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</p:sldIdLst>
  <p:sldSz cx="9906000" cy="6858000" type="A4"/>
  <p:notesSz cx="9906000" cy="6858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Bookman Old Style" pitchFamily="18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032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D298-93F4-4EA1-BB77-76900ADB0173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DE42C-F5C6-47CF-ADC0-50783FEF8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02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E42C-F5C6-47CF-ADC0-50783FEF8AD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20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9201" y="-1397"/>
            <a:ext cx="8867597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99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605025"/>
            <a:ext cx="8787130" cy="441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&#1088;&#1072;&#1089;&#1093;&#1086;&#1076;&#1099;%20&#1085;&#1072;%2027.11.2020.xls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09562" cy="533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905974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59152" y="1690624"/>
              <a:ext cx="8047355" cy="2533650"/>
            </a:xfrm>
            <a:custGeom>
              <a:avLst/>
              <a:gdLst/>
              <a:ahLst/>
              <a:cxnLst/>
              <a:rect l="l" t="t" r="r" b="b"/>
              <a:pathLst>
                <a:path w="8047355" h="2533650">
                  <a:moveTo>
                    <a:pt x="8046847" y="0"/>
                  </a:moveTo>
                  <a:lnTo>
                    <a:pt x="0" y="0"/>
                  </a:lnTo>
                  <a:lnTo>
                    <a:pt x="0" y="2533650"/>
                  </a:lnTo>
                  <a:lnTo>
                    <a:pt x="8046847" y="2533650"/>
                  </a:lnTo>
                  <a:lnTo>
                    <a:pt x="8046847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0839" y="3592448"/>
              <a:ext cx="615950" cy="631825"/>
            </a:xfrm>
            <a:custGeom>
              <a:avLst/>
              <a:gdLst/>
              <a:ahLst/>
              <a:cxnLst/>
              <a:rect l="l" t="t" r="r" b="b"/>
              <a:pathLst>
                <a:path w="615950" h="631825">
                  <a:moveTo>
                    <a:pt x="0" y="631825"/>
                  </a:moveTo>
                  <a:lnTo>
                    <a:pt x="615696" y="631825"/>
                  </a:lnTo>
                  <a:lnTo>
                    <a:pt x="615696" y="0"/>
                  </a:lnTo>
                  <a:lnTo>
                    <a:pt x="0" y="0"/>
                  </a:lnTo>
                  <a:lnTo>
                    <a:pt x="0" y="631825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59152" y="1066799"/>
              <a:ext cx="1247140" cy="1257935"/>
            </a:xfrm>
            <a:custGeom>
              <a:avLst/>
              <a:gdLst/>
              <a:ahLst/>
              <a:cxnLst/>
              <a:rect l="l" t="t" r="r" b="b"/>
              <a:pathLst>
                <a:path w="1247139" h="1257935">
                  <a:moveTo>
                    <a:pt x="612140" y="623887"/>
                  </a:moveTo>
                  <a:lnTo>
                    <a:pt x="0" y="623887"/>
                  </a:lnTo>
                  <a:lnTo>
                    <a:pt x="0" y="1257363"/>
                  </a:lnTo>
                  <a:lnTo>
                    <a:pt x="612140" y="1257363"/>
                  </a:lnTo>
                  <a:lnTo>
                    <a:pt x="612140" y="623887"/>
                  </a:lnTo>
                  <a:close/>
                </a:path>
                <a:path w="1247139" h="1257935">
                  <a:moveTo>
                    <a:pt x="1246746" y="0"/>
                  </a:moveTo>
                  <a:lnTo>
                    <a:pt x="612140" y="0"/>
                  </a:lnTo>
                  <a:lnTo>
                    <a:pt x="612140" y="623887"/>
                  </a:lnTo>
                  <a:lnTo>
                    <a:pt x="1246746" y="623887"/>
                  </a:lnTo>
                  <a:lnTo>
                    <a:pt x="1246746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36535" y="3592448"/>
              <a:ext cx="633095" cy="631825"/>
            </a:xfrm>
            <a:custGeom>
              <a:avLst/>
              <a:gdLst/>
              <a:ahLst/>
              <a:cxnLst/>
              <a:rect l="l" t="t" r="r" b="b"/>
              <a:pathLst>
                <a:path w="633094" h="631825">
                  <a:moveTo>
                    <a:pt x="0" y="631825"/>
                  </a:moveTo>
                  <a:lnTo>
                    <a:pt x="632879" y="631825"/>
                  </a:lnTo>
                  <a:lnTo>
                    <a:pt x="632879" y="0"/>
                  </a:lnTo>
                  <a:lnTo>
                    <a:pt x="0" y="0"/>
                  </a:lnTo>
                  <a:lnTo>
                    <a:pt x="0" y="631825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71292" y="1690687"/>
              <a:ext cx="635000" cy="643255"/>
            </a:xfrm>
            <a:custGeom>
              <a:avLst/>
              <a:gdLst/>
              <a:ahLst/>
              <a:cxnLst/>
              <a:rect l="l" t="t" r="r" b="b"/>
              <a:pathLst>
                <a:path w="635000" h="643255">
                  <a:moveTo>
                    <a:pt x="634606" y="0"/>
                  </a:moveTo>
                  <a:lnTo>
                    <a:pt x="0" y="0"/>
                  </a:lnTo>
                  <a:lnTo>
                    <a:pt x="0" y="642937"/>
                  </a:lnTo>
                  <a:lnTo>
                    <a:pt x="634606" y="642937"/>
                  </a:lnTo>
                  <a:lnTo>
                    <a:pt x="634606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6535" y="2324163"/>
              <a:ext cx="622935" cy="624205"/>
            </a:xfrm>
            <a:custGeom>
              <a:avLst/>
              <a:gdLst/>
              <a:ahLst/>
              <a:cxnLst/>
              <a:rect l="l" t="t" r="r" b="b"/>
              <a:pathLst>
                <a:path w="622935" h="624205">
                  <a:moveTo>
                    <a:pt x="0" y="623760"/>
                  </a:moveTo>
                  <a:lnTo>
                    <a:pt x="622617" y="623760"/>
                  </a:lnTo>
                  <a:lnTo>
                    <a:pt x="622617" y="0"/>
                  </a:lnTo>
                  <a:lnTo>
                    <a:pt x="0" y="0"/>
                  </a:lnTo>
                  <a:lnTo>
                    <a:pt x="0" y="62376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324163"/>
              <a:ext cx="631190" cy="633730"/>
            </a:xfrm>
            <a:custGeom>
              <a:avLst/>
              <a:gdLst/>
              <a:ahLst/>
              <a:cxnLst/>
              <a:rect l="l" t="t" r="r" b="b"/>
              <a:pathLst>
                <a:path w="631190" h="633730">
                  <a:moveTo>
                    <a:pt x="631164" y="0"/>
                  </a:moveTo>
                  <a:lnTo>
                    <a:pt x="0" y="0"/>
                  </a:lnTo>
                  <a:lnTo>
                    <a:pt x="0" y="623760"/>
                  </a:lnTo>
                  <a:lnTo>
                    <a:pt x="0" y="633412"/>
                  </a:lnTo>
                  <a:lnTo>
                    <a:pt x="631164" y="633412"/>
                  </a:lnTo>
                  <a:lnTo>
                    <a:pt x="631164" y="623760"/>
                  </a:lnTo>
                  <a:lnTo>
                    <a:pt x="631164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59152" y="2324163"/>
              <a:ext cx="629920" cy="633730"/>
            </a:xfrm>
            <a:custGeom>
              <a:avLst/>
              <a:gdLst/>
              <a:ahLst/>
              <a:cxnLst/>
              <a:rect l="l" t="t" r="r" b="b"/>
              <a:pathLst>
                <a:path w="629919" h="633730">
                  <a:moveTo>
                    <a:pt x="629450" y="0"/>
                  </a:moveTo>
                  <a:lnTo>
                    <a:pt x="0" y="0"/>
                  </a:lnTo>
                  <a:lnTo>
                    <a:pt x="0" y="633412"/>
                  </a:lnTo>
                  <a:lnTo>
                    <a:pt x="629450" y="633412"/>
                  </a:lnTo>
                  <a:lnTo>
                    <a:pt x="6294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0839" y="2947924"/>
              <a:ext cx="615950" cy="644525"/>
            </a:xfrm>
            <a:custGeom>
              <a:avLst/>
              <a:gdLst/>
              <a:ahLst/>
              <a:cxnLst/>
              <a:rect l="l" t="t" r="r" b="b"/>
              <a:pathLst>
                <a:path w="615950" h="644525">
                  <a:moveTo>
                    <a:pt x="0" y="644525"/>
                  </a:moveTo>
                  <a:lnTo>
                    <a:pt x="615696" y="644525"/>
                  </a:lnTo>
                  <a:lnTo>
                    <a:pt x="615696" y="0"/>
                  </a:lnTo>
                  <a:lnTo>
                    <a:pt x="0" y="0"/>
                  </a:lnTo>
                  <a:lnTo>
                    <a:pt x="0" y="644525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6535" y="2947924"/>
              <a:ext cx="633095" cy="644525"/>
            </a:xfrm>
            <a:custGeom>
              <a:avLst/>
              <a:gdLst/>
              <a:ahLst/>
              <a:cxnLst/>
              <a:rect l="l" t="t" r="r" b="b"/>
              <a:pathLst>
                <a:path w="633094" h="644525">
                  <a:moveTo>
                    <a:pt x="632879" y="0"/>
                  </a:moveTo>
                  <a:lnTo>
                    <a:pt x="0" y="0"/>
                  </a:lnTo>
                  <a:lnTo>
                    <a:pt x="0" y="644525"/>
                  </a:lnTo>
                  <a:lnTo>
                    <a:pt x="632879" y="644525"/>
                  </a:lnTo>
                  <a:lnTo>
                    <a:pt x="632879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0275" y="4435474"/>
              <a:ext cx="3043174" cy="214630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765554" y="601167"/>
            <a:ext cx="63861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00CC"/>
                </a:solidFill>
              </a:rPr>
              <a:t>Проект</a:t>
            </a:r>
            <a:r>
              <a:rPr sz="5400" spc="-60" dirty="0">
                <a:solidFill>
                  <a:srgbClr val="0000CC"/>
                </a:solidFill>
              </a:rPr>
              <a:t> </a:t>
            </a:r>
            <a:r>
              <a:rPr sz="5400" spc="-5" dirty="0">
                <a:solidFill>
                  <a:srgbClr val="0000CC"/>
                </a:solidFill>
              </a:rPr>
              <a:t>бюджета</a:t>
            </a:r>
            <a:endParaRPr sz="5400" dirty="0"/>
          </a:p>
        </p:txBody>
      </p:sp>
      <p:sp>
        <p:nvSpPr>
          <p:cNvPr id="18" name="object 18"/>
          <p:cNvSpPr txBox="1"/>
          <p:nvPr/>
        </p:nvSpPr>
        <p:spPr>
          <a:xfrm>
            <a:off x="1407033" y="1425955"/>
            <a:ext cx="7334250" cy="27127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635" algn="ctr">
              <a:lnSpc>
                <a:spcPct val="100200"/>
              </a:lnSpc>
              <a:spcBef>
                <a:spcPts val="85"/>
              </a:spcBef>
            </a:pPr>
            <a:r>
              <a:rPr lang="ru-RU" sz="4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Калининского</a:t>
            </a:r>
            <a:r>
              <a:rPr sz="4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4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</a:t>
            </a:r>
            <a:r>
              <a:rPr sz="4000" b="1" spc="-10" dirty="0" err="1">
                <a:solidFill>
                  <a:srgbClr val="E7EFFC"/>
                </a:solidFill>
                <a:latin typeface="Bookman Old Style"/>
                <a:cs typeface="Bookman Old Style"/>
              </a:rPr>
              <a:t>на</a:t>
            </a:r>
            <a:r>
              <a:rPr sz="4000" b="1" spc="-10" dirty="0">
                <a:solidFill>
                  <a:srgbClr val="E7EFFC"/>
                </a:solidFill>
                <a:latin typeface="Bookman Old Style"/>
                <a:cs typeface="Bookman Old Style"/>
              </a:rPr>
              <a:t> </a:t>
            </a:r>
            <a:r>
              <a:rPr sz="4000" b="1" spc="-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20</a:t>
            </a:r>
            <a:r>
              <a:rPr lang="ru-RU" sz="4000" b="1" spc="-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21</a:t>
            </a:r>
            <a:r>
              <a:rPr sz="4000" b="1" spc="-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 </a:t>
            </a:r>
            <a:r>
              <a:rPr sz="4000" b="1" spc="-10" dirty="0">
                <a:solidFill>
                  <a:srgbClr val="E7EFFC"/>
                </a:solidFill>
                <a:latin typeface="Bookman Old Style"/>
                <a:cs typeface="Bookman Old Style"/>
              </a:rPr>
              <a:t>год </a:t>
            </a:r>
            <a:r>
              <a:rPr sz="4000" b="1" spc="-5" dirty="0">
                <a:solidFill>
                  <a:srgbClr val="E7EFFC"/>
                </a:solidFill>
                <a:latin typeface="Bookman Old Style"/>
                <a:cs typeface="Bookman Old Style"/>
              </a:rPr>
              <a:t>и </a:t>
            </a:r>
            <a:r>
              <a:rPr sz="4000" b="1" spc="-10" dirty="0">
                <a:solidFill>
                  <a:srgbClr val="E7EFFC"/>
                </a:solidFill>
                <a:latin typeface="Bookman Old Style"/>
                <a:cs typeface="Bookman Old Style"/>
              </a:rPr>
              <a:t>плановый  </a:t>
            </a:r>
            <a:r>
              <a:rPr sz="4000" b="1" spc="-10" dirty="0" err="1">
                <a:solidFill>
                  <a:srgbClr val="E7EFFC"/>
                </a:solidFill>
                <a:latin typeface="Bookman Old Style"/>
                <a:cs typeface="Bookman Old Style"/>
              </a:rPr>
              <a:t>период</a:t>
            </a:r>
            <a:r>
              <a:rPr sz="4000" b="1" spc="-10" dirty="0">
                <a:solidFill>
                  <a:srgbClr val="E7EFFC"/>
                </a:solidFill>
                <a:latin typeface="Bookman Old Style"/>
                <a:cs typeface="Bookman Old Style"/>
              </a:rPr>
              <a:t> </a:t>
            </a:r>
            <a:r>
              <a:rPr sz="4000" b="1" spc="-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202</a:t>
            </a:r>
            <a:r>
              <a:rPr lang="ru-RU" sz="4000" b="1" spc="-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</a:t>
            </a:r>
            <a:r>
              <a:rPr sz="4000" b="1" spc="-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 </a:t>
            </a:r>
            <a:r>
              <a:rPr sz="4000" b="1" spc="-5" dirty="0">
                <a:solidFill>
                  <a:srgbClr val="E7EFFC"/>
                </a:solidFill>
                <a:latin typeface="Bookman Old Style"/>
                <a:cs typeface="Bookman Old Style"/>
              </a:rPr>
              <a:t>и </a:t>
            </a:r>
            <a:r>
              <a:rPr sz="4000" b="1" spc="-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202</a:t>
            </a:r>
            <a:r>
              <a:rPr lang="ru-RU" sz="4000" b="1" spc="-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3</a:t>
            </a:r>
            <a:r>
              <a:rPr sz="4000" b="1" spc="-15" dirty="0" smtClean="0">
                <a:solidFill>
                  <a:srgbClr val="E7EFFC"/>
                </a:solidFill>
                <a:latin typeface="Bookman Old Style"/>
                <a:cs typeface="Bookman Old Style"/>
              </a:rPr>
              <a:t> </a:t>
            </a:r>
            <a:r>
              <a:rPr sz="4000" b="1" spc="-10" dirty="0">
                <a:solidFill>
                  <a:srgbClr val="E7EFFC"/>
                </a:solidFill>
                <a:latin typeface="Bookman Old Style"/>
                <a:cs typeface="Bookman Old Style"/>
              </a:rPr>
              <a:t>годов</a:t>
            </a:r>
            <a:endParaRPr sz="40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9201" y="-1397"/>
            <a:ext cx="8867597" cy="978858"/>
          </a:xfrm>
          <a:prstGeom prst="rect">
            <a:avLst/>
          </a:prstGeom>
        </p:spPr>
        <p:txBody>
          <a:bodyPr vert="horz" wrap="square" lIns="0" tIns="237871" rIns="0" bIns="0" rtlCol="0">
            <a:spAutoFit/>
          </a:bodyPr>
          <a:lstStyle/>
          <a:p>
            <a:pPr marL="241300" marR="5080" indent="1172210">
              <a:lnSpc>
                <a:spcPct val="100000"/>
              </a:lnSpc>
              <a:spcBef>
                <a:spcPts val="100"/>
              </a:spcBef>
            </a:pPr>
            <a:r>
              <a:rPr dirty="0"/>
              <a:t>Структура доходной </a:t>
            </a:r>
            <a:r>
              <a:rPr spc="-5" dirty="0"/>
              <a:t>части бюджета  </a:t>
            </a:r>
            <a:r>
              <a:rPr lang="ru-RU" spc="-10" dirty="0" smtClean="0"/>
              <a:t>Калининского</a:t>
            </a:r>
            <a:r>
              <a:rPr spc="-10" dirty="0" smtClean="0"/>
              <a:t> </a:t>
            </a:r>
            <a:r>
              <a:rPr spc="-5" dirty="0"/>
              <a:t>сельского поселения </a:t>
            </a:r>
            <a:r>
              <a:rPr spc="-5" dirty="0" err="1"/>
              <a:t>на</a:t>
            </a:r>
            <a:r>
              <a:rPr spc="-5" dirty="0"/>
              <a:t> </a:t>
            </a:r>
            <a:r>
              <a:rPr spc="-5" dirty="0" smtClean="0"/>
              <a:t>20</a:t>
            </a:r>
            <a:r>
              <a:rPr lang="ru-RU" spc="-5" dirty="0" smtClean="0"/>
              <a:t>21</a:t>
            </a:r>
            <a:r>
              <a:rPr spc="-125" dirty="0" smtClean="0"/>
              <a:t> </a:t>
            </a:r>
            <a:r>
              <a:rPr spc="-5" dirty="0"/>
              <a:t>год</a:t>
            </a:r>
          </a:p>
        </p:txBody>
      </p:sp>
      <p:sp>
        <p:nvSpPr>
          <p:cNvPr id="4" name="object 4"/>
          <p:cNvSpPr/>
          <p:nvPr/>
        </p:nvSpPr>
        <p:spPr>
          <a:xfrm>
            <a:off x="314325" y="1057274"/>
            <a:ext cx="9204325" cy="47625"/>
          </a:xfrm>
          <a:custGeom>
            <a:avLst/>
            <a:gdLst/>
            <a:ahLst/>
            <a:cxnLst/>
            <a:rect l="l" t="t" r="r" b="b"/>
            <a:pathLst>
              <a:path w="9204325" h="47625">
                <a:moveTo>
                  <a:pt x="9204325" y="31750"/>
                </a:moveTo>
                <a:lnTo>
                  <a:pt x="0" y="31750"/>
                </a:lnTo>
                <a:lnTo>
                  <a:pt x="0" y="47625"/>
                </a:lnTo>
                <a:lnTo>
                  <a:pt x="9204325" y="47625"/>
                </a:lnTo>
                <a:lnTo>
                  <a:pt x="9204325" y="31750"/>
                </a:lnTo>
                <a:close/>
              </a:path>
              <a:path w="9204325" h="47625">
                <a:moveTo>
                  <a:pt x="9204325" y="0"/>
                </a:moveTo>
                <a:lnTo>
                  <a:pt x="0" y="0"/>
                </a:lnTo>
                <a:lnTo>
                  <a:pt x="0" y="15875"/>
                </a:lnTo>
                <a:lnTo>
                  <a:pt x="9204325" y="15875"/>
                </a:lnTo>
                <a:lnTo>
                  <a:pt x="9204325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773551" y="1271650"/>
            <a:ext cx="2360930" cy="1532255"/>
            <a:chOff x="3773551" y="1271650"/>
            <a:chExt cx="2360930" cy="1532255"/>
          </a:xfrm>
        </p:grpSpPr>
        <p:sp>
          <p:nvSpPr>
            <p:cNvPr id="6" name="object 6"/>
            <p:cNvSpPr/>
            <p:nvPr/>
          </p:nvSpPr>
          <p:spPr>
            <a:xfrm>
              <a:off x="3783076" y="1281175"/>
              <a:ext cx="2341880" cy="1513205"/>
            </a:xfrm>
            <a:custGeom>
              <a:avLst/>
              <a:gdLst/>
              <a:ahLst/>
              <a:cxnLst/>
              <a:rect l="l" t="t" r="r" b="b"/>
              <a:pathLst>
                <a:path w="2341879" h="1513205">
                  <a:moveTo>
                    <a:pt x="2089403" y="0"/>
                  </a:moveTo>
                  <a:lnTo>
                    <a:pt x="252095" y="0"/>
                  </a:lnTo>
                  <a:lnTo>
                    <a:pt x="206756" y="4058"/>
                  </a:lnTo>
                  <a:lnTo>
                    <a:pt x="164094" y="15761"/>
                  </a:lnTo>
                  <a:lnTo>
                    <a:pt x="124817" y="34398"/>
                  </a:lnTo>
                  <a:lnTo>
                    <a:pt x="89636" y="59259"/>
                  </a:lnTo>
                  <a:lnTo>
                    <a:pt x="59259" y="89636"/>
                  </a:lnTo>
                  <a:lnTo>
                    <a:pt x="34398" y="124817"/>
                  </a:lnTo>
                  <a:lnTo>
                    <a:pt x="15761" y="164094"/>
                  </a:lnTo>
                  <a:lnTo>
                    <a:pt x="4058" y="206756"/>
                  </a:lnTo>
                  <a:lnTo>
                    <a:pt x="0" y="252095"/>
                  </a:lnTo>
                  <a:lnTo>
                    <a:pt x="0" y="1260728"/>
                  </a:lnTo>
                  <a:lnTo>
                    <a:pt x="4058" y="1306033"/>
                  </a:lnTo>
                  <a:lnTo>
                    <a:pt x="15761" y="1348678"/>
                  </a:lnTo>
                  <a:lnTo>
                    <a:pt x="34398" y="1387950"/>
                  </a:lnTo>
                  <a:lnTo>
                    <a:pt x="59259" y="1423135"/>
                  </a:lnTo>
                  <a:lnTo>
                    <a:pt x="89636" y="1453522"/>
                  </a:lnTo>
                  <a:lnTo>
                    <a:pt x="124817" y="1478397"/>
                  </a:lnTo>
                  <a:lnTo>
                    <a:pt x="164094" y="1497048"/>
                  </a:lnTo>
                  <a:lnTo>
                    <a:pt x="206756" y="1508761"/>
                  </a:lnTo>
                  <a:lnTo>
                    <a:pt x="252095" y="1512824"/>
                  </a:lnTo>
                  <a:lnTo>
                    <a:pt x="2089403" y="1512824"/>
                  </a:lnTo>
                  <a:lnTo>
                    <a:pt x="2134708" y="1508761"/>
                  </a:lnTo>
                  <a:lnTo>
                    <a:pt x="2177353" y="1497048"/>
                  </a:lnTo>
                  <a:lnTo>
                    <a:pt x="2216625" y="1478397"/>
                  </a:lnTo>
                  <a:lnTo>
                    <a:pt x="2251810" y="1453522"/>
                  </a:lnTo>
                  <a:lnTo>
                    <a:pt x="2282197" y="1423135"/>
                  </a:lnTo>
                  <a:lnTo>
                    <a:pt x="2307072" y="1387950"/>
                  </a:lnTo>
                  <a:lnTo>
                    <a:pt x="2325723" y="1348678"/>
                  </a:lnTo>
                  <a:lnTo>
                    <a:pt x="2337436" y="1306033"/>
                  </a:lnTo>
                  <a:lnTo>
                    <a:pt x="2341499" y="1260728"/>
                  </a:lnTo>
                  <a:lnTo>
                    <a:pt x="2341499" y="252095"/>
                  </a:lnTo>
                  <a:lnTo>
                    <a:pt x="2337436" y="206756"/>
                  </a:lnTo>
                  <a:lnTo>
                    <a:pt x="2325723" y="164094"/>
                  </a:lnTo>
                  <a:lnTo>
                    <a:pt x="2307072" y="124817"/>
                  </a:lnTo>
                  <a:lnTo>
                    <a:pt x="2282197" y="89636"/>
                  </a:lnTo>
                  <a:lnTo>
                    <a:pt x="2251810" y="59259"/>
                  </a:lnTo>
                  <a:lnTo>
                    <a:pt x="2216625" y="34398"/>
                  </a:lnTo>
                  <a:lnTo>
                    <a:pt x="2177353" y="15761"/>
                  </a:lnTo>
                  <a:lnTo>
                    <a:pt x="2134708" y="4058"/>
                  </a:lnTo>
                  <a:lnTo>
                    <a:pt x="2089403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3076" y="1281175"/>
              <a:ext cx="2341880" cy="1513205"/>
            </a:xfrm>
            <a:custGeom>
              <a:avLst/>
              <a:gdLst/>
              <a:ahLst/>
              <a:cxnLst/>
              <a:rect l="l" t="t" r="r" b="b"/>
              <a:pathLst>
                <a:path w="2341879" h="1513205">
                  <a:moveTo>
                    <a:pt x="0" y="252095"/>
                  </a:moveTo>
                  <a:lnTo>
                    <a:pt x="4058" y="206756"/>
                  </a:lnTo>
                  <a:lnTo>
                    <a:pt x="15761" y="164094"/>
                  </a:lnTo>
                  <a:lnTo>
                    <a:pt x="34398" y="124817"/>
                  </a:lnTo>
                  <a:lnTo>
                    <a:pt x="59259" y="89636"/>
                  </a:lnTo>
                  <a:lnTo>
                    <a:pt x="89636" y="59259"/>
                  </a:lnTo>
                  <a:lnTo>
                    <a:pt x="124817" y="34398"/>
                  </a:lnTo>
                  <a:lnTo>
                    <a:pt x="164094" y="15761"/>
                  </a:lnTo>
                  <a:lnTo>
                    <a:pt x="206756" y="4058"/>
                  </a:lnTo>
                  <a:lnTo>
                    <a:pt x="252095" y="0"/>
                  </a:lnTo>
                  <a:lnTo>
                    <a:pt x="2089403" y="0"/>
                  </a:lnTo>
                  <a:lnTo>
                    <a:pt x="2134708" y="4058"/>
                  </a:lnTo>
                  <a:lnTo>
                    <a:pt x="2177353" y="15761"/>
                  </a:lnTo>
                  <a:lnTo>
                    <a:pt x="2216625" y="34398"/>
                  </a:lnTo>
                  <a:lnTo>
                    <a:pt x="2251810" y="59259"/>
                  </a:lnTo>
                  <a:lnTo>
                    <a:pt x="2282197" y="89636"/>
                  </a:lnTo>
                  <a:lnTo>
                    <a:pt x="2307072" y="124817"/>
                  </a:lnTo>
                  <a:lnTo>
                    <a:pt x="2325723" y="164094"/>
                  </a:lnTo>
                  <a:lnTo>
                    <a:pt x="2337436" y="206756"/>
                  </a:lnTo>
                  <a:lnTo>
                    <a:pt x="2341499" y="252095"/>
                  </a:lnTo>
                  <a:lnTo>
                    <a:pt x="2341499" y="1260728"/>
                  </a:lnTo>
                  <a:lnTo>
                    <a:pt x="2337436" y="1306033"/>
                  </a:lnTo>
                  <a:lnTo>
                    <a:pt x="2325723" y="1348678"/>
                  </a:lnTo>
                  <a:lnTo>
                    <a:pt x="2307072" y="1387950"/>
                  </a:lnTo>
                  <a:lnTo>
                    <a:pt x="2282197" y="1423135"/>
                  </a:lnTo>
                  <a:lnTo>
                    <a:pt x="2251810" y="1453522"/>
                  </a:lnTo>
                  <a:lnTo>
                    <a:pt x="2216625" y="1478397"/>
                  </a:lnTo>
                  <a:lnTo>
                    <a:pt x="2177353" y="1497048"/>
                  </a:lnTo>
                  <a:lnTo>
                    <a:pt x="2134708" y="1508761"/>
                  </a:lnTo>
                  <a:lnTo>
                    <a:pt x="2089403" y="1512824"/>
                  </a:lnTo>
                  <a:lnTo>
                    <a:pt x="252095" y="1512824"/>
                  </a:lnTo>
                  <a:lnTo>
                    <a:pt x="206756" y="1508761"/>
                  </a:lnTo>
                  <a:lnTo>
                    <a:pt x="164094" y="1497048"/>
                  </a:lnTo>
                  <a:lnTo>
                    <a:pt x="124817" y="1478397"/>
                  </a:lnTo>
                  <a:lnTo>
                    <a:pt x="89636" y="1453522"/>
                  </a:lnTo>
                  <a:lnTo>
                    <a:pt x="59259" y="1423135"/>
                  </a:lnTo>
                  <a:lnTo>
                    <a:pt x="34398" y="1387950"/>
                  </a:lnTo>
                  <a:lnTo>
                    <a:pt x="15761" y="1348678"/>
                  </a:lnTo>
                  <a:lnTo>
                    <a:pt x="4058" y="1306033"/>
                  </a:lnTo>
                  <a:lnTo>
                    <a:pt x="0" y="1260728"/>
                  </a:lnTo>
                  <a:lnTo>
                    <a:pt x="0" y="25209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00246" y="1406397"/>
            <a:ext cx="190881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imes New Roman"/>
                <a:cs typeface="Times New Roman"/>
              </a:rPr>
              <a:t>Доходы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бюджета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–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/>
                <a:cs typeface="Times New Roman"/>
              </a:rPr>
              <a:t>11 198,7</a:t>
            </a:r>
            <a:endParaRPr sz="20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тыс. руб.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662" y="3386137"/>
            <a:ext cx="2802255" cy="209544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230504" marR="222885" algn="ctr">
              <a:lnSpc>
                <a:spcPct val="100000"/>
              </a:lnSpc>
              <a:spcBef>
                <a:spcPts val="1695"/>
              </a:spcBef>
            </a:pPr>
            <a:r>
              <a:rPr sz="2000" b="1" spc="-10" dirty="0">
                <a:latin typeface="Times New Roman"/>
                <a:cs typeface="Times New Roman"/>
              </a:rPr>
              <a:t>Налоговые </a:t>
            </a:r>
            <a:r>
              <a:rPr sz="2000" b="1" spc="-30" dirty="0">
                <a:latin typeface="Times New Roman"/>
                <a:cs typeface="Times New Roman"/>
              </a:rPr>
              <a:t>доходы</a:t>
            </a:r>
            <a:r>
              <a:rPr sz="2000" b="1" spc="-1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  </a:t>
            </a:r>
            <a:r>
              <a:rPr lang="ru-RU" sz="2000" b="1" dirty="0" smtClean="0">
                <a:latin typeface="Times New Roman"/>
                <a:cs typeface="Times New Roman"/>
              </a:rPr>
              <a:t>1 559,2 </a:t>
            </a:r>
            <a:r>
              <a:rPr sz="2000" b="1" spc="-5" dirty="0" err="1" smtClean="0">
                <a:latin typeface="Times New Roman"/>
                <a:cs typeface="Times New Roman"/>
              </a:rPr>
              <a:t>тыс</a:t>
            </a:r>
            <a:r>
              <a:rPr sz="2000" b="1" spc="-5" dirty="0">
                <a:latin typeface="Times New Roman"/>
                <a:cs typeface="Times New Roman"/>
              </a:rPr>
              <a:t>.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руб.</a:t>
            </a:r>
            <a:endParaRPr sz="2000" dirty="0">
              <a:latin typeface="Times New Roman"/>
              <a:cs typeface="Times New Roman"/>
            </a:endParaRPr>
          </a:p>
          <a:p>
            <a:pPr marL="554990" marR="549275" indent="5080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 err="1">
                <a:latin typeface="Times New Roman"/>
                <a:cs typeface="Times New Roman"/>
              </a:rPr>
              <a:t>или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13,9 </a:t>
            </a:r>
            <a:r>
              <a:rPr sz="2000" b="1" dirty="0" smtClean="0">
                <a:latin typeface="Times New Roman"/>
                <a:cs typeface="Times New Roman"/>
              </a:rPr>
              <a:t>%  </a:t>
            </a:r>
            <a:r>
              <a:rPr sz="2000" b="1" spc="-10" dirty="0">
                <a:latin typeface="Times New Roman"/>
                <a:cs typeface="Times New Roman"/>
              </a:rPr>
              <a:t>общего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объема  </a:t>
            </a:r>
            <a:r>
              <a:rPr sz="2000" b="1" spc="-35" dirty="0">
                <a:latin typeface="Times New Roman"/>
                <a:cs typeface="Times New Roman"/>
              </a:rPr>
              <a:t>доходов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8375" y="3409886"/>
            <a:ext cx="2976880" cy="1915909"/>
          </a:xfrm>
          <a:prstGeom prst="rect">
            <a:avLst/>
          </a:prstGeom>
          <a:solidFill>
            <a:srgbClr val="6699FF"/>
          </a:solidFill>
          <a:ln w="19050">
            <a:solidFill>
              <a:srgbClr val="33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87960" marR="182245" algn="ctr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Неналоговые </a:t>
            </a:r>
            <a:r>
              <a:rPr sz="2000" b="1" spc="-30" dirty="0">
                <a:latin typeface="Times New Roman"/>
                <a:cs typeface="Times New Roman"/>
              </a:rPr>
              <a:t>доходы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  </a:t>
            </a:r>
            <a:r>
              <a:rPr lang="ru-RU" sz="2000" b="1" dirty="0" smtClean="0">
                <a:latin typeface="Times New Roman"/>
                <a:cs typeface="Times New Roman"/>
              </a:rPr>
              <a:t>34,4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тыс.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руб.</a:t>
            </a:r>
            <a:endParaRPr sz="2000" dirty="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000" b="1" dirty="0" err="1">
                <a:latin typeface="Times New Roman"/>
                <a:cs typeface="Times New Roman"/>
              </a:rPr>
              <a:t>или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0,003</a:t>
            </a:r>
            <a:r>
              <a:rPr sz="2000" b="1" dirty="0" smtClean="0">
                <a:latin typeface="Times New Roman"/>
                <a:cs typeface="Times New Roman"/>
              </a:rPr>
              <a:t>%</a:t>
            </a:r>
            <a:endParaRPr sz="20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общего объема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доходов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21551" y="3374961"/>
            <a:ext cx="2729230" cy="2095445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441959" marR="433705" indent="65405" algn="just">
              <a:lnSpc>
                <a:spcPct val="100000"/>
              </a:lnSpc>
              <a:spcBef>
                <a:spcPts val="1680"/>
              </a:spcBef>
            </a:pPr>
            <a:r>
              <a:rPr sz="2000" b="1" spc="-10" dirty="0">
                <a:latin typeface="Times New Roman"/>
                <a:cs typeface="Times New Roman"/>
              </a:rPr>
              <a:t>Безвозмездные  </a:t>
            </a:r>
            <a:r>
              <a:rPr sz="2000" b="1" spc="-5" dirty="0">
                <a:latin typeface="Times New Roman"/>
                <a:cs typeface="Times New Roman"/>
              </a:rPr>
              <a:t>поступления </a:t>
            </a:r>
            <a:r>
              <a:rPr sz="2000" b="1" dirty="0">
                <a:latin typeface="Times New Roman"/>
                <a:cs typeface="Times New Roman"/>
              </a:rPr>
              <a:t>–  </a:t>
            </a:r>
            <a:r>
              <a:rPr lang="ru-RU" sz="2000" b="1" dirty="0" smtClean="0">
                <a:latin typeface="Times New Roman"/>
                <a:cs typeface="Times New Roman"/>
              </a:rPr>
              <a:t>9605,1 </a:t>
            </a:r>
            <a:r>
              <a:rPr sz="2000" b="1" spc="-5" dirty="0" err="1" smtClean="0">
                <a:latin typeface="Times New Roman"/>
                <a:cs typeface="Times New Roman"/>
              </a:rPr>
              <a:t>тыс</a:t>
            </a:r>
            <a:r>
              <a:rPr sz="2000" b="1" spc="-5" dirty="0">
                <a:latin typeface="Times New Roman"/>
                <a:cs typeface="Times New Roman"/>
              </a:rPr>
              <a:t>.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руб.</a:t>
            </a:r>
            <a:endParaRPr sz="2000" dirty="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</a:pPr>
            <a:r>
              <a:rPr sz="2000" b="1" dirty="0" err="1">
                <a:latin typeface="Times New Roman"/>
                <a:cs typeface="Times New Roman"/>
              </a:rPr>
              <a:t>или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85,8</a:t>
            </a:r>
            <a:r>
              <a:rPr sz="2000" b="1" spc="-70" dirty="0" smtClean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%</a:t>
            </a:r>
            <a:endParaRPr sz="20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общего объема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доходов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19883" y="1836319"/>
            <a:ext cx="1455420" cy="1282700"/>
            <a:chOff x="2119883" y="1836319"/>
            <a:chExt cx="1455420" cy="1282700"/>
          </a:xfrm>
        </p:grpSpPr>
        <p:sp>
          <p:nvSpPr>
            <p:cNvPr id="13" name="object 13"/>
            <p:cNvSpPr/>
            <p:nvPr/>
          </p:nvSpPr>
          <p:spPr>
            <a:xfrm>
              <a:off x="2129408" y="2116582"/>
              <a:ext cx="579120" cy="992505"/>
            </a:xfrm>
            <a:custGeom>
              <a:avLst/>
              <a:gdLst/>
              <a:ahLst/>
              <a:cxnLst/>
              <a:rect l="l" t="t" r="r" b="b"/>
              <a:pathLst>
                <a:path w="579119" h="992505">
                  <a:moveTo>
                    <a:pt x="320929" y="0"/>
                  </a:moveTo>
                  <a:lnTo>
                    <a:pt x="280845" y="22049"/>
                  </a:lnTo>
                  <a:lnTo>
                    <a:pt x="244524" y="47806"/>
                  </a:lnTo>
                  <a:lnTo>
                    <a:pt x="212036" y="77087"/>
                  </a:lnTo>
                  <a:lnTo>
                    <a:pt x="183454" y="109709"/>
                  </a:lnTo>
                  <a:lnTo>
                    <a:pt x="158853" y="145488"/>
                  </a:lnTo>
                  <a:lnTo>
                    <a:pt x="138303" y="184242"/>
                  </a:lnTo>
                  <a:lnTo>
                    <a:pt x="121879" y="225785"/>
                  </a:lnTo>
                  <a:lnTo>
                    <a:pt x="109654" y="269935"/>
                  </a:lnTo>
                  <a:lnTo>
                    <a:pt x="101699" y="316509"/>
                  </a:lnTo>
                  <a:lnTo>
                    <a:pt x="98088" y="365322"/>
                  </a:lnTo>
                  <a:lnTo>
                    <a:pt x="98893" y="416192"/>
                  </a:lnTo>
                  <a:lnTo>
                    <a:pt x="104188" y="468934"/>
                  </a:lnTo>
                  <a:lnTo>
                    <a:pt x="114046" y="523366"/>
                  </a:lnTo>
                  <a:lnTo>
                    <a:pt x="0" y="651637"/>
                  </a:lnTo>
                  <a:lnTo>
                    <a:pt x="578866" y="992504"/>
                  </a:lnTo>
                  <a:lnTo>
                    <a:pt x="450098" y="300354"/>
                  </a:lnTo>
                  <a:lnTo>
                    <a:pt x="312039" y="300354"/>
                  </a:lnTo>
                  <a:lnTo>
                    <a:pt x="302237" y="246047"/>
                  </a:lnTo>
                  <a:lnTo>
                    <a:pt x="296958" y="193134"/>
                  </a:lnTo>
                  <a:lnTo>
                    <a:pt x="296195" y="141843"/>
                  </a:lnTo>
                  <a:lnTo>
                    <a:pt x="299941" y="92404"/>
                  </a:lnTo>
                  <a:lnTo>
                    <a:pt x="308187" y="45046"/>
                  </a:lnTo>
                  <a:lnTo>
                    <a:pt x="320929" y="0"/>
                  </a:lnTo>
                  <a:close/>
                </a:path>
                <a:path w="579119" h="992505">
                  <a:moveTo>
                    <a:pt x="426212" y="171957"/>
                  </a:moveTo>
                  <a:lnTo>
                    <a:pt x="312039" y="300354"/>
                  </a:lnTo>
                  <a:lnTo>
                    <a:pt x="450098" y="300354"/>
                  </a:lnTo>
                  <a:lnTo>
                    <a:pt x="426212" y="171957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28417" y="1845844"/>
              <a:ext cx="1236980" cy="521970"/>
            </a:xfrm>
            <a:custGeom>
              <a:avLst/>
              <a:gdLst/>
              <a:ahLst/>
              <a:cxnLst/>
              <a:rect l="l" t="t" r="r" b="b"/>
              <a:pathLst>
                <a:path w="1236979" h="521969">
                  <a:moveTo>
                    <a:pt x="1144098" y="222984"/>
                  </a:moveTo>
                  <a:lnTo>
                    <a:pt x="351158" y="222984"/>
                  </a:lnTo>
                  <a:lnTo>
                    <a:pt x="394511" y="224506"/>
                  </a:lnTo>
                  <a:lnTo>
                    <a:pt x="438814" y="228744"/>
                  </a:lnTo>
                  <a:lnTo>
                    <a:pt x="483930" y="235677"/>
                  </a:lnTo>
                  <a:lnTo>
                    <a:pt x="529722" y="245285"/>
                  </a:lnTo>
                  <a:lnTo>
                    <a:pt x="576053" y="257545"/>
                  </a:lnTo>
                  <a:lnTo>
                    <a:pt x="622786" y="272438"/>
                  </a:lnTo>
                  <a:lnTo>
                    <a:pt x="669783" y="289941"/>
                  </a:lnTo>
                  <a:lnTo>
                    <a:pt x="716909" y="310035"/>
                  </a:lnTo>
                  <a:lnTo>
                    <a:pt x="764025" y="332697"/>
                  </a:lnTo>
                  <a:lnTo>
                    <a:pt x="810995" y="357907"/>
                  </a:lnTo>
                  <a:lnTo>
                    <a:pt x="857682" y="385643"/>
                  </a:lnTo>
                  <a:lnTo>
                    <a:pt x="903949" y="415886"/>
                  </a:lnTo>
                  <a:lnTo>
                    <a:pt x="949659" y="448612"/>
                  </a:lnTo>
                  <a:lnTo>
                    <a:pt x="994675" y="483803"/>
                  </a:lnTo>
                  <a:lnTo>
                    <a:pt x="1038859" y="521435"/>
                  </a:lnTo>
                  <a:lnTo>
                    <a:pt x="1236980" y="298423"/>
                  </a:lnTo>
                  <a:lnTo>
                    <a:pt x="1192781" y="260791"/>
                  </a:lnTo>
                  <a:lnTo>
                    <a:pt x="1147753" y="225600"/>
                  </a:lnTo>
                  <a:lnTo>
                    <a:pt x="1144098" y="222984"/>
                  </a:lnTo>
                  <a:close/>
                </a:path>
                <a:path w="1236979" h="521969">
                  <a:moveTo>
                    <a:pt x="549241" y="0"/>
                  </a:moveTo>
                  <a:lnTo>
                    <a:pt x="506979" y="1221"/>
                  </a:lnTo>
                  <a:lnTo>
                    <a:pt x="465941" y="5201"/>
                  </a:lnTo>
                  <a:lnTo>
                    <a:pt x="426264" y="11962"/>
                  </a:lnTo>
                  <a:lnTo>
                    <a:pt x="388085" y="21525"/>
                  </a:lnTo>
                  <a:lnTo>
                    <a:pt x="351540" y="33910"/>
                  </a:lnTo>
                  <a:lnTo>
                    <a:pt x="283900" y="67231"/>
                  </a:lnTo>
                  <a:lnTo>
                    <a:pt x="224440" y="112097"/>
                  </a:lnTo>
                  <a:lnTo>
                    <a:pt x="0" y="361796"/>
                  </a:lnTo>
                  <a:lnTo>
                    <a:pt x="26321" y="334996"/>
                  </a:lnTo>
                  <a:lnTo>
                    <a:pt x="54961" y="311124"/>
                  </a:lnTo>
                  <a:lnTo>
                    <a:pt x="118654" y="272075"/>
                  </a:lnTo>
                  <a:lnTo>
                    <a:pt x="189981" y="244481"/>
                  </a:lnTo>
                  <a:lnTo>
                    <a:pt x="228166" y="234927"/>
                  </a:lnTo>
                  <a:lnTo>
                    <a:pt x="267848" y="228174"/>
                  </a:lnTo>
                  <a:lnTo>
                    <a:pt x="308891" y="224200"/>
                  </a:lnTo>
                  <a:lnTo>
                    <a:pt x="351158" y="222984"/>
                  </a:lnTo>
                  <a:lnTo>
                    <a:pt x="1144098" y="222984"/>
                  </a:lnTo>
                  <a:lnTo>
                    <a:pt x="1102034" y="192874"/>
                  </a:lnTo>
                  <a:lnTo>
                    <a:pt x="1055759" y="162632"/>
                  </a:lnTo>
                  <a:lnTo>
                    <a:pt x="1009066" y="134896"/>
                  </a:lnTo>
                  <a:lnTo>
                    <a:pt x="962092" y="109687"/>
                  </a:lnTo>
                  <a:lnTo>
                    <a:pt x="914973" y="87026"/>
                  </a:lnTo>
                  <a:lnTo>
                    <a:pt x="867847" y="66934"/>
                  </a:lnTo>
                  <a:lnTo>
                    <a:pt x="820850" y="49432"/>
                  </a:lnTo>
                  <a:lnTo>
                    <a:pt x="774118" y="34541"/>
                  </a:lnTo>
                  <a:lnTo>
                    <a:pt x="727790" y="22284"/>
                  </a:lnTo>
                  <a:lnTo>
                    <a:pt x="682001" y="12679"/>
                  </a:lnTo>
                  <a:lnTo>
                    <a:pt x="636889" y="5750"/>
                  </a:lnTo>
                  <a:lnTo>
                    <a:pt x="592590" y="1516"/>
                  </a:lnTo>
                  <a:lnTo>
                    <a:pt x="549241" y="0"/>
                  </a:lnTo>
                  <a:close/>
                </a:path>
              </a:pathLst>
            </a:custGeom>
            <a:solidFill>
              <a:srgbClr val="A3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29408" y="1845844"/>
              <a:ext cx="1436370" cy="1263650"/>
            </a:xfrm>
            <a:custGeom>
              <a:avLst/>
              <a:gdLst/>
              <a:ahLst/>
              <a:cxnLst/>
              <a:rect l="l" t="t" r="r" b="b"/>
              <a:pathLst>
                <a:path w="1436370" h="1263650">
                  <a:moveTo>
                    <a:pt x="320929" y="270737"/>
                  </a:moveTo>
                  <a:lnTo>
                    <a:pt x="308187" y="315784"/>
                  </a:lnTo>
                  <a:lnTo>
                    <a:pt x="299941" y="363141"/>
                  </a:lnTo>
                  <a:lnTo>
                    <a:pt x="296195" y="412580"/>
                  </a:lnTo>
                  <a:lnTo>
                    <a:pt x="296958" y="463871"/>
                  </a:lnTo>
                  <a:lnTo>
                    <a:pt x="302237" y="516785"/>
                  </a:lnTo>
                  <a:lnTo>
                    <a:pt x="312039" y="571092"/>
                  </a:lnTo>
                  <a:lnTo>
                    <a:pt x="426212" y="442695"/>
                  </a:lnTo>
                  <a:lnTo>
                    <a:pt x="578866" y="1263242"/>
                  </a:lnTo>
                  <a:lnTo>
                    <a:pt x="0" y="922374"/>
                  </a:lnTo>
                  <a:lnTo>
                    <a:pt x="114046" y="794104"/>
                  </a:lnTo>
                  <a:lnTo>
                    <a:pt x="103831" y="736933"/>
                  </a:lnTo>
                  <a:lnTo>
                    <a:pt x="98639" y="681487"/>
                  </a:lnTo>
                  <a:lnTo>
                    <a:pt x="98425" y="628007"/>
                  </a:lnTo>
                  <a:lnTo>
                    <a:pt x="103139" y="576731"/>
                  </a:lnTo>
                  <a:lnTo>
                    <a:pt x="112736" y="527899"/>
                  </a:lnTo>
                  <a:lnTo>
                    <a:pt x="127169" y="481750"/>
                  </a:lnTo>
                  <a:lnTo>
                    <a:pt x="146390" y="438524"/>
                  </a:lnTo>
                  <a:lnTo>
                    <a:pt x="170352" y="398459"/>
                  </a:lnTo>
                  <a:lnTo>
                    <a:pt x="199009" y="361796"/>
                  </a:lnTo>
                  <a:lnTo>
                    <a:pt x="397129" y="138911"/>
                  </a:lnTo>
                  <a:lnTo>
                    <a:pt x="423449" y="112097"/>
                  </a:lnTo>
                  <a:lnTo>
                    <a:pt x="452088" y="88211"/>
                  </a:lnTo>
                  <a:lnTo>
                    <a:pt x="515775" y="49138"/>
                  </a:lnTo>
                  <a:lnTo>
                    <a:pt x="587094" y="21525"/>
                  </a:lnTo>
                  <a:lnTo>
                    <a:pt x="625273" y="11962"/>
                  </a:lnTo>
                  <a:lnTo>
                    <a:pt x="664950" y="5201"/>
                  </a:lnTo>
                  <a:lnTo>
                    <a:pt x="705988" y="1221"/>
                  </a:lnTo>
                  <a:lnTo>
                    <a:pt x="748250" y="0"/>
                  </a:lnTo>
                  <a:lnTo>
                    <a:pt x="791599" y="1516"/>
                  </a:lnTo>
                  <a:lnTo>
                    <a:pt x="835898" y="5750"/>
                  </a:lnTo>
                  <a:lnTo>
                    <a:pt x="881010" y="12679"/>
                  </a:lnTo>
                  <a:lnTo>
                    <a:pt x="926799" y="22284"/>
                  </a:lnTo>
                  <a:lnTo>
                    <a:pt x="973127" y="34541"/>
                  </a:lnTo>
                  <a:lnTo>
                    <a:pt x="1019859" y="49432"/>
                  </a:lnTo>
                  <a:lnTo>
                    <a:pt x="1066856" y="66934"/>
                  </a:lnTo>
                  <a:lnTo>
                    <a:pt x="1113982" y="87026"/>
                  </a:lnTo>
                  <a:lnTo>
                    <a:pt x="1161101" y="109687"/>
                  </a:lnTo>
                  <a:lnTo>
                    <a:pt x="1208075" y="134896"/>
                  </a:lnTo>
                  <a:lnTo>
                    <a:pt x="1254768" y="162632"/>
                  </a:lnTo>
                  <a:lnTo>
                    <a:pt x="1301043" y="192874"/>
                  </a:lnTo>
                  <a:lnTo>
                    <a:pt x="1346762" y="225600"/>
                  </a:lnTo>
                  <a:lnTo>
                    <a:pt x="1391790" y="260791"/>
                  </a:lnTo>
                  <a:lnTo>
                    <a:pt x="1435989" y="298423"/>
                  </a:lnTo>
                  <a:lnTo>
                    <a:pt x="1237869" y="521435"/>
                  </a:lnTo>
                  <a:lnTo>
                    <a:pt x="1193684" y="483803"/>
                  </a:lnTo>
                  <a:lnTo>
                    <a:pt x="1148668" y="448612"/>
                  </a:lnTo>
                  <a:lnTo>
                    <a:pt x="1102958" y="415886"/>
                  </a:lnTo>
                  <a:lnTo>
                    <a:pt x="1056691" y="385643"/>
                  </a:lnTo>
                  <a:lnTo>
                    <a:pt x="1010004" y="357907"/>
                  </a:lnTo>
                  <a:lnTo>
                    <a:pt x="963034" y="332697"/>
                  </a:lnTo>
                  <a:lnTo>
                    <a:pt x="915918" y="310035"/>
                  </a:lnTo>
                  <a:lnTo>
                    <a:pt x="868792" y="289941"/>
                  </a:lnTo>
                  <a:lnTo>
                    <a:pt x="821795" y="272438"/>
                  </a:lnTo>
                  <a:lnTo>
                    <a:pt x="775062" y="257545"/>
                  </a:lnTo>
                  <a:lnTo>
                    <a:pt x="728731" y="245285"/>
                  </a:lnTo>
                  <a:lnTo>
                    <a:pt x="682939" y="235677"/>
                  </a:lnTo>
                  <a:lnTo>
                    <a:pt x="637823" y="228744"/>
                  </a:lnTo>
                  <a:lnTo>
                    <a:pt x="593520" y="224506"/>
                  </a:lnTo>
                  <a:lnTo>
                    <a:pt x="550167" y="222984"/>
                  </a:lnTo>
                  <a:lnTo>
                    <a:pt x="507900" y="224200"/>
                  </a:lnTo>
                  <a:lnTo>
                    <a:pt x="466857" y="228174"/>
                  </a:lnTo>
                  <a:lnTo>
                    <a:pt x="427175" y="234927"/>
                  </a:lnTo>
                  <a:lnTo>
                    <a:pt x="388990" y="244481"/>
                  </a:lnTo>
                  <a:lnTo>
                    <a:pt x="352441" y="256856"/>
                  </a:lnTo>
                  <a:lnTo>
                    <a:pt x="284794" y="290157"/>
                  </a:lnTo>
                  <a:lnTo>
                    <a:pt x="225330" y="334996"/>
                  </a:lnTo>
                  <a:lnTo>
                    <a:pt x="199009" y="361796"/>
                  </a:lnTo>
                </a:path>
              </a:pathLst>
            </a:custGeom>
            <a:ln w="1905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35487" y="2852737"/>
            <a:ext cx="782955" cy="508000"/>
            <a:chOff x="4535487" y="2852737"/>
            <a:chExt cx="782955" cy="508000"/>
          </a:xfrm>
        </p:grpSpPr>
        <p:sp>
          <p:nvSpPr>
            <p:cNvPr id="17" name="object 17"/>
            <p:cNvSpPr/>
            <p:nvPr/>
          </p:nvSpPr>
          <p:spPr>
            <a:xfrm>
              <a:off x="4543425" y="2860675"/>
              <a:ext cx="767080" cy="492125"/>
            </a:xfrm>
            <a:custGeom>
              <a:avLst/>
              <a:gdLst/>
              <a:ahLst/>
              <a:cxnLst/>
              <a:rect l="l" t="t" r="r" b="b"/>
              <a:pathLst>
                <a:path w="767079" h="492125">
                  <a:moveTo>
                    <a:pt x="575055" y="0"/>
                  </a:moveTo>
                  <a:lnTo>
                    <a:pt x="191642" y="0"/>
                  </a:lnTo>
                  <a:lnTo>
                    <a:pt x="191642" y="369062"/>
                  </a:lnTo>
                  <a:lnTo>
                    <a:pt x="0" y="369062"/>
                  </a:lnTo>
                  <a:lnTo>
                    <a:pt x="383413" y="492125"/>
                  </a:lnTo>
                  <a:lnTo>
                    <a:pt x="766826" y="369062"/>
                  </a:lnTo>
                  <a:lnTo>
                    <a:pt x="575055" y="369062"/>
                  </a:lnTo>
                  <a:lnTo>
                    <a:pt x="575055" y="0"/>
                  </a:lnTo>
                  <a:close/>
                </a:path>
              </a:pathLst>
            </a:custGeom>
            <a:solidFill>
              <a:srgbClr val="66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43425" y="2860675"/>
              <a:ext cx="767080" cy="492125"/>
            </a:xfrm>
            <a:custGeom>
              <a:avLst/>
              <a:gdLst/>
              <a:ahLst/>
              <a:cxnLst/>
              <a:rect l="l" t="t" r="r" b="b"/>
              <a:pathLst>
                <a:path w="767079" h="492125">
                  <a:moveTo>
                    <a:pt x="0" y="369062"/>
                  </a:moveTo>
                  <a:lnTo>
                    <a:pt x="191642" y="369062"/>
                  </a:lnTo>
                  <a:lnTo>
                    <a:pt x="191642" y="0"/>
                  </a:lnTo>
                  <a:lnTo>
                    <a:pt x="575055" y="0"/>
                  </a:lnTo>
                  <a:lnTo>
                    <a:pt x="575055" y="369062"/>
                  </a:lnTo>
                  <a:lnTo>
                    <a:pt x="766826" y="369062"/>
                  </a:lnTo>
                  <a:lnTo>
                    <a:pt x="383413" y="492125"/>
                  </a:lnTo>
                  <a:lnTo>
                    <a:pt x="0" y="369062"/>
                  </a:lnTo>
                  <a:close/>
                </a:path>
              </a:pathLst>
            </a:custGeom>
            <a:ln w="15875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308978" y="1883913"/>
            <a:ext cx="1447800" cy="1118235"/>
            <a:chOff x="6308978" y="1883913"/>
            <a:chExt cx="1447800" cy="1118235"/>
          </a:xfrm>
        </p:grpSpPr>
        <p:sp>
          <p:nvSpPr>
            <p:cNvPr id="20" name="object 20"/>
            <p:cNvSpPr/>
            <p:nvPr/>
          </p:nvSpPr>
          <p:spPr>
            <a:xfrm>
              <a:off x="7187564" y="2032507"/>
              <a:ext cx="559435" cy="960119"/>
            </a:xfrm>
            <a:custGeom>
              <a:avLst/>
              <a:gdLst/>
              <a:ahLst/>
              <a:cxnLst/>
              <a:rect l="l" t="t" r="r" b="b"/>
              <a:pathLst>
                <a:path w="559434" h="960119">
                  <a:moveTo>
                    <a:pt x="88773" y="200025"/>
                  </a:moveTo>
                  <a:lnTo>
                    <a:pt x="226567" y="960119"/>
                  </a:lnTo>
                  <a:lnTo>
                    <a:pt x="559307" y="575055"/>
                  </a:lnTo>
                  <a:lnTo>
                    <a:pt x="441451" y="481075"/>
                  </a:lnTo>
                  <a:lnTo>
                    <a:pt x="422754" y="432492"/>
                  </a:lnTo>
                  <a:lnTo>
                    <a:pt x="400184" y="385733"/>
                  </a:lnTo>
                  <a:lnTo>
                    <a:pt x="373898" y="341020"/>
                  </a:lnTo>
                  <a:lnTo>
                    <a:pt x="344050" y="298575"/>
                  </a:lnTo>
                  <a:lnTo>
                    <a:pt x="340352" y="294131"/>
                  </a:lnTo>
                  <a:lnTo>
                    <a:pt x="206755" y="294131"/>
                  </a:lnTo>
                  <a:lnTo>
                    <a:pt x="88773" y="200025"/>
                  </a:lnTo>
                  <a:close/>
                </a:path>
                <a:path w="559434" h="960119">
                  <a:moveTo>
                    <a:pt x="0" y="0"/>
                  </a:moveTo>
                  <a:lnTo>
                    <a:pt x="39604" y="34307"/>
                  </a:lnTo>
                  <a:lnTo>
                    <a:pt x="76123" y="71552"/>
                  </a:lnTo>
                  <a:lnTo>
                    <a:pt x="109394" y="111514"/>
                  </a:lnTo>
                  <a:lnTo>
                    <a:pt x="139255" y="153972"/>
                  </a:lnTo>
                  <a:lnTo>
                    <a:pt x="165544" y="198708"/>
                  </a:lnTo>
                  <a:lnTo>
                    <a:pt x="188098" y="245501"/>
                  </a:lnTo>
                  <a:lnTo>
                    <a:pt x="206755" y="294131"/>
                  </a:lnTo>
                  <a:lnTo>
                    <a:pt x="340352" y="294131"/>
                  </a:lnTo>
                  <a:lnTo>
                    <a:pt x="310797" y="258620"/>
                  </a:lnTo>
                  <a:lnTo>
                    <a:pt x="274294" y="221378"/>
                  </a:lnTo>
                  <a:lnTo>
                    <a:pt x="234695" y="187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18503" y="1893438"/>
              <a:ext cx="975360" cy="413384"/>
            </a:xfrm>
            <a:custGeom>
              <a:avLst/>
              <a:gdLst/>
              <a:ahLst/>
              <a:cxnLst/>
              <a:rect l="l" t="t" r="r" b="b"/>
              <a:pathLst>
                <a:path w="975359" h="413385">
                  <a:moveTo>
                    <a:pt x="479664" y="0"/>
                  </a:moveTo>
                  <a:lnTo>
                    <a:pt x="434423" y="1228"/>
                  </a:lnTo>
                  <a:lnTo>
                    <a:pt x="389496" y="5722"/>
                  </a:lnTo>
                  <a:lnTo>
                    <a:pt x="345076" y="13463"/>
                  </a:lnTo>
                  <a:lnTo>
                    <a:pt x="301356" y="24431"/>
                  </a:lnTo>
                  <a:lnTo>
                    <a:pt x="258529" y="38607"/>
                  </a:lnTo>
                  <a:lnTo>
                    <a:pt x="216790" y="55973"/>
                  </a:lnTo>
                  <a:lnTo>
                    <a:pt x="176330" y="76508"/>
                  </a:lnTo>
                  <a:lnTo>
                    <a:pt x="137344" y="100195"/>
                  </a:lnTo>
                  <a:lnTo>
                    <a:pt x="100025" y="127012"/>
                  </a:lnTo>
                  <a:lnTo>
                    <a:pt x="64565" y="156943"/>
                  </a:lnTo>
                  <a:lnTo>
                    <a:pt x="31159" y="189966"/>
                  </a:lnTo>
                  <a:lnTo>
                    <a:pt x="0" y="226064"/>
                  </a:lnTo>
                  <a:lnTo>
                    <a:pt x="234696" y="413008"/>
                  </a:lnTo>
                  <a:lnTo>
                    <a:pt x="266856" y="375896"/>
                  </a:lnTo>
                  <a:lnTo>
                    <a:pt x="301518" y="341956"/>
                  </a:lnTo>
                  <a:lnTo>
                    <a:pt x="338465" y="311238"/>
                  </a:lnTo>
                  <a:lnTo>
                    <a:pt x="377483" y="283789"/>
                  </a:lnTo>
                  <a:lnTo>
                    <a:pt x="418357" y="259658"/>
                  </a:lnTo>
                  <a:lnTo>
                    <a:pt x="460872" y="238894"/>
                  </a:lnTo>
                  <a:lnTo>
                    <a:pt x="504813" y="221545"/>
                  </a:lnTo>
                  <a:lnTo>
                    <a:pt x="549965" y="207658"/>
                  </a:lnTo>
                  <a:lnTo>
                    <a:pt x="596113" y="197284"/>
                  </a:lnTo>
                  <a:lnTo>
                    <a:pt x="643043" y="190469"/>
                  </a:lnTo>
                  <a:lnTo>
                    <a:pt x="690538" y="187263"/>
                  </a:lnTo>
                  <a:lnTo>
                    <a:pt x="922805" y="187263"/>
                  </a:lnTo>
                  <a:lnTo>
                    <a:pt x="897957" y="163554"/>
                  </a:lnTo>
                  <a:lnTo>
                    <a:pt x="829693" y="110042"/>
                  </a:lnTo>
                  <a:lnTo>
                    <a:pt x="788900" y="84454"/>
                  </a:lnTo>
                  <a:lnTo>
                    <a:pt x="746875" y="62285"/>
                  </a:lnTo>
                  <a:lnTo>
                    <a:pt x="703810" y="43516"/>
                  </a:lnTo>
                  <a:lnTo>
                    <a:pt x="659900" y="28128"/>
                  </a:lnTo>
                  <a:lnTo>
                    <a:pt x="615337" y="16101"/>
                  </a:lnTo>
                  <a:lnTo>
                    <a:pt x="570314" y="7417"/>
                  </a:lnTo>
                  <a:lnTo>
                    <a:pt x="525026" y="2056"/>
                  </a:lnTo>
                  <a:lnTo>
                    <a:pt x="479664" y="0"/>
                  </a:lnTo>
                  <a:close/>
                </a:path>
                <a:path w="975359" h="413385">
                  <a:moveTo>
                    <a:pt x="922805" y="187263"/>
                  </a:moveTo>
                  <a:lnTo>
                    <a:pt x="690538" y="187263"/>
                  </a:lnTo>
                  <a:lnTo>
                    <a:pt x="738384" y="187713"/>
                  </a:lnTo>
                  <a:lnTo>
                    <a:pt x="786367" y="191869"/>
                  </a:lnTo>
                  <a:lnTo>
                    <a:pt x="834271" y="199778"/>
                  </a:lnTo>
                  <a:lnTo>
                    <a:pt x="881881" y="211489"/>
                  </a:lnTo>
                  <a:lnTo>
                    <a:pt x="928982" y="227051"/>
                  </a:lnTo>
                  <a:lnTo>
                    <a:pt x="975360" y="246511"/>
                  </a:lnTo>
                  <a:lnTo>
                    <a:pt x="951178" y="217382"/>
                  </a:lnTo>
                  <a:lnTo>
                    <a:pt x="925353" y="189694"/>
                  </a:lnTo>
                  <a:lnTo>
                    <a:pt x="922805" y="187263"/>
                  </a:lnTo>
                  <a:close/>
                </a:path>
              </a:pathLst>
            </a:custGeom>
            <a:solidFill>
              <a:srgbClr val="CDC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18503" y="1893438"/>
              <a:ext cx="1428750" cy="1099185"/>
            </a:xfrm>
            <a:custGeom>
              <a:avLst/>
              <a:gdLst/>
              <a:ahLst/>
              <a:cxnLst/>
              <a:rect l="l" t="t" r="r" b="b"/>
              <a:pathLst>
                <a:path w="1428750" h="1099185">
                  <a:moveTo>
                    <a:pt x="975360" y="246511"/>
                  </a:moveTo>
                  <a:lnTo>
                    <a:pt x="928982" y="227051"/>
                  </a:lnTo>
                  <a:lnTo>
                    <a:pt x="881881" y="211489"/>
                  </a:lnTo>
                  <a:lnTo>
                    <a:pt x="834271" y="199778"/>
                  </a:lnTo>
                  <a:lnTo>
                    <a:pt x="786367" y="191869"/>
                  </a:lnTo>
                  <a:lnTo>
                    <a:pt x="738384" y="187713"/>
                  </a:lnTo>
                  <a:lnTo>
                    <a:pt x="690538" y="187263"/>
                  </a:lnTo>
                  <a:lnTo>
                    <a:pt x="643043" y="190469"/>
                  </a:lnTo>
                  <a:lnTo>
                    <a:pt x="596113" y="197284"/>
                  </a:lnTo>
                  <a:lnTo>
                    <a:pt x="549965" y="207658"/>
                  </a:lnTo>
                  <a:lnTo>
                    <a:pt x="504813" y="221545"/>
                  </a:lnTo>
                  <a:lnTo>
                    <a:pt x="460872" y="238894"/>
                  </a:lnTo>
                  <a:lnTo>
                    <a:pt x="418357" y="259658"/>
                  </a:lnTo>
                  <a:lnTo>
                    <a:pt x="377483" y="283789"/>
                  </a:lnTo>
                  <a:lnTo>
                    <a:pt x="338465" y="311238"/>
                  </a:lnTo>
                  <a:lnTo>
                    <a:pt x="301518" y="341956"/>
                  </a:lnTo>
                  <a:lnTo>
                    <a:pt x="266856" y="375896"/>
                  </a:lnTo>
                  <a:lnTo>
                    <a:pt x="234696" y="413008"/>
                  </a:lnTo>
                  <a:lnTo>
                    <a:pt x="0" y="226064"/>
                  </a:lnTo>
                  <a:lnTo>
                    <a:pt x="31159" y="189966"/>
                  </a:lnTo>
                  <a:lnTo>
                    <a:pt x="64565" y="156943"/>
                  </a:lnTo>
                  <a:lnTo>
                    <a:pt x="100025" y="127012"/>
                  </a:lnTo>
                  <a:lnTo>
                    <a:pt x="137344" y="100195"/>
                  </a:lnTo>
                  <a:lnTo>
                    <a:pt x="176330" y="76508"/>
                  </a:lnTo>
                  <a:lnTo>
                    <a:pt x="216790" y="55973"/>
                  </a:lnTo>
                  <a:lnTo>
                    <a:pt x="258529" y="38607"/>
                  </a:lnTo>
                  <a:lnTo>
                    <a:pt x="301356" y="24431"/>
                  </a:lnTo>
                  <a:lnTo>
                    <a:pt x="345076" y="13463"/>
                  </a:lnTo>
                  <a:lnTo>
                    <a:pt x="389496" y="5722"/>
                  </a:lnTo>
                  <a:lnTo>
                    <a:pt x="434423" y="1228"/>
                  </a:lnTo>
                  <a:lnTo>
                    <a:pt x="479664" y="0"/>
                  </a:lnTo>
                  <a:lnTo>
                    <a:pt x="525026" y="2056"/>
                  </a:lnTo>
                  <a:lnTo>
                    <a:pt x="570314" y="7417"/>
                  </a:lnTo>
                  <a:lnTo>
                    <a:pt x="615337" y="16101"/>
                  </a:lnTo>
                  <a:lnTo>
                    <a:pt x="659900" y="28128"/>
                  </a:lnTo>
                  <a:lnTo>
                    <a:pt x="703810" y="43516"/>
                  </a:lnTo>
                  <a:lnTo>
                    <a:pt x="746875" y="62285"/>
                  </a:lnTo>
                  <a:lnTo>
                    <a:pt x="788900" y="84454"/>
                  </a:lnTo>
                  <a:lnTo>
                    <a:pt x="829693" y="110042"/>
                  </a:lnTo>
                  <a:lnTo>
                    <a:pt x="869061" y="139069"/>
                  </a:lnTo>
                  <a:lnTo>
                    <a:pt x="1103756" y="326140"/>
                  </a:lnTo>
                  <a:lnTo>
                    <a:pt x="1143355" y="360447"/>
                  </a:lnTo>
                  <a:lnTo>
                    <a:pt x="1179858" y="397689"/>
                  </a:lnTo>
                  <a:lnTo>
                    <a:pt x="1213111" y="437644"/>
                  </a:lnTo>
                  <a:lnTo>
                    <a:pt x="1242959" y="480089"/>
                  </a:lnTo>
                  <a:lnTo>
                    <a:pt x="1269245" y="524802"/>
                  </a:lnTo>
                  <a:lnTo>
                    <a:pt x="1291815" y="571562"/>
                  </a:lnTo>
                  <a:lnTo>
                    <a:pt x="1310513" y="620145"/>
                  </a:lnTo>
                  <a:lnTo>
                    <a:pt x="1428369" y="714125"/>
                  </a:lnTo>
                  <a:lnTo>
                    <a:pt x="1095628" y="1099189"/>
                  </a:lnTo>
                  <a:lnTo>
                    <a:pt x="957834" y="339094"/>
                  </a:lnTo>
                  <a:lnTo>
                    <a:pt x="1075817" y="433201"/>
                  </a:lnTo>
                  <a:lnTo>
                    <a:pt x="1057159" y="384571"/>
                  </a:lnTo>
                  <a:lnTo>
                    <a:pt x="1034605" y="337778"/>
                  </a:lnTo>
                  <a:lnTo>
                    <a:pt x="1008316" y="293042"/>
                  </a:lnTo>
                  <a:lnTo>
                    <a:pt x="978455" y="250583"/>
                  </a:lnTo>
                  <a:lnTo>
                    <a:pt x="945184" y="210621"/>
                  </a:lnTo>
                  <a:lnTo>
                    <a:pt x="908665" y="173377"/>
                  </a:lnTo>
                  <a:lnTo>
                    <a:pt x="869061" y="139069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8816" y="81483"/>
            <a:ext cx="6881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u="heavy" dirty="0">
                <a:uFill>
                  <a:solidFill>
                    <a:srgbClr val="333399"/>
                  </a:solidFill>
                </a:uFill>
              </a:rPr>
              <a:t> </a:t>
            </a:r>
            <a:r>
              <a:rPr sz="1800" u="heavy" spc="-5" dirty="0">
                <a:uFill>
                  <a:solidFill>
                    <a:srgbClr val="333399"/>
                  </a:solidFill>
                </a:uFill>
              </a:rPr>
              <a:t>налоговые </a:t>
            </a:r>
            <a:r>
              <a:rPr sz="1800" u="heavy" dirty="0">
                <a:uFill>
                  <a:solidFill>
                    <a:srgbClr val="333399"/>
                  </a:solidFill>
                </a:uFill>
              </a:rPr>
              <a:t>и </a:t>
            </a:r>
            <a:r>
              <a:rPr sz="1800" u="heavy" spc="-5" dirty="0">
                <a:uFill>
                  <a:solidFill>
                    <a:srgbClr val="333399"/>
                  </a:solidFill>
                </a:uFill>
              </a:rPr>
              <a:t>неналоговые </a:t>
            </a:r>
            <a:r>
              <a:rPr sz="1800" spc="5" dirty="0"/>
              <a:t>доходы</a:t>
            </a:r>
            <a:r>
              <a:rPr sz="1800" spc="-100" dirty="0"/>
              <a:t> </a:t>
            </a:r>
            <a:r>
              <a:rPr sz="1800" spc="-5" dirty="0"/>
              <a:t>бюджета</a:t>
            </a:r>
            <a:endParaRPr sz="1800" dirty="0"/>
          </a:p>
          <a:p>
            <a:pPr algn="ctr">
              <a:lnSpc>
                <a:spcPct val="100000"/>
              </a:lnSpc>
            </a:pPr>
            <a:r>
              <a:rPr lang="ru-RU" sz="1800" spc="-5" dirty="0" smtClean="0"/>
              <a:t>Калининского</a:t>
            </a:r>
            <a:r>
              <a:rPr sz="1800" spc="-5" dirty="0" smtClean="0"/>
              <a:t> </a:t>
            </a:r>
            <a:r>
              <a:rPr sz="1800" spc="-5" dirty="0"/>
              <a:t>сельского поселения </a:t>
            </a:r>
            <a:r>
              <a:rPr sz="1800" spc="-5" dirty="0" err="1"/>
              <a:t>на</a:t>
            </a:r>
            <a:r>
              <a:rPr sz="1800" spc="-5" dirty="0"/>
              <a:t> </a:t>
            </a:r>
            <a:r>
              <a:rPr sz="1800" spc="-5" dirty="0" smtClean="0"/>
              <a:t>20</a:t>
            </a:r>
            <a:r>
              <a:rPr lang="ru-RU" sz="1800" spc="-5" dirty="0" smtClean="0"/>
              <a:t>21</a:t>
            </a:r>
            <a:r>
              <a:rPr sz="1800" spc="5" dirty="0" smtClean="0"/>
              <a:t> </a:t>
            </a:r>
            <a:r>
              <a:rPr sz="1800" spc="-5" dirty="0"/>
              <a:t>год</a:t>
            </a:r>
            <a:endParaRPr sz="1800" dirty="0"/>
          </a:p>
        </p:txBody>
      </p:sp>
      <p:grpSp>
        <p:nvGrpSpPr>
          <p:cNvPr id="4" name="object 4"/>
          <p:cNvGrpSpPr/>
          <p:nvPr/>
        </p:nvGrpSpPr>
        <p:grpSpPr>
          <a:xfrm>
            <a:off x="3741801" y="2627376"/>
            <a:ext cx="2745105" cy="1932305"/>
            <a:chOff x="3741801" y="2627376"/>
            <a:chExt cx="2745105" cy="1932305"/>
          </a:xfrm>
        </p:grpSpPr>
        <p:sp>
          <p:nvSpPr>
            <p:cNvPr id="5" name="object 5"/>
            <p:cNvSpPr/>
            <p:nvPr/>
          </p:nvSpPr>
          <p:spPr>
            <a:xfrm>
              <a:off x="3751326" y="2636901"/>
              <a:ext cx="2726055" cy="1913255"/>
            </a:xfrm>
            <a:custGeom>
              <a:avLst/>
              <a:gdLst/>
              <a:ahLst/>
              <a:cxnLst/>
              <a:rect l="l" t="t" r="r" b="b"/>
              <a:pathLst>
                <a:path w="2726054" h="1913254">
                  <a:moveTo>
                    <a:pt x="2044191" y="0"/>
                  </a:moveTo>
                  <a:lnTo>
                    <a:pt x="681354" y="0"/>
                  </a:lnTo>
                  <a:lnTo>
                    <a:pt x="681354" y="717296"/>
                  </a:lnTo>
                  <a:lnTo>
                    <a:pt x="292353" y="717296"/>
                  </a:lnTo>
                  <a:lnTo>
                    <a:pt x="292353" y="478154"/>
                  </a:lnTo>
                  <a:lnTo>
                    <a:pt x="0" y="956437"/>
                  </a:lnTo>
                  <a:lnTo>
                    <a:pt x="292353" y="1434592"/>
                  </a:lnTo>
                  <a:lnTo>
                    <a:pt x="292353" y="1195578"/>
                  </a:lnTo>
                  <a:lnTo>
                    <a:pt x="681354" y="1195578"/>
                  </a:lnTo>
                  <a:lnTo>
                    <a:pt x="681354" y="1912874"/>
                  </a:lnTo>
                  <a:lnTo>
                    <a:pt x="2044191" y="1912874"/>
                  </a:lnTo>
                  <a:lnTo>
                    <a:pt x="2044191" y="1195578"/>
                  </a:lnTo>
                  <a:lnTo>
                    <a:pt x="2433320" y="1195578"/>
                  </a:lnTo>
                  <a:lnTo>
                    <a:pt x="2433320" y="1434592"/>
                  </a:lnTo>
                  <a:lnTo>
                    <a:pt x="2725674" y="956437"/>
                  </a:lnTo>
                  <a:lnTo>
                    <a:pt x="2433320" y="478154"/>
                  </a:lnTo>
                  <a:lnTo>
                    <a:pt x="2433320" y="717296"/>
                  </a:lnTo>
                  <a:lnTo>
                    <a:pt x="2044191" y="717296"/>
                  </a:lnTo>
                  <a:lnTo>
                    <a:pt x="2044191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1326" y="2636901"/>
              <a:ext cx="2726055" cy="1913255"/>
            </a:xfrm>
            <a:custGeom>
              <a:avLst/>
              <a:gdLst/>
              <a:ahLst/>
              <a:cxnLst/>
              <a:rect l="l" t="t" r="r" b="b"/>
              <a:pathLst>
                <a:path w="2726054" h="1913254">
                  <a:moveTo>
                    <a:pt x="681354" y="1912874"/>
                  </a:moveTo>
                  <a:lnTo>
                    <a:pt x="681354" y="1195578"/>
                  </a:lnTo>
                  <a:lnTo>
                    <a:pt x="292353" y="1195578"/>
                  </a:lnTo>
                  <a:lnTo>
                    <a:pt x="292353" y="1434592"/>
                  </a:lnTo>
                  <a:lnTo>
                    <a:pt x="0" y="956437"/>
                  </a:lnTo>
                  <a:lnTo>
                    <a:pt x="292353" y="478154"/>
                  </a:lnTo>
                  <a:lnTo>
                    <a:pt x="292353" y="717296"/>
                  </a:lnTo>
                  <a:lnTo>
                    <a:pt x="681354" y="717296"/>
                  </a:lnTo>
                  <a:lnTo>
                    <a:pt x="681354" y="0"/>
                  </a:lnTo>
                  <a:lnTo>
                    <a:pt x="2044191" y="0"/>
                  </a:lnTo>
                  <a:lnTo>
                    <a:pt x="2044191" y="717296"/>
                  </a:lnTo>
                  <a:lnTo>
                    <a:pt x="2433320" y="717296"/>
                  </a:lnTo>
                  <a:lnTo>
                    <a:pt x="2433320" y="478154"/>
                  </a:lnTo>
                  <a:lnTo>
                    <a:pt x="2725674" y="956437"/>
                  </a:lnTo>
                  <a:lnTo>
                    <a:pt x="2433320" y="1434592"/>
                  </a:lnTo>
                  <a:lnTo>
                    <a:pt x="2433320" y="1195578"/>
                  </a:lnTo>
                  <a:lnTo>
                    <a:pt x="2044191" y="1195578"/>
                  </a:lnTo>
                  <a:lnTo>
                    <a:pt x="2044191" y="1912874"/>
                  </a:lnTo>
                  <a:lnTo>
                    <a:pt x="681354" y="1912874"/>
                  </a:lnTo>
                  <a:close/>
                </a:path>
              </a:pathLst>
            </a:custGeom>
            <a:ln w="1905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23028" y="3387979"/>
            <a:ext cx="1384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Д</a:t>
            </a:r>
            <a:r>
              <a:rPr sz="2400" b="1" spc="-185" dirty="0">
                <a:latin typeface="Times New Roman"/>
                <a:cs typeface="Times New Roman"/>
              </a:rPr>
              <a:t>О</a:t>
            </a:r>
            <a:r>
              <a:rPr sz="2400" b="1" spc="-130" dirty="0">
                <a:latin typeface="Times New Roman"/>
                <a:cs typeface="Times New Roman"/>
              </a:rPr>
              <a:t>Х</a:t>
            </a:r>
            <a:r>
              <a:rPr sz="2400" b="1" spc="-114" dirty="0">
                <a:latin typeface="Times New Roman"/>
                <a:cs typeface="Times New Roman"/>
              </a:rPr>
              <a:t>О</a:t>
            </a:r>
            <a:r>
              <a:rPr sz="2400" b="1" dirty="0">
                <a:latin typeface="Times New Roman"/>
                <a:cs typeface="Times New Roman"/>
              </a:rPr>
              <a:t>ДЫ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5762" y="1092263"/>
            <a:ext cx="2946400" cy="1085850"/>
            <a:chOff x="385762" y="1092263"/>
            <a:chExt cx="2946400" cy="1085850"/>
          </a:xfrm>
        </p:grpSpPr>
        <p:sp>
          <p:nvSpPr>
            <p:cNvPr id="12" name="object 12"/>
            <p:cNvSpPr/>
            <p:nvPr/>
          </p:nvSpPr>
          <p:spPr>
            <a:xfrm>
              <a:off x="428625" y="1108074"/>
              <a:ext cx="2870200" cy="1062355"/>
            </a:xfrm>
            <a:custGeom>
              <a:avLst/>
              <a:gdLst/>
              <a:ahLst/>
              <a:cxnLst/>
              <a:rect l="l" t="t" r="r" b="b"/>
              <a:pathLst>
                <a:path w="2870200" h="1062355">
                  <a:moveTo>
                    <a:pt x="2431542" y="0"/>
                  </a:moveTo>
                  <a:lnTo>
                    <a:pt x="0" y="0"/>
                  </a:lnTo>
                  <a:lnTo>
                    <a:pt x="0" y="1062101"/>
                  </a:lnTo>
                  <a:lnTo>
                    <a:pt x="2431542" y="1062101"/>
                  </a:lnTo>
                  <a:lnTo>
                    <a:pt x="2870200" y="530987"/>
                  </a:lnTo>
                  <a:lnTo>
                    <a:pt x="243154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8625" y="1108074"/>
              <a:ext cx="2870200" cy="1062355"/>
            </a:xfrm>
            <a:custGeom>
              <a:avLst/>
              <a:gdLst/>
              <a:ahLst/>
              <a:cxnLst/>
              <a:rect l="l" t="t" r="r" b="b"/>
              <a:pathLst>
                <a:path w="2870200" h="1062355">
                  <a:moveTo>
                    <a:pt x="0" y="0"/>
                  </a:moveTo>
                  <a:lnTo>
                    <a:pt x="2431542" y="0"/>
                  </a:lnTo>
                  <a:lnTo>
                    <a:pt x="2870200" y="530987"/>
                  </a:lnTo>
                  <a:lnTo>
                    <a:pt x="2431542" y="1062101"/>
                  </a:lnTo>
                  <a:lnTo>
                    <a:pt x="0" y="1062101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3700" y="1100200"/>
              <a:ext cx="2930525" cy="1062355"/>
            </a:xfrm>
            <a:custGeom>
              <a:avLst/>
              <a:gdLst/>
              <a:ahLst/>
              <a:cxnLst/>
              <a:rect l="l" t="t" r="r" b="b"/>
              <a:pathLst>
                <a:path w="2930525" h="1062355">
                  <a:moveTo>
                    <a:pt x="2491740" y="0"/>
                  </a:moveTo>
                  <a:lnTo>
                    <a:pt x="0" y="0"/>
                  </a:lnTo>
                  <a:lnTo>
                    <a:pt x="0" y="1061974"/>
                  </a:lnTo>
                  <a:lnTo>
                    <a:pt x="2491740" y="1061974"/>
                  </a:lnTo>
                  <a:lnTo>
                    <a:pt x="2930525" y="530987"/>
                  </a:lnTo>
                  <a:lnTo>
                    <a:pt x="249174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3700" y="1100200"/>
              <a:ext cx="2930525" cy="1062355"/>
            </a:xfrm>
            <a:custGeom>
              <a:avLst/>
              <a:gdLst/>
              <a:ahLst/>
              <a:cxnLst/>
              <a:rect l="l" t="t" r="r" b="b"/>
              <a:pathLst>
                <a:path w="2930525" h="1062355">
                  <a:moveTo>
                    <a:pt x="0" y="0"/>
                  </a:moveTo>
                  <a:lnTo>
                    <a:pt x="2491740" y="0"/>
                  </a:lnTo>
                  <a:lnTo>
                    <a:pt x="2930525" y="530987"/>
                  </a:lnTo>
                  <a:lnTo>
                    <a:pt x="2491740" y="1061974"/>
                  </a:lnTo>
                  <a:lnTo>
                    <a:pt x="0" y="1061974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20687" y="2316162"/>
            <a:ext cx="2954655" cy="1631950"/>
            <a:chOff x="420687" y="2316162"/>
            <a:chExt cx="2954655" cy="1631950"/>
          </a:xfrm>
        </p:grpSpPr>
        <p:sp>
          <p:nvSpPr>
            <p:cNvPr id="18" name="object 18"/>
            <p:cNvSpPr/>
            <p:nvPr/>
          </p:nvSpPr>
          <p:spPr>
            <a:xfrm>
              <a:off x="428625" y="2324100"/>
              <a:ext cx="2938780" cy="1616075"/>
            </a:xfrm>
            <a:custGeom>
              <a:avLst/>
              <a:gdLst/>
              <a:ahLst/>
              <a:cxnLst/>
              <a:rect l="l" t="t" r="r" b="b"/>
              <a:pathLst>
                <a:path w="2938779" h="1616075">
                  <a:moveTo>
                    <a:pt x="2382012" y="0"/>
                  </a:moveTo>
                  <a:lnTo>
                    <a:pt x="0" y="0"/>
                  </a:lnTo>
                  <a:lnTo>
                    <a:pt x="0" y="1616075"/>
                  </a:lnTo>
                  <a:lnTo>
                    <a:pt x="2382012" y="1616075"/>
                  </a:lnTo>
                  <a:lnTo>
                    <a:pt x="2938526" y="807974"/>
                  </a:lnTo>
                  <a:lnTo>
                    <a:pt x="2382012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625" y="2324100"/>
              <a:ext cx="2938780" cy="1616075"/>
            </a:xfrm>
            <a:custGeom>
              <a:avLst/>
              <a:gdLst/>
              <a:ahLst/>
              <a:cxnLst/>
              <a:rect l="l" t="t" r="r" b="b"/>
              <a:pathLst>
                <a:path w="2938779" h="1616075">
                  <a:moveTo>
                    <a:pt x="0" y="0"/>
                  </a:moveTo>
                  <a:lnTo>
                    <a:pt x="2382012" y="0"/>
                  </a:lnTo>
                  <a:lnTo>
                    <a:pt x="2938526" y="807974"/>
                  </a:lnTo>
                  <a:lnTo>
                    <a:pt x="2382012" y="1616075"/>
                  </a:lnTo>
                  <a:lnTo>
                    <a:pt x="0" y="1616075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49046" y="2382392"/>
            <a:ext cx="241871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Times New Roman"/>
                <a:cs typeface="Times New Roman"/>
              </a:rPr>
              <a:t>Доходы </a:t>
            </a:r>
            <a:r>
              <a:rPr sz="1600" b="1" spc="-15" dirty="0">
                <a:latin typeface="Times New Roman"/>
                <a:cs typeface="Times New Roman"/>
              </a:rPr>
              <a:t>от </a:t>
            </a:r>
            <a:r>
              <a:rPr sz="1600" b="1" spc="-10" dirty="0">
                <a:latin typeface="Times New Roman"/>
                <a:cs typeface="Times New Roman"/>
              </a:rPr>
              <a:t>использования  </a:t>
            </a:r>
            <a:r>
              <a:rPr sz="1600" b="1" spc="-5" dirty="0">
                <a:latin typeface="Times New Roman"/>
                <a:cs typeface="Times New Roman"/>
              </a:rPr>
              <a:t>имущества,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находящегося  </a:t>
            </a:r>
            <a:r>
              <a:rPr sz="1600" b="1" spc="-5" dirty="0">
                <a:latin typeface="Times New Roman"/>
                <a:cs typeface="Times New Roman"/>
              </a:rPr>
              <a:t>в </a:t>
            </a:r>
            <a:r>
              <a:rPr sz="1600" b="1" spc="-15" dirty="0">
                <a:latin typeface="Times New Roman"/>
                <a:cs typeface="Times New Roman"/>
              </a:rPr>
              <a:t>государственной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Times New Roman"/>
                <a:cs typeface="Times New Roman"/>
              </a:rPr>
              <a:t>муниципальной</a:t>
            </a:r>
            <a:endParaRPr sz="1600" dirty="0">
              <a:latin typeface="Times New Roman"/>
              <a:cs typeface="Times New Roman"/>
            </a:endParaRPr>
          </a:p>
          <a:p>
            <a:pPr marL="59690" marR="50800" algn="ctr">
              <a:lnSpc>
                <a:spcPct val="100000"/>
              </a:lnSpc>
            </a:pPr>
            <a:r>
              <a:rPr sz="1600" b="1" spc="-10" dirty="0" err="1">
                <a:latin typeface="Times New Roman"/>
                <a:cs typeface="Times New Roman"/>
              </a:rPr>
              <a:t>собственности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latin typeface="Times New Roman"/>
                <a:cs typeface="Times New Roman"/>
              </a:rPr>
              <a:t>–</a:t>
            </a:r>
            <a:r>
              <a:rPr sz="1600" b="1" spc="-5" dirty="0" smtClean="0"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latin typeface="Times New Roman"/>
                <a:cs typeface="Times New Roman"/>
              </a:rPr>
              <a:t>27,0 </a:t>
            </a:r>
            <a:r>
              <a:rPr sz="1600" b="1" spc="-10" dirty="0" err="1" smtClean="0">
                <a:latin typeface="Times New Roman"/>
                <a:cs typeface="Times New Roman"/>
              </a:rPr>
              <a:t>тыс</a:t>
            </a:r>
            <a:r>
              <a:rPr sz="1600" b="1" spc="-10" dirty="0">
                <a:latin typeface="Times New Roman"/>
                <a:cs typeface="Times New Roman"/>
              </a:rPr>
              <a:t>.  </a:t>
            </a:r>
            <a:r>
              <a:rPr sz="1600" b="1" spc="-15" dirty="0">
                <a:latin typeface="Times New Roman"/>
                <a:cs typeface="Times New Roman"/>
              </a:rPr>
              <a:t>руб.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567487" y="1071562"/>
            <a:ext cx="3086100" cy="1052830"/>
            <a:chOff x="6567487" y="1071562"/>
            <a:chExt cx="3086100" cy="1052830"/>
          </a:xfrm>
        </p:grpSpPr>
        <p:sp>
          <p:nvSpPr>
            <p:cNvPr id="22" name="object 22"/>
            <p:cNvSpPr/>
            <p:nvPr/>
          </p:nvSpPr>
          <p:spPr>
            <a:xfrm>
              <a:off x="6572250" y="1076325"/>
              <a:ext cx="3076575" cy="1043305"/>
            </a:xfrm>
            <a:custGeom>
              <a:avLst/>
              <a:gdLst/>
              <a:ahLst/>
              <a:cxnLst/>
              <a:rect l="l" t="t" r="r" b="b"/>
              <a:pathLst>
                <a:path w="3076575" h="1043305">
                  <a:moveTo>
                    <a:pt x="3076575" y="0"/>
                  </a:moveTo>
                  <a:lnTo>
                    <a:pt x="786256" y="0"/>
                  </a:lnTo>
                  <a:lnTo>
                    <a:pt x="0" y="521462"/>
                  </a:lnTo>
                  <a:lnTo>
                    <a:pt x="786256" y="1043051"/>
                  </a:lnTo>
                  <a:lnTo>
                    <a:pt x="3076575" y="1043051"/>
                  </a:lnTo>
                  <a:lnTo>
                    <a:pt x="30765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72250" y="1076325"/>
              <a:ext cx="3076575" cy="1043305"/>
            </a:xfrm>
            <a:custGeom>
              <a:avLst/>
              <a:gdLst/>
              <a:ahLst/>
              <a:cxnLst/>
              <a:rect l="l" t="t" r="r" b="b"/>
              <a:pathLst>
                <a:path w="3076575" h="1043305">
                  <a:moveTo>
                    <a:pt x="3076575" y="1043051"/>
                  </a:moveTo>
                  <a:lnTo>
                    <a:pt x="786256" y="1043051"/>
                  </a:lnTo>
                  <a:lnTo>
                    <a:pt x="0" y="521462"/>
                  </a:lnTo>
                  <a:lnTo>
                    <a:pt x="786256" y="0"/>
                  </a:lnTo>
                  <a:lnTo>
                    <a:pt x="3076575" y="0"/>
                  </a:lnTo>
                  <a:lnTo>
                    <a:pt x="3076575" y="1043051"/>
                  </a:lnTo>
                  <a:close/>
                </a:path>
              </a:pathLst>
            </a:custGeom>
            <a:ln w="9525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299706" y="1303401"/>
            <a:ext cx="2018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Земельный налог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endParaRPr sz="1800" dirty="0">
              <a:latin typeface="Times New Roman"/>
              <a:cs typeface="Times New Roman"/>
            </a:endParaRPr>
          </a:p>
          <a:p>
            <a:pPr marL="51435" algn="ctr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399,8 </a:t>
            </a:r>
            <a:r>
              <a:rPr sz="1800" b="1" spc="-5" dirty="0" err="1" smtClean="0">
                <a:latin typeface="Times New Roman"/>
                <a:cs typeface="Times New Roman"/>
              </a:rPr>
              <a:t>тыс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5287" y="819149"/>
            <a:ext cx="9204325" cy="47625"/>
          </a:xfrm>
          <a:custGeom>
            <a:avLst/>
            <a:gdLst/>
            <a:ahLst/>
            <a:cxnLst/>
            <a:rect l="l" t="t" r="r" b="b"/>
            <a:pathLst>
              <a:path w="9204325" h="47625">
                <a:moveTo>
                  <a:pt x="9204261" y="31750"/>
                </a:moveTo>
                <a:lnTo>
                  <a:pt x="0" y="31750"/>
                </a:lnTo>
                <a:lnTo>
                  <a:pt x="0" y="47625"/>
                </a:lnTo>
                <a:lnTo>
                  <a:pt x="9204261" y="47625"/>
                </a:lnTo>
                <a:lnTo>
                  <a:pt x="9204261" y="31750"/>
                </a:lnTo>
                <a:close/>
              </a:path>
              <a:path w="9204325" h="47625">
                <a:moveTo>
                  <a:pt x="9204261" y="0"/>
                </a:moveTo>
                <a:lnTo>
                  <a:pt x="0" y="0"/>
                </a:lnTo>
                <a:lnTo>
                  <a:pt x="0" y="15875"/>
                </a:lnTo>
                <a:lnTo>
                  <a:pt x="9204261" y="15875"/>
                </a:lnTo>
                <a:lnTo>
                  <a:pt x="9204261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6675437" y="2290762"/>
            <a:ext cx="2961005" cy="1278255"/>
            <a:chOff x="6675437" y="2290762"/>
            <a:chExt cx="2961005" cy="1278255"/>
          </a:xfrm>
        </p:grpSpPr>
        <p:sp>
          <p:nvSpPr>
            <p:cNvPr id="27" name="object 27"/>
            <p:cNvSpPr/>
            <p:nvPr/>
          </p:nvSpPr>
          <p:spPr>
            <a:xfrm>
              <a:off x="6680200" y="2295525"/>
              <a:ext cx="2951480" cy="1268730"/>
            </a:xfrm>
            <a:custGeom>
              <a:avLst/>
              <a:gdLst/>
              <a:ahLst/>
              <a:cxnLst/>
              <a:rect l="l" t="t" r="r" b="b"/>
              <a:pathLst>
                <a:path w="2951479" h="1268729">
                  <a:moveTo>
                    <a:pt x="2951226" y="0"/>
                  </a:moveTo>
                  <a:lnTo>
                    <a:pt x="683768" y="0"/>
                  </a:lnTo>
                  <a:lnTo>
                    <a:pt x="0" y="634238"/>
                  </a:lnTo>
                  <a:lnTo>
                    <a:pt x="683768" y="1268476"/>
                  </a:lnTo>
                  <a:lnTo>
                    <a:pt x="2951226" y="1268476"/>
                  </a:lnTo>
                  <a:lnTo>
                    <a:pt x="2951226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80200" y="2295525"/>
              <a:ext cx="2951480" cy="1268730"/>
            </a:xfrm>
            <a:custGeom>
              <a:avLst/>
              <a:gdLst/>
              <a:ahLst/>
              <a:cxnLst/>
              <a:rect l="l" t="t" r="r" b="b"/>
              <a:pathLst>
                <a:path w="2951479" h="1268729">
                  <a:moveTo>
                    <a:pt x="2951226" y="1268476"/>
                  </a:moveTo>
                  <a:lnTo>
                    <a:pt x="683768" y="1268476"/>
                  </a:lnTo>
                  <a:lnTo>
                    <a:pt x="0" y="634238"/>
                  </a:lnTo>
                  <a:lnTo>
                    <a:pt x="683768" y="0"/>
                  </a:lnTo>
                  <a:lnTo>
                    <a:pt x="2951226" y="0"/>
                  </a:lnTo>
                  <a:lnTo>
                    <a:pt x="2951226" y="1268476"/>
                  </a:lnTo>
                  <a:close/>
                </a:path>
              </a:pathLst>
            </a:custGeom>
            <a:ln w="9525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211948" y="2498597"/>
            <a:ext cx="21723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Налог </a:t>
            </a:r>
            <a:r>
              <a:rPr sz="1800" b="1" spc="-5" dirty="0">
                <a:latin typeface="Times New Roman"/>
                <a:cs typeface="Times New Roman"/>
              </a:rPr>
              <a:t>на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имущество  физических лиц </a:t>
            </a:r>
            <a:r>
              <a:rPr sz="1800" b="1" dirty="0">
                <a:latin typeface="Times New Roman"/>
                <a:cs typeface="Times New Roman"/>
              </a:rPr>
              <a:t>–  </a:t>
            </a:r>
            <a:r>
              <a:rPr lang="ru-RU" sz="1800" b="1" dirty="0" smtClean="0">
                <a:latin typeface="Times New Roman"/>
                <a:cs typeface="Times New Roman"/>
              </a:rPr>
              <a:t>86,2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700837" y="3721163"/>
            <a:ext cx="2943225" cy="1206500"/>
            <a:chOff x="6700837" y="3721163"/>
            <a:chExt cx="2943225" cy="1206500"/>
          </a:xfrm>
        </p:grpSpPr>
        <p:sp>
          <p:nvSpPr>
            <p:cNvPr id="31" name="object 31"/>
            <p:cNvSpPr/>
            <p:nvPr/>
          </p:nvSpPr>
          <p:spPr>
            <a:xfrm>
              <a:off x="6705600" y="3725926"/>
              <a:ext cx="2933700" cy="1196975"/>
            </a:xfrm>
            <a:custGeom>
              <a:avLst/>
              <a:gdLst/>
              <a:ahLst/>
              <a:cxnLst/>
              <a:rect l="l" t="t" r="r" b="b"/>
              <a:pathLst>
                <a:path w="2933700" h="1196975">
                  <a:moveTo>
                    <a:pt x="2933700" y="0"/>
                  </a:moveTo>
                  <a:lnTo>
                    <a:pt x="739267" y="0"/>
                  </a:lnTo>
                  <a:lnTo>
                    <a:pt x="0" y="598424"/>
                  </a:lnTo>
                  <a:lnTo>
                    <a:pt x="739267" y="1196848"/>
                  </a:lnTo>
                  <a:lnTo>
                    <a:pt x="2933700" y="1196848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05600" y="3725926"/>
              <a:ext cx="2933700" cy="1196975"/>
            </a:xfrm>
            <a:custGeom>
              <a:avLst/>
              <a:gdLst/>
              <a:ahLst/>
              <a:cxnLst/>
              <a:rect l="l" t="t" r="r" b="b"/>
              <a:pathLst>
                <a:path w="2933700" h="1196975">
                  <a:moveTo>
                    <a:pt x="2933700" y="1196848"/>
                  </a:moveTo>
                  <a:lnTo>
                    <a:pt x="739267" y="1196848"/>
                  </a:lnTo>
                  <a:lnTo>
                    <a:pt x="0" y="598424"/>
                  </a:lnTo>
                  <a:lnTo>
                    <a:pt x="739267" y="0"/>
                  </a:lnTo>
                  <a:lnTo>
                    <a:pt x="2933700" y="0"/>
                  </a:lnTo>
                  <a:lnTo>
                    <a:pt x="2933700" y="1196848"/>
                  </a:lnTo>
                  <a:close/>
                </a:path>
              </a:pathLst>
            </a:custGeom>
            <a:ln w="9525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160514" y="3756405"/>
            <a:ext cx="23971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Единый</a:t>
            </a:r>
            <a:endParaRPr sz="18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25" dirty="0">
                <a:latin typeface="Times New Roman"/>
                <a:cs typeface="Times New Roman"/>
              </a:rPr>
              <a:t>с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5" dirty="0">
                <a:latin typeface="Times New Roman"/>
                <a:cs typeface="Times New Roman"/>
              </a:rPr>
              <a:t>ь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-25" dirty="0">
                <a:latin typeface="Times New Roman"/>
                <a:cs typeface="Times New Roman"/>
              </a:rPr>
              <a:t>к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dirty="0">
                <a:latin typeface="Times New Roman"/>
                <a:cs typeface="Times New Roman"/>
              </a:rPr>
              <a:t>оз</a:t>
            </a:r>
            <a:r>
              <a:rPr sz="1800" b="1" spc="-10" dirty="0">
                <a:latin typeface="Times New Roman"/>
                <a:cs typeface="Times New Roman"/>
              </a:rPr>
              <a:t>я</a:t>
            </a:r>
            <a:r>
              <a:rPr sz="1800" b="1" spc="-5" dirty="0">
                <a:latin typeface="Times New Roman"/>
                <a:cs typeface="Times New Roman"/>
              </a:rPr>
              <a:t>йс</a:t>
            </a: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spc="-5" dirty="0">
                <a:latin typeface="Times New Roman"/>
                <a:cs typeface="Times New Roman"/>
              </a:rPr>
              <a:t>венн</a:t>
            </a:r>
            <a:r>
              <a:rPr sz="1800" b="1" spc="-10" dirty="0">
                <a:latin typeface="Times New Roman"/>
                <a:cs typeface="Times New Roman"/>
              </a:rPr>
              <a:t>ы</a:t>
            </a:r>
            <a:r>
              <a:rPr sz="1800" b="1" dirty="0">
                <a:latin typeface="Times New Roman"/>
                <a:cs typeface="Times New Roman"/>
              </a:rPr>
              <a:t>й  </a:t>
            </a:r>
            <a:r>
              <a:rPr sz="1800" b="1" spc="-5" dirty="0">
                <a:latin typeface="Times New Roman"/>
                <a:cs typeface="Times New Roman"/>
              </a:rPr>
              <a:t>налог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629,8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729412" y="5072062"/>
            <a:ext cx="2886075" cy="1162050"/>
            <a:chOff x="6729412" y="5072062"/>
            <a:chExt cx="2886075" cy="1162050"/>
          </a:xfrm>
        </p:grpSpPr>
        <p:sp>
          <p:nvSpPr>
            <p:cNvPr id="35" name="object 35"/>
            <p:cNvSpPr/>
            <p:nvPr/>
          </p:nvSpPr>
          <p:spPr>
            <a:xfrm>
              <a:off x="6734175" y="5076825"/>
              <a:ext cx="2876550" cy="1152525"/>
            </a:xfrm>
            <a:custGeom>
              <a:avLst/>
              <a:gdLst/>
              <a:ahLst/>
              <a:cxnLst/>
              <a:rect l="l" t="t" r="r" b="b"/>
              <a:pathLst>
                <a:path w="2876550" h="1152525">
                  <a:moveTo>
                    <a:pt x="2876550" y="0"/>
                  </a:moveTo>
                  <a:lnTo>
                    <a:pt x="715899" y="0"/>
                  </a:lnTo>
                  <a:lnTo>
                    <a:pt x="0" y="576262"/>
                  </a:lnTo>
                  <a:lnTo>
                    <a:pt x="715899" y="1152525"/>
                  </a:lnTo>
                  <a:lnTo>
                    <a:pt x="2876550" y="1152525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34175" y="5076825"/>
              <a:ext cx="2876550" cy="1152525"/>
            </a:xfrm>
            <a:custGeom>
              <a:avLst/>
              <a:gdLst/>
              <a:ahLst/>
              <a:cxnLst/>
              <a:rect l="l" t="t" r="r" b="b"/>
              <a:pathLst>
                <a:path w="2876550" h="1152525">
                  <a:moveTo>
                    <a:pt x="2876550" y="1152525"/>
                  </a:moveTo>
                  <a:lnTo>
                    <a:pt x="715899" y="1152525"/>
                  </a:lnTo>
                  <a:lnTo>
                    <a:pt x="0" y="576262"/>
                  </a:lnTo>
                  <a:lnTo>
                    <a:pt x="715899" y="0"/>
                  </a:lnTo>
                  <a:lnTo>
                    <a:pt x="2876550" y="0"/>
                  </a:lnTo>
                  <a:lnTo>
                    <a:pt x="2876550" y="1152525"/>
                  </a:lnTo>
                  <a:close/>
                </a:path>
              </a:pathLst>
            </a:custGeom>
            <a:ln w="9525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443596" y="5222494"/>
            <a:ext cx="17627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latin typeface="Times New Roman"/>
                <a:cs typeface="Times New Roman"/>
              </a:rPr>
              <a:t>Г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20" dirty="0">
                <a:latin typeface="Times New Roman"/>
                <a:cs typeface="Times New Roman"/>
              </a:rPr>
              <a:t>с</a:t>
            </a:r>
            <a:r>
              <a:rPr sz="1800" b="1" spc="-100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дарс</a:t>
            </a: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spc="-5" dirty="0">
                <a:latin typeface="Times New Roman"/>
                <a:cs typeface="Times New Roman"/>
              </a:rPr>
              <a:t>венная  </a:t>
            </a:r>
            <a:r>
              <a:rPr sz="1800" b="1" spc="-10" dirty="0">
                <a:latin typeface="Times New Roman"/>
                <a:cs typeface="Times New Roman"/>
              </a:rPr>
              <a:t>пошлина </a:t>
            </a:r>
            <a:r>
              <a:rPr sz="1800" b="1" dirty="0">
                <a:latin typeface="Times New Roman"/>
                <a:cs typeface="Times New Roman"/>
              </a:rPr>
              <a:t>–  </a:t>
            </a:r>
            <a:r>
              <a:rPr lang="ru-RU" sz="1800" b="1" dirty="0" smtClean="0">
                <a:latin typeface="Times New Roman"/>
                <a:cs typeface="Times New Roman"/>
              </a:rPr>
              <a:t>2,0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15101" y="4270925"/>
            <a:ext cx="3010535" cy="960755"/>
            <a:chOff x="417512" y="5484876"/>
            <a:chExt cx="3010535" cy="960755"/>
          </a:xfrm>
        </p:grpSpPr>
        <p:sp>
          <p:nvSpPr>
            <p:cNvPr id="39" name="object 39"/>
            <p:cNvSpPr/>
            <p:nvPr/>
          </p:nvSpPr>
          <p:spPr>
            <a:xfrm>
              <a:off x="427037" y="5494401"/>
              <a:ext cx="2991485" cy="941705"/>
            </a:xfrm>
            <a:custGeom>
              <a:avLst/>
              <a:gdLst/>
              <a:ahLst/>
              <a:cxnLst/>
              <a:rect l="l" t="t" r="r" b="b"/>
              <a:pathLst>
                <a:path w="2991485" h="941704">
                  <a:moveTo>
                    <a:pt x="2602293" y="0"/>
                  </a:moveTo>
                  <a:lnTo>
                    <a:pt x="0" y="0"/>
                  </a:lnTo>
                  <a:lnTo>
                    <a:pt x="0" y="941324"/>
                  </a:lnTo>
                  <a:lnTo>
                    <a:pt x="2602293" y="941324"/>
                  </a:lnTo>
                  <a:lnTo>
                    <a:pt x="2990913" y="470636"/>
                  </a:lnTo>
                  <a:lnTo>
                    <a:pt x="260229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427037" y="5494401"/>
              <a:ext cx="2991485" cy="941705"/>
            </a:xfrm>
            <a:custGeom>
              <a:avLst/>
              <a:gdLst/>
              <a:ahLst/>
              <a:cxnLst/>
              <a:rect l="l" t="t" r="r" b="b"/>
              <a:pathLst>
                <a:path w="2991485" h="941704">
                  <a:moveTo>
                    <a:pt x="0" y="0"/>
                  </a:moveTo>
                  <a:lnTo>
                    <a:pt x="2602293" y="0"/>
                  </a:lnTo>
                  <a:lnTo>
                    <a:pt x="2990913" y="470636"/>
                  </a:lnTo>
                  <a:lnTo>
                    <a:pt x="2602293" y="941324"/>
                  </a:lnTo>
                  <a:lnTo>
                    <a:pt x="0" y="94132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17626" y="1199769"/>
            <a:ext cx="2272665" cy="84760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indent="-9525" algn="ctr">
              <a:lnSpc>
                <a:spcPct val="101499"/>
              </a:lnSpc>
              <a:spcBef>
                <a:spcPts val="65"/>
              </a:spcBef>
            </a:pPr>
            <a:r>
              <a:rPr lang="ru-RU" sz="1800" b="1" dirty="0" smtClean="0">
                <a:latin typeface="Times New Roman"/>
                <a:cs typeface="Times New Roman"/>
              </a:rPr>
              <a:t>Налоги на доходы физических лиц – 443,4 </a:t>
            </a:r>
            <a:r>
              <a:rPr lang="ru-RU" sz="1800" b="1" dirty="0" err="1" smtClean="0">
                <a:latin typeface="Times New Roman"/>
                <a:cs typeface="Times New Roman"/>
              </a:rPr>
              <a:t>тыс</a:t>
            </a:r>
            <a:r>
              <a:rPr sz="1800" b="1" spc="-345" dirty="0" smtClean="0">
                <a:latin typeface="Times New Roman"/>
                <a:cs typeface="Times New Roman"/>
              </a:rPr>
              <a:t> </a:t>
            </a:r>
            <a:r>
              <a:rPr sz="2700" b="1" baseline="1543" dirty="0" smtClean="0">
                <a:latin typeface="Times New Roman"/>
                <a:cs typeface="Times New Roman"/>
              </a:rPr>
              <a:t>.</a:t>
            </a:r>
            <a:r>
              <a:rPr lang="ru-RU" sz="2700" b="1" baseline="1543" dirty="0" smtClean="0">
                <a:latin typeface="Times New Roman"/>
                <a:cs typeface="Times New Roman"/>
              </a:rPr>
              <a:t> руб.</a:t>
            </a:r>
            <a:endParaRPr sz="2700" baseline="1543" dirty="0">
              <a:latin typeface="Times New Roman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5287" y="4289639"/>
            <a:ext cx="2498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 возмещение ущерба –  5,4 тыс. руб.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9201" y="-1397"/>
            <a:ext cx="8867597" cy="904990"/>
          </a:xfrm>
          <a:prstGeom prst="rect">
            <a:avLst/>
          </a:prstGeom>
        </p:spPr>
        <p:txBody>
          <a:bodyPr vert="horz" wrap="square" lIns="0" tIns="164718" rIns="0" bIns="0" rtlCol="0">
            <a:spAutoFit/>
          </a:bodyPr>
          <a:lstStyle/>
          <a:p>
            <a:pPr marL="383540" marR="5080" indent="25146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Структура</a:t>
            </a:r>
            <a:r>
              <a:rPr b="1" u="heavy" spc="-10" dirty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безвозмездных</a:t>
            </a:r>
            <a:r>
              <a:rPr b="1" spc="-5" dirty="0">
                <a:latin typeface="Times New Roman"/>
                <a:cs typeface="Times New Roman"/>
              </a:rPr>
              <a:t> поступлений </a:t>
            </a:r>
            <a:r>
              <a:rPr b="1" dirty="0">
                <a:latin typeface="Times New Roman"/>
                <a:cs typeface="Times New Roman"/>
              </a:rPr>
              <a:t>доходной части  бюджета </a:t>
            </a:r>
            <a:r>
              <a:rPr lang="ru-RU" b="1" spc="-5" dirty="0" smtClean="0">
                <a:latin typeface="Times New Roman"/>
                <a:cs typeface="Times New Roman"/>
              </a:rPr>
              <a:t>Калининского</a:t>
            </a:r>
            <a:r>
              <a:rPr b="1" spc="-5" dirty="0" smtClean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сельского поселения </a:t>
            </a:r>
            <a:r>
              <a:rPr b="1" spc="-5" dirty="0" err="1">
                <a:latin typeface="Times New Roman"/>
                <a:cs typeface="Times New Roman"/>
              </a:rPr>
              <a:t>на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 smtClean="0">
                <a:latin typeface="Times New Roman"/>
                <a:cs typeface="Times New Roman"/>
              </a:rPr>
              <a:t>20</a:t>
            </a:r>
            <a:r>
              <a:rPr lang="ru-RU" b="1" dirty="0" smtClean="0">
                <a:latin typeface="Times New Roman"/>
                <a:cs typeface="Times New Roman"/>
              </a:rPr>
              <a:t>21</a:t>
            </a:r>
            <a:r>
              <a:rPr b="1" spc="-5" dirty="0" smtClean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год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075" y="1147825"/>
            <a:ext cx="9236075" cy="543097"/>
          </a:xfrm>
          <a:prstGeom prst="rect">
            <a:avLst/>
          </a:prstGeom>
          <a:solidFill>
            <a:srgbClr val="FFFF99"/>
          </a:solidFill>
          <a:ln w="9525">
            <a:solidFill>
              <a:srgbClr val="EFEA00"/>
            </a:solidFill>
          </a:ln>
        </p:spPr>
        <p:txBody>
          <a:bodyPr vert="horz" wrap="square" lIns="0" tIns="172085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355"/>
              </a:spcBef>
              <a:tabLst>
                <a:tab pos="6432550" algn="l"/>
              </a:tabLst>
            </a:pP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Общий </a:t>
            </a:r>
            <a:r>
              <a:rPr sz="24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объем безвозмездных</a:t>
            </a:r>
            <a:r>
              <a:rPr sz="24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поступлений	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– </a:t>
            </a:r>
            <a:r>
              <a:rPr lang="ru-RU"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9 605,1 </a:t>
            </a:r>
            <a:r>
              <a:rPr sz="2400" b="1" spc="-15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тыс</a:t>
            </a:r>
            <a:r>
              <a:rPr sz="2400" b="1" spc="-15" dirty="0" smtClean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r>
              <a:rPr lang="ru-RU" sz="2400" b="1" spc="-1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руб</a:t>
            </a:r>
            <a:r>
              <a:rPr sz="24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3728" y="2323069"/>
            <a:ext cx="2965450" cy="1075294"/>
          </a:xfrm>
          <a:prstGeom prst="rect">
            <a:avLst/>
          </a:prstGeom>
          <a:solidFill>
            <a:srgbClr val="00AF50"/>
          </a:solidFill>
          <a:ln w="9525">
            <a:solidFill>
              <a:srgbClr val="FF99F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Дотации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 –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9522,0 </a:t>
            </a:r>
            <a:r>
              <a:rPr sz="2400" b="1" spc="-5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тыс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. </a:t>
            </a:r>
            <a:r>
              <a:rPr sz="24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руб.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0200" y="2323069"/>
            <a:ext cx="2965450" cy="1038105"/>
          </a:xfrm>
          <a:prstGeom prst="rect">
            <a:avLst/>
          </a:prstGeom>
          <a:solidFill>
            <a:srgbClr val="00AF50"/>
          </a:solidFill>
          <a:ln w="9525">
            <a:solidFill>
              <a:srgbClr val="FF99FF"/>
            </a:solidFill>
          </a:ln>
        </p:spPr>
        <p:txBody>
          <a:bodyPr vert="horz" wrap="square" lIns="0" tIns="296545" rIns="0" bIns="0" rtlCol="0">
            <a:spAutoFit/>
          </a:bodyPr>
          <a:lstStyle/>
          <a:p>
            <a:pPr marL="495300" marR="484505" indent="114300">
              <a:lnSpc>
                <a:spcPct val="100000"/>
              </a:lnSpc>
              <a:spcBef>
                <a:spcPts val="2335"/>
              </a:spcBef>
            </a:pPr>
            <a:r>
              <a:rPr sz="24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Субвенции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–  </a:t>
            </a:r>
            <a:r>
              <a:rPr lang="ru-RU"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83,1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тыс.</a:t>
            </a:r>
            <a:r>
              <a:rPr sz="2400" b="1" spc="-1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333399"/>
                </a:solidFill>
                <a:latin typeface="Times New Roman"/>
                <a:cs typeface="Times New Roman"/>
              </a:rPr>
              <a:t>руб.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7223" y="973074"/>
            <a:ext cx="9307830" cy="93980"/>
          </a:xfrm>
          <a:custGeom>
            <a:avLst/>
            <a:gdLst/>
            <a:ahLst/>
            <a:cxnLst/>
            <a:rect l="l" t="t" r="r" b="b"/>
            <a:pathLst>
              <a:path w="9307830" h="93980">
                <a:moveTo>
                  <a:pt x="76" y="31750"/>
                </a:moveTo>
                <a:lnTo>
                  <a:pt x="0" y="47625"/>
                </a:lnTo>
                <a:lnTo>
                  <a:pt x="9307499" y="93725"/>
                </a:lnTo>
                <a:lnTo>
                  <a:pt x="9307626" y="77850"/>
                </a:lnTo>
                <a:lnTo>
                  <a:pt x="76" y="31750"/>
                </a:lnTo>
                <a:close/>
              </a:path>
              <a:path w="9307830" h="93980">
                <a:moveTo>
                  <a:pt x="228" y="0"/>
                </a:moveTo>
                <a:lnTo>
                  <a:pt x="152" y="15875"/>
                </a:lnTo>
                <a:lnTo>
                  <a:pt x="9307626" y="61975"/>
                </a:lnTo>
                <a:lnTo>
                  <a:pt x="9307753" y="46100"/>
                </a:lnTo>
                <a:lnTo>
                  <a:pt x="228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7626" y="3716401"/>
            <a:ext cx="5527675" cy="28558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201" y="-1397"/>
            <a:ext cx="8867597" cy="78226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748030" marR="5080" indent="-142240">
              <a:lnSpc>
                <a:spcPct val="100000"/>
              </a:lnSpc>
              <a:spcBef>
                <a:spcPts val="95"/>
              </a:spcBef>
            </a:pPr>
            <a:r>
              <a:rPr sz="2200" spc="-10" dirty="0"/>
              <a:t>Основные мероприятия по мобилизации </a:t>
            </a:r>
            <a:r>
              <a:rPr sz="2200" dirty="0"/>
              <a:t>доходов  </a:t>
            </a:r>
            <a:r>
              <a:rPr sz="2200" spc="-10" dirty="0"/>
              <a:t>бюджета </a:t>
            </a:r>
            <a:r>
              <a:rPr lang="ru-RU" sz="2200" spc="-10" dirty="0" smtClean="0"/>
              <a:t>Калининского</a:t>
            </a:r>
            <a:r>
              <a:rPr sz="2200" spc="-10" dirty="0" smtClean="0"/>
              <a:t> </a:t>
            </a:r>
            <a:r>
              <a:rPr sz="2200" spc="-10" dirty="0"/>
              <a:t>сельского</a:t>
            </a:r>
            <a:r>
              <a:rPr sz="2200" spc="135" dirty="0"/>
              <a:t> </a:t>
            </a:r>
            <a:r>
              <a:rPr sz="2200" spc="-10" dirty="0"/>
              <a:t>поселения</a:t>
            </a:r>
            <a:endParaRPr sz="2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77497" y="1773301"/>
            <a:ext cx="5950585" cy="3458210"/>
            <a:chOff x="377497" y="1773301"/>
            <a:chExt cx="5950585" cy="34582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5225" y="1773301"/>
              <a:ext cx="2622550" cy="29510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2260" y="3408355"/>
              <a:ext cx="3139440" cy="1818005"/>
            </a:xfrm>
            <a:custGeom>
              <a:avLst/>
              <a:gdLst/>
              <a:ahLst/>
              <a:cxnLst/>
              <a:rect l="l" t="t" r="r" b="b"/>
              <a:pathLst>
                <a:path w="3139440" h="1818004">
                  <a:moveTo>
                    <a:pt x="1337962" y="0"/>
                  </a:moveTo>
                  <a:lnTo>
                    <a:pt x="1286678" y="988"/>
                  </a:lnTo>
                  <a:lnTo>
                    <a:pt x="1235378" y="3293"/>
                  </a:lnTo>
                  <a:lnTo>
                    <a:pt x="1184118" y="6923"/>
                  </a:lnTo>
                  <a:lnTo>
                    <a:pt x="1132953" y="11885"/>
                  </a:lnTo>
                  <a:lnTo>
                    <a:pt x="1081940" y="18186"/>
                  </a:lnTo>
                  <a:lnTo>
                    <a:pt x="1031134" y="25834"/>
                  </a:lnTo>
                  <a:lnTo>
                    <a:pt x="980591" y="34837"/>
                  </a:lnTo>
                  <a:lnTo>
                    <a:pt x="930367" y="45201"/>
                  </a:lnTo>
                  <a:lnTo>
                    <a:pt x="880517" y="56936"/>
                  </a:lnTo>
                  <a:lnTo>
                    <a:pt x="831097" y="70047"/>
                  </a:lnTo>
                  <a:lnTo>
                    <a:pt x="776068" y="86454"/>
                  </a:lnTo>
                  <a:lnTo>
                    <a:pt x="722659" y="104298"/>
                  </a:lnTo>
                  <a:lnTo>
                    <a:pt x="670902" y="123532"/>
                  </a:lnTo>
                  <a:lnTo>
                    <a:pt x="620826" y="144106"/>
                  </a:lnTo>
                  <a:lnTo>
                    <a:pt x="572460" y="165972"/>
                  </a:lnTo>
                  <a:lnTo>
                    <a:pt x="525833" y="189082"/>
                  </a:lnTo>
                  <a:lnTo>
                    <a:pt x="480977" y="213388"/>
                  </a:lnTo>
                  <a:lnTo>
                    <a:pt x="437918" y="238841"/>
                  </a:lnTo>
                  <a:lnTo>
                    <a:pt x="396689" y="265393"/>
                  </a:lnTo>
                  <a:lnTo>
                    <a:pt x="357317" y="292995"/>
                  </a:lnTo>
                  <a:lnTo>
                    <a:pt x="319833" y="321600"/>
                  </a:lnTo>
                  <a:lnTo>
                    <a:pt x="284265" y="351159"/>
                  </a:lnTo>
                  <a:lnTo>
                    <a:pt x="250645" y="381623"/>
                  </a:lnTo>
                  <a:lnTo>
                    <a:pt x="219000" y="412944"/>
                  </a:lnTo>
                  <a:lnTo>
                    <a:pt x="189361" y="445075"/>
                  </a:lnTo>
                  <a:lnTo>
                    <a:pt x="161757" y="477966"/>
                  </a:lnTo>
                  <a:lnTo>
                    <a:pt x="136218" y="511569"/>
                  </a:lnTo>
                  <a:lnTo>
                    <a:pt x="112772" y="545836"/>
                  </a:lnTo>
                  <a:lnTo>
                    <a:pt x="91451" y="580719"/>
                  </a:lnTo>
                  <a:lnTo>
                    <a:pt x="72283" y="616169"/>
                  </a:lnTo>
                  <a:lnTo>
                    <a:pt x="55298" y="652137"/>
                  </a:lnTo>
                  <a:lnTo>
                    <a:pt x="40525" y="688577"/>
                  </a:lnTo>
                  <a:lnTo>
                    <a:pt x="27993" y="725438"/>
                  </a:lnTo>
                  <a:lnTo>
                    <a:pt x="17734" y="762674"/>
                  </a:lnTo>
                  <a:lnTo>
                    <a:pt x="9775" y="800235"/>
                  </a:lnTo>
                  <a:lnTo>
                    <a:pt x="4147" y="838073"/>
                  </a:lnTo>
                  <a:lnTo>
                    <a:pt x="878" y="876140"/>
                  </a:lnTo>
                  <a:lnTo>
                    <a:pt x="0" y="914388"/>
                  </a:lnTo>
                  <a:lnTo>
                    <a:pt x="1540" y="952768"/>
                  </a:lnTo>
                  <a:lnTo>
                    <a:pt x="5529" y="991232"/>
                  </a:lnTo>
                  <a:lnTo>
                    <a:pt x="11996" y="1029731"/>
                  </a:lnTo>
                  <a:lnTo>
                    <a:pt x="20970" y="1068217"/>
                  </a:lnTo>
                  <a:lnTo>
                    <a:pt x="32482" y="1106643"/>
                  </a:lnTo>
                  <a:lnTo>
                    <a:pt x="46561" y="1144959"/>
                  </a:lnTo>
                  <a:lnTo>
                    <a:pt x="63236" y="1183117"/>
                  </a:lnTo>
                  <a:lnTo>
                    <a:pt x="82536" y="1221069"/>
                  </a:lnTo>
                  <a:lnTo>
                    <a:pt x="104492" y="1258767"/>
                  </a:lnTo>
                  <a:lnTo>
                    <a:pt x="126404" y="1292228"/>
                  </a:lnTo>
                  <a:lnTo>
                    <a:pt x="150061" y="1324801"/>
                  </a:lnTo>
                  <a:lnTo>
                    <a:pt x="175410" y="1356473"/>
                  </a:lnTo>
                  <a:lnTo>
                    <a:pt x="202400" y="1387229"/>
                  </a:lnTo>
                  <a:lnTo>
                    <a:pt x="230976" y="1417054"/>
                  </a:lnTo>
                  <a:lnTo>
                    <a:pt x="261087" y="1445933"/>
                  </a:lnTo>
                  <a:lnTo>
                    <a:pt x="292680" y="1473851"/>
                  </a:lnTo>
                  <a:lnTo>
                    <a:pt x="325701" y="1500796"/>
                  </a:lnTo>
                  <a:lnTo>
                    <a:pt x="360099" y="1526750"/>
                  </a:lnTo>
                  <a:lnTo>
                    <a:pt x="395819" y="1551701"/>
                  </a:lnTo>
                  <a:lnTo>
                    <a:pt x="432810" y="1575633"/>
                  </a:lnTo>
                  <a:lnTo>
                    <a:pt x="471019" y="1598532"/>
                  </a:lnTo>
                  <a:lnTo>
                    <a:pt x="510393" y="1620384"/>
                  </a:lnTo>
                  <a:lnTo>
                    <a:pt x="550878" y="1641173"/>
                  </a:lnTo>
                  <a:lnTo>
                    <a:pt x="592423" y="1660885"/>
                  </a:lnTo>
                  <a:lnTo>
                    <a:pt x="634975" y="1679506"/>
                  </a:lnTo>
                  <a:lnTo>
                    <a:pt x="678480" y="1697020"/>
                  </a:lnTo>
                  <a:lnTo>
                    <a:pt x="722886" y="1713414"/>
                  </a:lnTo>
                  <a:lnTo>
                    <a:pt x="768140" y="1728672"/>
                  </a:lnTo>
                  <a:lnTo>
                    <a:pt x="814190" y="1742781"/>
                  </a:lnTo>
                  <a:lnTo>
                    <a:pt x="860982" y="1755725"/>
                  </a:lnTo>
                  <a:lnTo>
                    <a:pt x="908464" y="1767490"/>
                  </a:lnTo>
                  <a:lnTo>
                    <a:pt x="956583" y="1778061"/>
                  </a:lnTo>
                  <a:lnTo>
                    <a:pt x="1005287" y="1787424"/>
                  </a:lnTo>
                  <a:lnTo>
                    <a:pt x="1054522" y="1795565"/>
                  </a:lnTo>
                  <a:lnTo>
                    <a:pt x="1104235" y="1802467"/>
                  </a:lnTo>
                  <a:lnTo>
                    <a:pt x="1154374" y="1808118"/>
                  </a:lnTo>
                  <a:lnTo>
                    <a:pt x="1204887" y="1812502"/>
                  </a:lnTo>
                  <a:lnTo>
                    <a:pt x="1255719" y="1815605"/>
                  </a:lnTo>
                  <a:lnTo>
                    <a:pt x="1306820" y="1817412"/>
                  </a:lnTo>
                  <a:lnTo>
                    <a:pt x="1358134" y="1817908"/>
                  </a:lnTo>
                  <a:lnTo>
                    <a:pt x="1409611" y="1817080"/>
                  </a:lnTo>
                  <a:lnTo>
                    <a:pt x="1461197" y="1814912"/>
                  </a:lnTo>
                  <a:lnTo>
                    <a:pt x="1512840" y="1811390"/>
                  </a:lnTo>
                  <a:lnTo>
                    <a:pt x="1564486" y="1806498"/>
                  </a:lnTo>
                  <a:lnTo>
                    <a:pt x="1616083" y="1800224"/>
                  </a:lnTo>
                  <a:lnTo>
                    <a:pt x="1667578" y="1792551"/>
                  </a:lnTo>
                  <a:lnTo>
                    <a:pt x="1718918" y="1783466"/>
                  </a:lnTo>
                  <a:lnTo>
                    <a:pt x="1770050" y="1772954"/>
                  </a:lnTo>
                  <a:lnTo>
                    <a:pt x="1820922" y="1761000"/>
                  </a:lnTo>
                  <a:lnTo>
                    <a:pt x="1871481" y="1747590"/>
                  </a:lnTo>
                  <a:lnTo>
                    <a:pt x="1926512" y="1731183"/>
                  </a:lnTo>
                  <a:lnTo>
                    <a:pt x="1979921" y="1713339"/>
                  </a:lnTo>
                  <a:lnTo>
                    <a:pt x="2031678" y="1694107"/>
                  </a:lnTo>
                  <a:lnTo>
                    <a:pt x="2081755" y="1673534"/>
                  </a:lnTo>
                  <a:lnTo>
                    <a:pt x="2130120" y="1651670"/>
                  </a:lnTo>
                  <a:lnTo>
                    <a:pt x="2176746" y="1628562"/>
                  </a:lnTo>
                  <a:lnTo>
                    <a:pt x="2221602" y="1604259"/>
                  </a:lnTo>
                  <a:lnTo>
                    <a:pt x="2264660" y="1578809"/>
                  </a:lnTo>
                  <a:lnTo>
                    <a:pt x="2305888" y="1552260"/>
                  </a:lnTo>
                  <a:lnTo>
                    <a:pt x="2345259" y="1524661"/>
                  </a:lnTo>
                  <a:lnTo>
                    <a:pt x="2382741" y="1496060"/>
                  </a:lnTo>
                  <a:lnTo>
                    <a:pt x="2418307" y="1466505"/>
                  </a:lnTo>
                  <a:lnTo>
                    <a:pt x="2451926" y="1436044"/>
                  </a:lnTo>
                  <a:lnTo>
                    <a:pt x="2483569" y="1404726"/>
                  </a:lnTo>
                  <a:lnTo>
                    <a:pt x="2513206" y="1372599"/>
                  </a:lnTo>
                  <a:lnTo>
                    <a:pt x="2540808" y="1339711"/>
                  </a:lnTo>
                  <a:lnTo>
                    <a:pt x="2566345" y="1306111"/>
                  </a:lnTo>
                  <a:lnTo>
                    <a:pt x="2589788" y="1271846"/>
                  </a:lnTo>
                  <a:lnTo>
                    <a:pt x="2611108" y="1236966"/>
                  </a:lnTo>
                  <a:lnTo>
                    <a:pt x="2630274" y="1201519"/>
                  </a:lnTo>
                  <a:lnTo>
                    <a:pt x="2647257" y="1165552"/>
                  </a:lnTo>
                  <a:lnTo>
                    <a:pt x="2662028" y="1129114"/>
                  </a:lnTo>
                  <a:lnTo>
                    <a:pt x="2674557" y="1092254"/>
                  </a:lnTo>
                  <a:lnTo>
                    <a:pt x="2684815" y="1055019"/>
                  </a:lnTo>
                  <a:lnTo>
                    <a:pt x="2692772" y="1017458"/>
                  </a:lnTo>
                  <a:lnTo>
                    <a:pt x="2698399" y="979619"/>
                  </a:lnTo>
                  <a:lnTo>
                    <a:pt x="2701666" y="941551"/>
                  </a:lnTo>
                  <a:lnTo>
                    <a:pt x="2702543" y="903301"/>
                  </a:lnTo>
                  <a:lnTo>
                    <a:pt x="2701002" y="864919"/>
                  </a:lnTo>
                  <a:lnTo>
                    <a:pt x="2697012" y="826452"/>
                  </a:lnTo>
                  <a:lnTo>
                    <a:pt x="2690544" y="787949"/>
                  </a:lnTo>
                  <a:lnTo>
                    <a:pt x="2681569" y="749457"/>
                  </a:lnTo>
                  <a:lnTo>
                    <a:pt x="2670057" y="711026"/>
                  </a:lnTo>
                  <a:lnTo>
                    <a:pt x="2655978" y="672704"/>
                  </a:lnTo>
                  <a:lnTo>
                    <a:pt x="2639304" y="634538"/>
                  </a:lnTo>
                  <a:lnTo>
                    <a:pt x="2620004" y="596577"/>
                  </a:lnTo>
                  <a:lnTo>
                    <a:pt x="2598048" y="558870"/>
                  </a:lnTo>
                  <a:lnTo>
                    <a:pt x="2944682" y="270199"/>
                  </a:lnTo>
                  <a:lnTo>
                    <a:pt x="2312425" y="270199"/>
                  </a:lnTo>
                  <a:lnTo>
                    <a:pt x="2274364" y="245261"/>
                  </a:lnTo>
                  <a:lnTo>
                    <a:pt x="2235116" y="221483"/>
                  </a:lnTo>
                  <a:lnTo>
                    <a:pt x="2194736" y="198873"/>
                  </a:lnTo>
                  <a:lnTo>
                    <a:pt x="2153280" y="177437"/>
                  </a:lnTo>
                  <a:lnTo>
                    <a:pt x="2110803" y="157183"/>
                  </a:lnTo>
                  <a:lnTo>
                    <a:pt x="2067363" y="138118"/>
                  </a:lnTo>
                  <a:lnTo>
                    <a:pt x="2023013" y="120251"/>
                  </a:lnTo>
                  <a:lnTo>
                    <a:pt x="1977811" y="103588"/>
                  </a:lnTo>
                  <a:lnTo>
                    <a:pt x="1931812" y="88138"/>
                  </a:lnTo>
                  <a:lnTo>
                    <a:pt x="1885072" y="73907"/>
                  </a:lnTo>
                  <a:lnTo>
                    <a:pt x="1837646" y="60903"/>
                  </a:lnTo>
                  <a:lnTo>
                    <a:pt x="1789591" y="49133"/>
                  </a:lnTo>
                  <a:lnTo>
                    <a:pt x="1740961" y="38606"/>
                  </a:lnTo>
                  <a:lnTo>
                    <a:pt x="1691814" y="29328"/>
                  </a:lnTo>
                  <a:lnTo>
                    <a:pt x="1642204" y="21307"/>
                  </a:lnTo>
                  <a:lnTo>
                    <a:pt x="1592188" y="14551"/>
                  </a:lnTo>
                  <a:lnTo>
                    <a:pt x="1541821" y="9066"/>
                  </a:lnTo>
                  <a:lnTo>
                    <a:pt x="1491159" y="4862"/>
                  </a:lnTo>
                  <a:lnTo>
                    <a:pt x="1440258" y="1944"/>
                  </a:lnTo>
                  <a:lnTo>
                    <a:pt x="1389174" y="321"/>
                  </a:lnTo>
                  <a:lnTo>
                    <a:pt x="1337962" y="0"/>
                  </a:lnTo>
                  <a:close/>
                </a:path>
                <a:path w="3139440" h="1818004">
                  <a:moveTo>
                    <a:pt x="3138814" y="108528"/>
                  </a:moveTo>
                  <a:lnTo>
                    <a:pt x="2312425" y="270199"/>
                  </a:lnTo>
                  <a:lnTo>
                    <a:pt x="2944682" y="270199"/>
                  </a:lnTo>
                  <a:lnTo>
                    <a:pt x="3138814" y="108528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260" y="3408355"/>
              <a:ext cx="3139440" cy="1818005"/>
            </a:xfrm>
            <a:custGeom>
              <a:avLst/>
              <a:gdLst/>
              <a:ahLst/>
              <a:cxnLst/>
              <a:rect l="l" t="t" r="r" b="b"/>
              <a:pathLst>
                <a:path w="3139440" h="1818004">
                  <a:moveTo>
                    <a:pt x="3138814" y="108528"/>
                  </a:moveTo>
                  <a:lnTo>
                    <a:pt x="2598048" y="558870"/>
                  </a:lnTo>
                  <a:lnTo>
                    <a:pt x="2620004" y="596577"/>
                  </a:lnTo>
                  <a:lnTo>
                    <a:pt x="2639304" y="634538"/>
                  </a:lnTo>
                  <a:lnTo>
                    <a:pt x="2655978" y="672704"/>
                  </a:lnTo>
                  <a:lnTo>
                    <a:pt x="2670057" y="711026"/>
                  </a:lnTo>
                  <a:lnTo>
                    <a:pt x="2681569" y="749457"/>
                  </a:lnTo>
                  <a:lnTo>
                    <a:pt x="2690544" y="787949"/>
                  </a:lnTo>
                  <a:lnTo>
                    <a:pt x="2697012" y="826452"/>
                  </a:lnTo>
                  <a:lnTo>
                    <a:pt x="2701002" y="864919"/>
                  </a:lnTo>
                  <a:lnTo>
                    <a:pt x="2702543" y="903301"/>
                  </a:lnTo>
                  <a:lnTo>
                    <a:pt x="2701666" y="941551"/>
                  </a:lnTo>
                  <a:lnTo>
                    <a:pt x="2698399" y="979619"/>
                  </a:lnTo>
                  <a:lnTo>
                    <a:pt x="2692772" y="1017458"/>
                  </a:lnTo>
                  <a:lnTo>
                    <a:pt x="2684815" y="1055019"/>
                  </a:lnTo>
                  <a:lnTo>
                    <a:pt x="2674557" y="1092254"/>
                  </a:lnTo>
                  <a:lnTo>
                    <a:pt x="2662028" y="1129114"/>
                  </a:lnTo>
                  <a:lnTo>
                    <a:pt x="2647257" y="1165552"/>
                  </a:lnTo>
                  <a:lnTo>
                    <a:pt x="2630274" y="1201519"/>
                  </a:lnTo>
                  <a:lnTo>
                    <a:pt x="2611108" y="1236966"/>
                  </a:lnTo>
                  <a:lnTo>
                    <a:pt x="2589788" y="1271846"/>
                  </a:lnTo>
                  <a:lnTo>
                    <a:pt x="2566345" y="1306111"/>
                  </a:lnTo>
                  <a:lnTo>
                    <a:pt x="2540808" y="1339711"/>
                  </a:lnTo>
                  <a:lnTo>
                    <a:pt x="2513206" y="1372599"/>
                  </a:lnTo>
                  <a:lnTo>
                    <a:pt x="2483569" y="1404726"/>
                  </a:lnTo>
                  <a:lnTo>
                    <a:pt x="2451926" y="1436044"/>
                  </a:lnTo>
                  <a:lnTo>
                    <a:pt x="2418307" y="1466505"/>
                  </a:lnTo>
                  <a:lnTo>
                    <a:pt x="2382741" y="1496060"/>
                  </a:lnTo>
                  <a:lnTo>
                    <a:pt x="2345259" y="1524661"/>
                  </a:lnTo>
                  <a:lnTo>
                    <a:pt x="2305888" y="1552260"/>
                  </a:lnTo>
                  <a:lnTo>
                    <a:pt x="2264660" y="1578809"/>
                  </a:lnTo>
                  <a:lnTo>
                    <a:pt x="2221602" y="1604259"/>
                  </a:lnTo>
                  <a:lnTo>
                    <a:pt x="2176746" y="1628562"/>
                  </a:lnTo>
                  <a:lnTo>
                    <a:pt x="2130120" y="1651670"/>
                  </a:lnTo>
                  <a:lnTo>
                    <a:pt x="2081755" y="1673534"/>
                  </a:lnTo>
                  <a:lnTo>
                    <a:pt x="2031678" y="1694107"/>
                  </a:lnTo>
                  <a:lnTo>
                    <a:pt x="1979921" y="1713339"/>
                  </a:lnTo>
                  <a:lnTo>
                    <a:pt x="1926512" y="1731183"/>
                  </a:lnTo>
                  <a:lnTo>
                    <a:pt x="1871481" y="1747590"/>
                  </a:lnTo>
                  <a:lnTo>
                    <a:pt x="1820922" y="1761000"/>
                  </a:lnTo>
                  <a:lnTo>
                    <a:pt x="1770050" y="1772954"/>
                  </a:lnTo>
                  <a:lnTo>
                    <a:pt x="1718918" y="1783466"/>
                  </a:lnTo>
                  <a:lnTo>
                    <a:pt x="1667578" y="1792551"/>
                  </a:lnTo>
                  <a:lnTo>
                    <a:pt x="1616083" y="1800224"/>
                  </a:lnTo>
                  <a:lnTo>
                    <a:pt x="1564486" y="1806498"/>
                  </a:lnTo>
                  <a:lnTo>
                    <a:pt x="1512840" y="1811390"/>
                  </a:lnTo>
                  <a:lnTo>
                    <a:pt x="1461197" y="1814912"/>
                  </a:lnTo>
                  <a:lnTo>
                    <a:pt x="1409611" y="1817080"/>
                  </a:lnTo>
                  <a:lnTo>
                    <a:pt x="1358134" y="1817908"/>
                  </a:lnTo>
                  <a:lnTo>
                    <a:pt x="1306820" y="1817412"/>
                  </a:lnTo>
                  <a:lnTo>
                    <a:pt x="1255719" y="1815605"/>
                  </a:lnTo>
                  <a:lnTo>
                    <a:pt x="1204887" y="1812502"/>
                  </a:lnTo>
                  <a:lnTo>
                    <a:pt x="1154374" y="1808118"/>
                  </a:lnTo>
                  <a:lnTo>
                    <a:pt x="1104235" y="1802467"/>
                  </a:lnTo>
                  <a:lnTo>
                    <a:pt x="1054522" y="1795565"/>
                  </a:lnTo>
                  <a:lnTo>
                    <a:pt x="1005287" y="1787424"/>
                  </a:lnTo>
                  <a:lnTo>
                    <a:pt x="956583" y="1778061"/>
                  </a:lnTo>
                  <a:lnTo>
                    <a:pt x="908464" y="1767490"/>
                  </a:lnTo>
                  <a:lnTo>
                    <a:pt x="860982" y="1755725"/>
                  </a:lnTo>
                  <a:lnTo>
                    <a:pt x="814190" y="1742781"/>
                  </a:lnTo>
                  <a:lnTo>
                    <a:pt x="768140" y="1728672"/>
                  </a:lnTo>
                  <a:lnTo>
                    <a:pt x="722886" y="1713414"/>
                  </a:lnTo>
                  <a:lnTo>
                    <a:pt x="678480" y="1697020"/>
                  </a:lnTo>
                  <a:lnTo>
                    <a:pt x="634975" y="1679506"/>
                  </a:lnTo>
                  <a:lnTo>
                    <a:pt x="592423" y="1660885"/>
                  </a:lnTo>
                  <a:lnTo>
                    <a:pt x="550878" y="1641173"/>
                  </a:lnTo>
                  <a:lnTo>
                    <a:pt x="510393" y="1620384"/>
                  </a:lnTo>
                  <a:lnTo>
                    <a:pt x="471019" y="1598532"/>
                  </a:lnTo>
                  <a:lnTo>
                    <a:pt x="432810" y="1575633"/>
                  </a:lnTo>
                  <a:lnTo>
                    <a:pt x="395819" y="1551701"/>
                  </a:lnTo>
                  <a:lnTo>
                    <a:pt x="360099" y="1526750"/>
                  </a:lnTo>
                  <a:lnTo>
                    <a:pt x="325701" y="1500796"/>
                  </a:lnTo>
                  <a:lnTo>
                    <a:pt x="292680" y="1473851"/>
                  </a:lnTo>
                  <a:lnTo>
                    <a:pt x="261087" y="1445933"/>
                  </a:lnTo>
                  <a:lnTo>
                    <a:pt x="230976" y="1417054"/>
                  </a:lnTo>
                  <a:lnTo>
                    <a:pt x="202400" y="1387229"/>
                  </a:lnTo>
                  <a:lnTo>
                    <a:pt x="175410" y="1356473"/>
                  </a:lnTo>
                  <a:lnTo>
                    <a:pt x="150061" y="1324801"/>
                  </a:lnTo>
                  <a:lnTo>
                    <a:pt x="126404" y="1292228"/>
                  </a:lnTo>
                  <a:lnTo>
                    <a:pt x="104492" y="1258767"/>
                  </a:lnTo>
                  <a:lnTo>
                    <a:pt x="82536" y="1221069"/>
                  </a:lnTo>
                  <a:lnTo>
                    <a:pt x="63236" y="1183117"/>
                  </a:lnTo>
                  <a:lnTo>
                    <a:pt x="46561" y="1144959"/>
                  </a:lnTo>
                  <a:lnTo>
                    <a:pt x="32482" y="1106643"/>
                  </a:lnTo>
                  <a:lnTo>
                    <a:pt x="20970" y="1068217"/>
                  </a:lnTo>
                  <a:lnTo>
                    <a:pt x="11996" y="1029731"/>
                  </a:lnTo>
                  <a:lnTo>
                    <a:pt x="5529" y="991232"/>
                  </a:lnTo>
                  <a:lnTo>
                    <a:pt x="1540" y="952768"/>
                  </a:lnTo>
                  <a:lnTo>
                    <a:pt x="0" y="914388"/>
                  </a:lnTo>
                  <a:lnTo>
                    <a:pt x="878" y="876140"/>
                  </a:lnTo>
                  <a:lnTo>
                    <a:pt x="4147" y="838073"/>
                  </a:lnTo>
                  <a:lnTo>
                    <a:pt x="9775" y="800235"/>
                  </a:lnTo>
                  <a:lnTo>
                    <a:pt x="17734" y="762674"/>
                  </a:lnTo>
                  <a:lnTo>
                    <a:pt x="27993" y="725438"/>
                  </a:lnTo>
                  <a:lnTo>
                    <a:pt x="40525" y="688577"/>
                  </a:lnTo>
                  <a:lnTo>
                    <a:pt x="55298" y="652137"/>
                  </a:lnTo>
                  <a:lnTo>
                    <a:pt x="72283" y="616169"/>
                  </a:lnTo>
                  <a:lnTo>
                    <a:pt x="91451" y="580719"/>
                  </a:lnTo>
                  <a:lnTo>
                    <a:pt x="112772" y="545836"/>
                  </a:lnTo>
                  <a:lnTo>
                    <a:pt x="136218" y="511569"/>
                  </a:lnTo>
                  <a:lnTo>
                    <a:pt x="161757" y="477966"/>
                  </a:lnTo>
                  <a:lnTo>
                    <a:pt x="189361" y="445075"/>
                  </a:lnTo>
                  <a:lnTo>
                    <a:pt x="219000" y="412944"/>
                  </a:lnTo>
                  <a:lnTo>
                    <a:pt x="250645" y="381623"/>
                  </a:lnTo>
                  <a:lnTo>
                    <a:pt x="284265" y="351159"/>
                  </a:lnTo>
                  <a:lnTo>
                    <a:pt x="319833" y="321600"/>
                  </a:lnTo>
                  <a:lnTo>
                    <a:pt x="357317" y="292995"/>
                  </a:lnTo>
                  <a:lnTo>
                    <a:pt x="396689" y="265393"/>
                  </a:lnTo>
                  <a:lnTo>
                    <a:pt x="437918" y="238841"/>
                  </a:lnTo>
                  <a:lnTo>
                    <a:pt x="480977" y="213388"/>
                  </a:lnTo>
                  <a:lnTo>
                    <a:pt x="525833" y="189082"/>
                  </a:lnTo>
                  <a:lnTo>
                    <a:pt x="572460" y="165972"/>
                  </a:lnTo>
                  <a:lnTo>
                    <a:pt x="620826" y="144106"/>
                  </a:lnTo>
                  <a:lnTo>
                    <a:pt x="670902" y="123532"/>
                  </a:lnTo>
                  <a:lnTo>
                    <a:pt x="722659" y="104298"/>
                  </a:lnTo>
                  <a:lnTo>
                    <a:pt x="776068" y="86454"/>
                  </a:lnTo>
                  <a:lnTo>
                    <a:pt x="831097" y="70047"/>
                  </a:lnTo>
                  <a:lnTo>
                    <a:pt x="880517" y="56936"/>
                  </a:lnTo>
                  <a:lnTo>
                    <a:pt x="930367" y="45201"/>
                  </a:lnTo>
                  <a:lnTo>
                    <a:pt x="980591" y="34837"/>
                  </a:lnTo>
                  <a:lnTo>
                    <a:pt x="1031134" y="25834"/>
                  </a:lnTo>
                  <a:lnTo>
                    <a:pt x="1081940" y="18186"/>
                  </a:lnTo>
                  <a:lnTo>
                    <a:pt x="1132953" y="11885"/>
                  </a:lnTo>
                  <a:lnTo>
                    <a:pt x="1184118" y="6923"/>
                  </a:lnTo>
                  <a:lnTo>
                    <a:pt x="1235378" y="3293"/>
                  </a:lnTo>
                  <a:lnTo>
                    <a:pt x="1286678" y="988"/>
                  </a:lnTo>
                  <a:lnTo>
                    <a:pt x="1337962" y="0"/>
                  </a:lnTo>
                  <a:lnTo>
                    <a:pt x="1389174" y="321"/>
                  </a:lnTo>
                  <a:lnTo>
                    <a:pt x="1440258" y="1944"/>
                  </a:lnTo>
                  <a:lnTo>
                    <a:pt x="1491159" y="4862"/>
                  </a:lnTo>
                  <a:lnTo>
                    <a:pt x="1541821" y="9066"/>
                  </a:lnTo>
                  <a:lnTo>
                    <a:pt x="1592188" y="14551"/>
                  </a:lnTo>
                  <a:lnTo>
                    <a:pt x="1642204" y="21307"/>
                  </a:lnTo>
                  <a:lnTo>
                    <a:pt x="1691814" y="29328"/>
                  </a:lnTo>
                  <a:lnTo>
                    <a:pt x="1740961" y="38606"/>
                  </a:lnTo>
                  <a:lnTo>
                    <a:pt x="1789591" y="49133"/>
                  </a:lnTo>
                  <a:lnTo>
                    <a:pt x="1837646" y="60903"/>
                  </a:lnTo>
                  <a:lnTo>
                    <a:pt x="1885072" y="73907"/>
                  </a:lnTo>
                  <a:lnTo>
                    <a:pt x="1931812" y="88138"/>
                  </a:lnTo>
                  <a:lnTo>
                    <a:pt x="1977811" y="103588"/>
                  </a:lnTo>
                  <a:lnTo>
                    <a:pt x="2023013" y="120251"/>
                  </a:lnTo>
                  <a:lnTo>
                    <a:pt x="2067363" y="138118"/>
                  </a:lnTo>
                  <a:lnTo>
                    <a:pt x="2110803" y="157183"/>
                  </a:lnTo>
                  <a:lnTo>
                    <a:pt x="2153280" y="177437"/>
                  </a:lnTo>
                  <a:lnTo>
                    <a:pt x="2194736" y="198873"/>
                  </a:lnTo>
                  <a:lnTo>
                    <a:pt x="2235116" y="221483"/>
                  </a:lnTo>
                  <a:lnTo>
                    <a:pt x="2274364" y="245261"/>
                  </a:lnTo>
                  <a:lnTo>
                    <a:pt x="2312425" y="270199"/>
                  </a:lnTo>
                  <a:lnTo>
                    <a:pt x="3138814" y="108528"/>
                  </a:lnTo>
                  <a:close/>
                </a:path>
              </a:pathLst>
            </a:custGeom>
            <a:ln w="95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2932" y="3658361"/>
            <a:ext cx="17653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6096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Работа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руководителями  </a:t>
            </a:r>
            <a:r>
              <a:rPr sz="1200" spc="-5" dirty="0">
                <a:latin typeface="Times New Roman"/>
                <a:cs typeface="Times New Roman"/>
              </a:rPr>
              <a:t>(собственниками)</a:t>
            </a:r>
            <a:endParaRPr sz="1200">
              <a:latin typeface="Times New Roman"/>
              <a:cs typeface="Times New Roman"/>
            </a:endParaRPr>
          </a:p>
          <a:p>
            <a:pPr marL="12700" marR="5080" indent="-6350" algn="ctr">
              <a:lnSpc>
                <a:spcPct val="100000"/>
              </a:lnSpc>
            </a:pPr>
            <a:r>
              <a:rPr sz="1200" spc="-15" dirty="0">
                <a:latin typeface="Times New Roman"/>
                <a:cs typeface="Times New Roman"/>
              </a:rPr>
              <a:t>убыточных </a:t>
            </a:r>
            <a:r>
              <a:rPr sz="1200" spc="-5" dirty="0">
                <a:latin typeface="Times New Roman"/>
                <a:cs typeface="Times New Roman"/>
              </a:rPr>
              <a:t>организаций </a:t>
            </a:r>
            <a:r>
              <a:rPr sz="1200" dirty="0">
                <a:latin typeface="Times New Roman"/>
                <a:cs typeface="Times New Roman"/>
              </a:rPr>
              <a:t>в  </a:t>
            </a:r>
            <a:r>
              <a:rPr sz="1200" spc="-5" dirty="0">
                <a:latin typeface="Times New Roman"/>
                <a:cs typeface="Times New Roman"/>
              </a:rPr>
              <a:t>целях выработки  </a:t>
            </a:r>
            <a:r>
              <a:rPr sz="1200" spc="-10" dirty="0">
                <a:latin typeface="Times New Roman"/>
                <a:cs typeface="Times New Roman"/>
              </a:rPr>
              <a:t>рекомендаций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переводу  </a:t>
            </a:r>
            <a:r>
              <a:rPr sz="1200" spc="-5" dirty="0">
                <a:latin typeface="Times New Roman"/>
                <a:cs typeface="Times New Roman"/>
              </a:rPr>
              <a:t>этих предприятий </a:t>
            </a:r>
            <a:r>
              <a:rPr sz="1200" dirty="0">
                <a:latin typeface="Times New Roman"/>
                <a:cs typeface="Times New Roman"/>
              </a:rPr>
              <a:t>в  </a:t>
            </a:r>
            <a:r>
              <a:rPr sz="1200" spc="-10" dirty="0">
                <a:latin typeface="Times New Roman"/>
                <a:cs typeface="Times New Roman"/>
              </a:rPr>
              <a:t>категорию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безубыточных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4093" y="1063435"/>
            <a:ext cx="4878511" cy="56136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911720" y="3895725"/>
            <a:ext cx="21145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Работа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администраторами</a:t>
            </a:r>
            <a:endParaRPr sz="1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15" dirty="0">
                <a:latin typeface="Times New Roman"/>
                <a:cs typeface="Times New Roman"/>
              </a:rPr>
              <a:t>доходов </a:t>
            </a:r>
            <a:r>
              <a:rPr sz="1200" spc="-10" dirty="0">
                <a:latin typeface="Times New Roman"/>
                <a:cs typeface="Times New Roman"/>
              </a:rPr>
              <a:t>бюджета,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направленная 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5" dirty="0">
                <a:latin typeface="Times New Roman"/>
                <a:cs typeface="Times New Roman"/>
              </a:rPr>
              <a:t>повышение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качества</a:t>
            </a:r>
            <a:endParaRPr sz="1200">
              <a:latin typeface="Times New Roman"/>
              <a:cs typeface="Times New Roman"/>
            </a:endParaRPr>
          </a:p>
          <a:p>
            <a:pPr marL="21590" marR="14604" indent="635" algn="ctr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администрирования </a:t>
            </a:r>
            <a:r>
              <a:rPr sz="1200" spc="-15" dirty="0">
                <a:latin typeface="Times New Roman"/>
                <a:cs typeface="Times New Roman"/>
              </a:rPr>
              <a:t>доходных  источников, </a:t>
            </a:r>
            <a:r>
              <a:rPr sz="1200" spc="-5" dirty="0">
                <a:latin typeface="Times New Roman"/>
                <a:cs typeface="Times New Roman"/>
              </a:rPr>
              <a:t>повышение </a:t>
            </a:r>
            <a:r>
              <a:rPr sz="1200" spc="-10" dirty="0">
                <a:latin typeface="Times New Roman"/>
                <a:cs typeface="Times New Roman"/>
              </a:rPr>
              <a:t>уровня  </a:t>
            </a:r>
            <a:r>
              <a:rPr sz="1200" spc="-5" dirty="0">
                <a:latin typeface="Times New Roman"/>
                <a:cs typeface="Times New Roman"/>
              </a:rPr>
              <a:t>ответственности </a:t>
            </a:r>
            <a:r>
              <a:rPr sz="1200" dirty="0">
                <a:latin typeface="Times New Roman"/>
                <a:cs typeface="Times New Roman"/>
              </a:rPr>
              <a:t>за </a:t>
            </a:r>
            <a:r>
              <a:rPr sz="1200" spc="-5" dirty="0">
                <a:latin typeface="Times New Roman"/>
                <a:cs typeface="Times New Roman"/>
              </a:rPr>
              <a:t>выполнение  </a:t>
            </a:r>
            <a:r>
              <a:rPr sz="1200" dirty="0">
                <a:latin typeface="Times New Roman"/>
                <a:cs typeface="Times New Roman"/>
              </a:rPr>
              <a:t>прогнозных </a:t>
            </a:r>
            <a:r>
              <a:rPr sz="1200" spc="-10" dirty="0">
                <a:latin typeface="Times New Roman"/>
                <a:cs typeface="Times New Roman"/>
              </a:rPr>
              <a:t>показателей,  </a:t>
            </a:r>
            <a:r>
              <a:rPr sz="1200" spc="-5" dirty="0">
                <a:latin typeface="Times New Roman"/>
                <a:cs typeface="Times New Roman"/>
              </a:rPr>
              <a:t>снижение недоимки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endParaRPr sz="12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администрируемым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платежам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2854" y="5572150"/>
            <a:ext cx="11842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163195" indent="-9144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Орг</a:t>
            </a:r>
            <a:r>
              <a:rPr sz="1200" spc="-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низ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ция  </a:t>
            </a:r>
            <a:r>
              <a:rPr sz="1200" spc="-5" dirty="0">
                <a:latin typeface="Times New Roman"/>
                <a:cs typeface="Times New Roman"/>
              </a:rPr>
              <a:t>работы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endParaRPr sz="1200">
              <a:latin typeface="Times New Roman"/>
              <a:cs typeface="Times New Roman"/>
            </a:endParaRPr>
          </a:p>
          <a:p>
            <a:pPr marL="29209" marR="5080" indent="-17145" algn="just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инфо</a:t>
            </a:r>
            <a:r>
              <a:rPr sz="1200" spc="-1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иро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0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ию  </a:t>
            </a:r>
            <a:r>
              <a:rPr sz="1200" spc="-5" dirty="0">
                <a:latin typeface="Times New Roman"/>
                <a:cs typeface="Times New Roman"/>
              </a:rPr>
              <a:t>граждан </a:t>
            </a:r>
            <a:r>
              <a:rPr sz="1200" dirty="0">
                <a:latin typeface="Times New Roman"/>
                <a:cs typeface="Times New Roman"/>
              </a:rPr>
              <a:t>о </a:t>
            </a:r>
            <a:r>
              <a:rPr sz="1200" spc="-5" dirty="0">
                <a:latin typeface="Times New Roman"/>
                <a:cs typeface="Times New Roman"/>
              </a:rPr>
              <a:t>сроках  </a:t>
            </a:r>
            <a:r>
              <a:rPr sz="1200" spc="-15" dirty="0">
                <a:latin typeface="Times New Roman"/>
                <a:cs typeface="Times New Roman"/>
              </a:rPr>
              <a:t>уплаты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налогов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8915" y="1074445"/>
            <a:ext cx="3302635" cy="2185035"/>
            <a:chOff x="318915" y="1074445"/>
            <a:chExt cx="3302635" cy="2185035"/>
          </a:xfrm>
        </p:grpSpPr>
        <p:sp>
          <p:nvSpPr>
            <p:cNvPr id="12" name="object 12"/>
            <p:cNvSpPr/>
            <p:nvPr/>
          </p:nvSpPr>
          <p:spPr>
            <a:xfrm>
              <a:off x="323678" y="1079208"/>
              <a:ext cx="3293110" cy="2175510"/>
            </a:xfrm>
            <a:custGeom>
              <a:avLst/>
              <a:gdLst/>
              <a:ahLst/>
              <a:cxnLst/>
              <a:rect l="l" t="t" r="r" b="b"/>
              <a:pathLst>
                <a:path w="3293110" h="2175510">
                  <a:moveTo>
                    <a:pt x="1455382" y="0"/>
                  </a:moveTo>
                  <a:lnTo>
                    <a:pt x="1404054" y="827"/>
                  </a:lnTo>
                  <a:lnTo>
                    <a:pt x="1353012" y="2993"/>
                  </a:lnTo>
                  <a:lnTo>
                    <a:pt x="1302296" y="6479"/>
                  </a:lnTo>
                  <a:lnTo>
                    <a:pt x="1251947" y="11269"/>
                  </a:lnTo>
                  <a:lnTo>
                    <a:pt x="1202004" y="17343"/>
                  </a:lnTo>
                  <a:lnTo>
                    <a:pt x="1152508" y="24685"/>
                  </a:lnTo>
                  <a:lnTo>
                    <a:pt x="1103499" y="33277"/>
                  </a:lnTo>
                  <a:lnTo>
                    <a:pt x="1055016" y="43100"/>
                  </a:lnTo>
                  <a:lnTo>
                    <a:pt x="1007100" y="54136"/>
                  </a:lnTo>
                  <a:lnTo>
                    <a:pt x="959791" y="66369"/>
                  </a:lnTo>
                  <a:lnTo>
                    <a:pt x="913130" y="79780"/>
                  </a:lnTo>
                  <a:lnTo>
                    <a:pt x="867156" y="94351"/>
                  </a:lnTo>
                  <a:lnTo>
                    <a:pt x="821909" y="110065"/>
                  </a:lnTo>
                  <a:lnTo>
                    <a:pt x="777429" y="126903"/>
                  </a:lnTo>
                  <a:lnTo>
                    <a:pt x="733757" y="144849"/>
                  </a:lnTo>
                  <a:lnTo>
                    <a:pt x="690933" y="163883"/>
                  </a:lnTo>
                  <a:lnTo>
                    <a:pt x="648997" y="183989"/>
                  </a:lnTo>
                  <a:lnTo>
                    <a:pt x="607988" y="205148"/>
                  </a:lnTo>
                  <a:lnTo>
                    <a:pt x="567948" y="227343"/>
                  </a:lnTo>
                  <a:lnTo>
                    <a:pt x="528915" y="250555"/>
                  </a:lnTo>
                  <a:lnTo>
                    <a:pt x="490931" y="274768"/>
                  </a:lnTo>
                  <a:lnTo>
                    <a:pt x="454036" y="299962"/>
                  </a:lnTo>
                  <a:lnTo>
                    <a:pt x="418269" y="326121"/>
                  </a:lnTo>
                  <a:lnTo>
                    <a:pt x="383670" y="353227"/>
                  </a:lnTo>
                  <a:lnTo>
                    <a:pt x="350280" y="381261"/>
                  </a:lnTo>
                  <a:lnTo>
                    <a:pt x="318139" y="410206"/>
                  </a:lnTo>
                  <a:lnTo>
                    <a:pt x="287287" y="440044"/>
                  </a:lnTo>
                  <a:lnTo>
                    <a:pt x="257764" y="470758"/>
                  </a:lnTo>
                  <a:lnTo>
                    <a:pt x="229610" y="502328"/>
                  </a:lnTo>
                  <a:lnTo>
                    <a:pt x="202866" y="534739"/>
                  </a:lnTo>
                  <a:lnTo>
                    <a:pt x="177570" y="567971"/>
                  </a:lnTo>
                  <a:lnTo>
                    <a:pt x="153765" y="602007"/>
                  </a:lnTo>
                  <a:lnTo>
                    <a:pt x="131489" y="636829"/>
                  </a:lnTo>
                  <a:lnTo>
                    <a:pt x="110782" y="672419"/>
                  </a:lnTo>
                  <a:lnTo>
                    <a:pt x="91686" y="708760"/>
                  </a:lnTo>
                  <a:lnTo>
                    <a:pt x="74239" y="745834"/>
                  </a:lnTo>
                  <a:lnTo>
                    <a:pt x="58483" y="783623"/>
                  </a:lnTo>
                  <a:lnTo>
                    <a:pt x="44456" y="822108"/>
                  </a:lnTo>
                  <a:lnTo>
                    <a:pt x="31782" y="862751"/>
                  </a:lnTo>
                  <a:lnTo>
                    <a:pt x="21261" y="903387"/>
                  </a:lnTo>
                  <a:lnTo>
                    <a:pt x="12866" y="943983"/>
                  </a:lnTo>
                  <a:lnTo>
                    <a:pt x="6570" y="984504"/>
                  </a:lnTo>
                  <a:lnTo>
                    <a:pt x="2346" y="1024917"/>
                  </a:lnTo>
                  <a:lnTo>
                    <a:pt x="164" y="1065186"/>
                  </a:lnTo>
                  <a:lnTo>
                    <a:pt x="0" y="1105279"/>
                  </a:lnTo>
                  <a:lnTo>
                    <a:pt x="1823" y="1145160"/>
                  </a:lnTo>
                  <a:lnTo>
                    <a:pt x="5609" y="1184796"/>
                  </a:lnTo>
                  <a:lnTo>
                    <a:pt x="11328" y="1224153"/>
                  </a:lnTo>
                  <a:lnTo>
                    <a:pt x="18953" y="1263195"/>
                  </a:lnTo>
                  <a:lnTo>
                    <a:pt x="28457" y="1301889"/>
                  </a:lnTo>
                  <a:lnTo>
                    <a:pt x="39813" y="1340202"/>
                  </a:lnTo>
                  <a:lnTo>
                    <a:pt x="52993" y="1378097"/>
                  </a:lnTo>
                  <a:lnTo>
                    <a:pt x="67970" y="1415542"/>
                  </a:lnTo>
                  <a:lnTo>
                    <a:pt x="84715" y="1452503"/>
                  </a:lnTo>
                  <a:lnTo>
                    <a:pt x="103202" y="1488944"/>
                  </a:lnTo>
                  <a:lnTo>
                    <a:pt x="123403" y="1524833"/>
                  </a:lnTo>
                  <a:lnTo>
                    <a:pt x="145291" y="1560134"/>
                  </a:lnTo>
                  <a:lnTo>
                    <a:pt x="168838" y="1594813"/>
                  </a:lnTo>
                  <a:lnTo>
                    <a:pt x="194017" y="1628837"/>
                  </a:lnTo>
                  <a:lnTo>
                    <a:pt x="220800" y="1662171"/>
                  </a:lnTo>
                  <a:lnTo>
                    <a:pt x="249160" y="1694780"/>
                  </a:lnTo>
                  <a:lnTo>
                    <a:pt x="279070" y="1726632"/>
                  </a:lnTo>
                  <a:lnTo>
                    <a:pt x="310501" y="1757691"/>
                  </a:lnTo>
                  <a:lnTo>
                    <a:pt x="343427" y="1787923"/>
                  </a:lnTo>
                  <a:lnTo>
                    <a:pt x="377819" y="1817295"/>
                  </a:lnTo>
                  <a:lnTo>
                    <a:pt x="413651" y="1845772"/>
                  </a:lnTo>
                  <a:lnTo>
                    <a:pt x="450896" y="1873319"/>
                  </a:lnTo>
                  <a:lnTo>
                    <a:pt x="489524" y="1899903"/>
                  </a:lnTo>
                  <a:lnTo>
                    <a:pt x="529510" y="1925490"/>
                  </a:lnTo>
                  <a:lnTo>
                    <a:pt x="570826" y="1950044"/>
                  </a:lnTo>
                  <a:lnTo>
                    <a:pt x="613443" y="1973533"/>
                  </a:lnTo>
                  <a:lnTo>
                    <a:pt x="657336" y="1995922"/>
                  </a:lnTo>
                  <a:lnTo>
                    <a:pt x="702475" y="2017176"/>
                  </a:lnTo>
                  <a:lnTo>
                    <a:pt x="748835" y="2037262"/>
                  </a:lnTo>
                  <a:lnTo>
                    <a:pt x="796387" y="2056145"/>
                  </a:lnTo>
                  <a:lnTo>
                    <a:pt x="845103" y="2073791"/>
                  </a:lnTo>
                  <a:lnTo>
                    <a:pt x="894957" y="2090167"/>
                  </a:lnTo>
                  <a:lnTo>
                    <a:pt x="945921" y="2105237"/>
                  </a:lnTo>
                  <a:lnTo>
                    <a:pt x="997968" y="2118967"/>
                  </a:lnTo>
                  <a:lnTo>
                    <a:pt x="1051069" y="2131324"/>
                  </a:lnTo>
                  <a:lnTo>
                    <a:pt x="1105198" y="2142273"/>
                  </a:lnTo>
                  <a:lnTo>
                    <a:pt x="1157406" y="2151315"/>
                  </a:lnTo>
                  <a:lnTo>
                    <a:pt x="1209608" y="2158893"/>
                  </a:lnTo>
                  <a:lnTo>
                    <a:pt x="1261765" y="2165025"/>
                  </a:lnTo>
                  <a:lnTo>
                    <a:pt x="1313836" y="2169730"/>
                  </a:lnTo>
                  <a:lnTo>
                    <a:pt x="1365781" y="2173026"/>
                  </a:lnTo>
                  <a:lnTo>
                    <a:pt x="1417560" y="2174929"/>
                  </a:lnTo>
                  <a:lnTo>
                    <a:pt x="1469133" y="2175458"/>
                  </a:lnTo>
                  <a:lnTo>
                    <a:pt x="1520460" y="2174631"/>
                  </a:lnTo>
                  <a:lnTo>
                    <a:pt x="1571501" y="2172465"/>
                  </a:lnTo>
                  <a:lnTo>
                    <a:pt x="1622215" y="2168978"/>
                  </a:lnTo>
                  <a:lnTo>
                    <a:pt x="1672563" y="2164189"/>
                  </a:lnTo>
                  <a:lnTo>
                    <a:pt x="1722505" y="2158114"/>
                  </a:lnTo>
                  <a:lnTo>
                    <a:pt x="1772000" y="2150772"/>
                  </a:lnTo>
                  <a:lnTo>
                    <a:pt x="1821008" y="2142181"/>
                  </a:lnTo>
                  <a:lnTo>
                    <a:pt x="1869489" y="2132358"/>
                  </a:lnTo>
                  <a:lnTo>
                    <a:pt x="1917403" y="2121321"/>
                  </a:lnTo>
                  <a:lnTo>
                    <a:pt x="1964711" y="2109088"/>
                  </a:lnTo>
                  <a:lnTo>
                    <a:pt x="2011371" y="2095677"/>
                  </a:lnTo>
                  <a:lnTo>
                    <a:pt x="2057344" y="2081106"/>
                  </a:lnTo>
                  <a:lnTo>
                    <a:pt x="2102589" y="2065392"/>
                  </a:lnTo>
                  <a:lnTo>
                    <a:pt x="2147067" y="2048554"/>
                  </a:lnTo>
                  <a:lnTo>
                    <a:pt x="2190738" y="2030609"/>
                  </a:lnTo>
                  <a:lnTo>
                    <a:pt x="2233560" y="2011574"/>
                  </a:lnTo>
                  <a:lnTo>
                    <a:pt x="2275495" y="1991468"/>
                  </a:lnTo>
                  <a:lnTo>
                    <a:pt x="2316502" y="1970309"/>
                  </a:lnTo>
                  <a:lnTo>
                    <a:pt x="2356541" y="1948115"/>
                  </a:lnTo>
                  <a:lnTo>
                    <a:pt x="2395572" y="1924902"/>
                  </a:lnTo>
                  <a:lnTo>
                    <a:pt x="2433555" y="1900690"/>
                  </a:lnTo>
                  <a:lnTo>
                    <a:pt x="2470449" y="1875495"/>
                  </a:lnTo>
                  <a:lnTo>
                    <a:pt x="2506215" y="1849336"/>
                  </a:lnTo>
                  <a:lnTo>
                    <a:pt x="2540813" y="1822230"/>
                  </a:lnTo>
                  <a:lnTo>
                    <a:pt x="2574202" y="1794196"/>
                  </a:lnTo>
                  <a:lnTo>
                    <a:pt x="2606342" y="1765251"/>
                  </a:lnTo>
                  <a:lnTo>
                    <a:pt x="2637193" y="1735413"/>
                  </a:lnTo>
                  <a:lnTo>
                    <a:pt x="2666715" y="1704700"/>
                  </a:lnTo>
                  <a:lnTo>
                    <a:pt x="2694869" y="1673129"/>
                  </a:lnTo>
                  <a:lnTo>
                    <a:pt x="2721613" y="1640719"/>
                  </a:lnTo>
                  <a:lnTo>
                    <a:pt x="2746908" y="1607487"/>
                  </a:lnTo>
                  <a:lnTo>
                    <a:pt x="2770713" y="1573451"/>
                  </a:lnTo>
                  <a:lnTo>
                    <a:pt x="2792989" y="1538628"/>
                  </a:lnTo>
                  <a:lnTo>
                    <a:pt x="2813695" y="1503038"/>
                  </a:lnTo>
                  <a:lnTo>
                    <a:pt x="2832792" y="1466697"/>
                  </a:lnTo>
                  <a:lnTo>
                    <a:pt x="2850239" y="1429623"/>
                  </a:lnTo>
                  <a:lnTo>
                    <a:pt x="2865996" y="1391835"/>
                  </a:lnTo>
                  <a:lnTo>
                    <a:pt x="2880023" y="1353349"/>
                  </a:lnTo>
                  <a:lnTo>
                    <a:pt x="3292646" y="1162341"/>
                  </a:lnTo>
                  <a:lnTo>
                    <a:pt x="2910630" y="938948"/>
                  </a:lnTo>
                  <a:lnTo>
                    <a:pt x="2901653" y="896718"/>
                  </a:lnTo>
                  <a:lnTo>
                    <a:pt x="2890531" y="855025"/>
                  </a:lnTo>
                  <a:lnTo>
                    <a:pt x="2877303" y="813905"/>
                  </a:lnTo>
                  <a:lnTo>
                    <a:pt x="2862012" y="773390"/>
                  </a:lnTo>
                  <a:lnTo>
                    <a:pt x="2844699" y="733515"/>
                  </a:lnTo>
                  <a:lnTo>
                    <a:pt x="2825404" y="694314"/>
                  </a:lnTo>
                  <a:lnTo>
                    <a:pt x="2804169" y="655821"/>
                  </a:lnTo>
                  <a:lnTo>
                    <a:pt x="2781035" y="618071"/>
                  </a:lnTo>
                  <a:lnTo>
                    <a:pt x="2756042" y="581097"/>
                  </a:lnTo>
                  <a:lnTo>
                    <a:pt x="2729233" y="544934"/>
                  </a:lnTo>
                  <a:lnTo>
                    <a:pt x="2700648" y="509615"/>
                  </a:lnTo>
                  <a:lnTo>
                    <a:pt x="2670328" y="475176"/>
                  </a:lnTo>
                  <a:lnTo>
                    <a:pt x="2638315" y="441649"/>
                  </a:lnTo>
                  <a:lnTo>
                    <a:pt x="2604649" y="409070"/>
                  </a:lnTo>
                  <a:lnTo>
                    <a:pt x="2569371" y="377471"/>
                  </a:lnTo>
                  <a:lnTo>
                    <a:pt x="2532523" y="346888"/>
                  </a:lnTo>
                  <a:lnTo>
                    <a:pt x="2494146" y="317355"/>
                  </a:lnTo>
                  <a:lnTo>
                    <a:pt x="2454281" y="288905"/>
                  </a:lnTo>
                  <a:lnTo>
                    <a:pt x="2412969" y="261572"/>
                  </a:lnTo>
                  <a:lnTo>
                    <a:pt x="2370251" y="235392"/>
                  </a:lnTo>
                  <a:lnTo>
                    <a:pt x="2326169" y="210397"/>
                  </a:lnTo>
                  <a:lnTo>
                    <a:pt x="2280762" y="186623"/>
                  </a:lnTo>
                  <a:lnTo>
                    <a:pt x="2234073" y="164102"/>
                  </a:lnTo>
                  <a:lnTo>
                    <a:pt x="2186142" y="142870"/>
                  </a:lnTo>
                  <a:lnTo>
                    <a:pt x="2137011" y="122961"/>
                  </a:lnTo>
                  <a:lnTo>
                    <a:pt x="2086721" y="104407"/>
                  </a:lnTo>
                  <a:lnTo>
                    <a:pt x="2035313" y="87245"/>
                  </a:lnTo>
                  <a:lnTo>
                    <a:pt x="1982827" y="71507"/>
                  </a:lnTo>
                  <a:lnTo>
                    <a:pt x="1929306" y="57229"/>
                  </a:lnTo>
                  <a:lnTo>
                    <a:pt x="1874789" y="44443"/>
                  </a:lnTo>
                  <a:lnTo>
                    <a:pt x="1819319" y="33184"/>
                  </a:lnTo>
                  <a:lnTo>
                    <a:pt x="1767112" y="24143"/>
                  </a:lnTo>
                  <a:lnTo>
                    <a:pt x="1714909" y="16565"/>
                  </a:lnTo>
                  <a:lnTo>
                    <a:pt x="1662752" y="10432"/>
                  </a:lnTo>
                  <a:lnTo>
                    <a:pt x="1610681" y="5727"/>
                  </a:lnTo>
                  <a:lnTo>
                    <a:pt x="1558735" y="2432"/>
                  </a:lnTo>
                  <a:lnTo>
                    <a:pt x="1506956" y="529"/>
                  </a:lnTo>
                  <a:lnTo>
                    <a:pt x="145538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678" y="1079208"/>
              <a:ext cx="3293110" cy="2175510"/>
            </a:xfrm>
            <a:custGeom>
              <a:avLst/>
              <a:gdLst/>
              <a:ahLst/>
              <a:cxnLst/>
              <a:rect l="l" t="t" r="r" b="b"/>
              <a:pathLst>
                <a:path w="3293110" h="2175510">
                  <a:moveTo>
                    <a:pt x="3292646" y="1162341"/>
                  </a:moveTo>
                  <a:lnTo>
                    <a:pt x="2880023" y="1353349"/>
                  </a:lnTo>
                  <a:lnTo>
                    <a:pt x="2865996" y="1391835"/>
                  </a:lnTo>
                  <a:lnTo>
                    <a:pt x="2850239" y="1429623"/>
                  </a:lnTo>
                  <a:lnTo>
                    <a:pt x="2832792" y="1466697"/>
                  </a:lnTo>
                  <a:lnTo>
                    <a:pt x="2813695" y="1503038"/>
                  </a:lnTo>
                  <a:lnTo>
                    <a:pt x="2792989" y="1538628"/>
                  </a:lnTo>
                  <a:lnTo>
                    <a:pt x="2770713" y="1573451"/>
                  </a:lnTo>
                  <a:lnTo>
                    <a:pt x="2746908" y="1607487"/>
                  </a:lnTo>
                  <a:lnTo>
                    <a:pt x="2721613" y="1640719"/>
                  </a:lnTo>
                  <a:lnTo>
                    <a:pt x="2694869" y="1673129"/>
                  </a:lnTo>
                  <a:lnTo>
                    <a:pt x="2666715" y="1704700"/>
                  </a:lnTo>
                  <a:lnTo>
                    <a:pt x="2637193" y="1735413"/>
                  </a:lnTo>
                  <a:lnTo>
                    <a:pt x="2606342" y="1765251"/>
                  </a:lnTo>
                  <a:lnTo>
                    <a:pt x="2574202" y="1794196"/>
                  </a:lnTo>
                  <a:lnTo>
                    <a:pt x="2540813" y="1822230"/>
                  </a:lnTo>
                  <a:lnTo>
                    <a:pt x="2506215" y="1849336"/>
                  </a:lnTo>
                  <a:lnTo>
                    <a:pt x="2470449" y="1875495"/>
                  </a:lnTo>
                  <a:lnTo>
                    <a:pt x="2433555" y="1900690"/>
                  </a:lnTo>
                  <a:lnTo>
                    <a:pt x="2395572" y="1924902"/>
                  </a:lnTo>
                  <a:lnTo>
                    <a:pt x="2356541" y="1948115"/>
                  </a:lnTo>
                  <a:lnTo>
                    <a:pt x="2316502" y="1970309"/>
                  </a:lnTo>
                  <a:lnTo>
                    <a:pt x="2275495" y="1991468"/>
                  </a:lnTo>
                  <a:lnTo>
                    <a:pt x="2233560" y="2011574"/>
                  </a:lnTo>
                  <a:lnTo>
                    <a:pt x="2190738" y="2030609"/>
                  </a:lnTo>
                  <a:lnTo>
                    <a:pt x="2147067" y="2048554"/>
                  </a:lnTo>
                  <a:lnTo>
                    <a:pt x="2102589" y="2065392"/>
                  </a:lnTo>
                  <a:lnTo>
                    <a:pt x="2057344" y="2081106"/>
                  </a:lnTo>
                  <a:lnTo>
                    <a:pt x="2011371" y="2095677"/>
                  </a:lnTo>
                  <a:lnTo>
                    <a:pt x="1964711" y="2109088"/>
                  </a:lnTo>
                  <a:lnTo>
                    <a:pt x="1917403" y="2121321"/>
                  </a:lnTo>
                  <a:lnTo>
                    <a:pt x="1869489" y="2132358"/>
                  </a:lnTo>
                  <a:lnTo>
                    <a:pt x="1821008" y="2142181"/>
                  </a:lnTo>
                  <a:lnTo>
                    <a:pt x="1772000" y="2150772"/>
                  </a:lnTo>
                  <a:lnTo>
                    <a:pt x="1722505" y="2158114"/>
                  </a:lnTo>
                  <a:lnTo>
                    <a:pt x="1672563" y="2164189"/>
                  </a:lnTo>
                  <a:lnTo>
                    <a:pt x="1622215" y="2168978"/>
                  </a:lnTo>
                  <a:lnTo>
                    <a:pt x="1571501" y="2172465"/>
                  </a:lnTo>
                  <a:lnTo>
                    <a:pt x="1520460" y="2174631"/>
                  </a:lnTo>
                  <a:lnTo>
                    <a:pt x="1469133" y="2175458"/>
                  </a:lnTo>
                  <a:lnTo>
                    <a:pt x="1417560" y="2174929"/>
                  </a:lnTo>
                  <a:lnTo>
                    <a:pt x="1365781" y="2173026"/>
                  </a:lnTo>
                  <a:lnTo>
                    <a:pt x="1313836" y="2169730"/>
                  </a:lnTo>
                  <a:lnTo>
                    <a:pt x="1261765" y="2165025"/>
                  </a:lnTo>
                  <a:lnTo>
                    <a:pt x="1209608" y="2158893"/>
                  </a:lnTo>
                  <a:lnTo>
                    <a:pt x="1157406" y="2151315"/>
                  </a:lnTo>
                  <a:lnTo>
                    <a:pt x="1105198" y="2142273"/>
                  </a:lnTo>
                  <a:lnTo>
                    <a:pt x="1051069" y="2131324"/>
                  </a:lnTo>
                  <a:lnTo>
                    <a:pt x="997968" y="2118967"/>
                  </a:lnTo>
                  <a:lnTo>
                    <a:pt x="945921" y="2105237"/>
                  </a:lnTo>
                  <a:lnTo>
                    <a:pt x="894957" y="2090167"/>
                  </a:lnTo>
                  <a:lnTo>
                    <a:pt x="845103" y="2073791"/>
                  </a:lnTo>
                  <a:lnTo>
                    <a:pt x="796387" y="2056145"/>
                  </a:lnTo>
                  <a:lnTo>
                    <a:pt x="748835" y="2037262"/>
                  </a:lnTo>
                  <a:lnTo>
                    <a:pt x="702475" y="2017176"/>
                  </a:lnTo>
                  <a:lnTo>
                    <a:pt x="657336" y="1995922"/>
                  </a:lnTo>
                  <a:lnTo>
                    <a:pt x="613443" y="1973533"/>
                  </a:lnTo>
                  <a:lnTo>
                    <a:pt x="570826" y="1950044"/>
                  </a:lnTo>
                  <a:lnTo>
                    <a:pt x="529510" y="1925490"/>
                  </a:lnTo>
                  <a:lnTo>
                    <a:pt x="489524" y="1899903"/>
                  </a:lnTo>
                  <a:lnTo>
                    <a:pt x="450896" y="1873319"/>
                  </a:lnTo>
                  <a:lnTo>
                    <a:pt x="413651" y="1845772"/>
                  </a:lnTo>
                  <a:lnTo>
                    <a:pt x="377819" y="1817295"/>
                  </a:lnTo>
                  <a:lnTo>
                    <a:pt x="343427" y="1787923"/>
                  </a:lnTo>
                  <a:lnTo>
                    <a:pt x="310501" y="1757691"/>
                  </a:lnTo>
                  <a:lnTo>
                    <a:pt x="279070" y="1726632"/>
                  </a:lnTo>
                  <a:lnTo>
                    <a:pt x="249160" y="1694780"/>
                  </a:lnTo>
                  <a:lnTo>
                    <a:pt x="220800" y="1662171"/>
                  </a:lnTo>
                  <a:lnTo>
                    <a:pt x="194017" y="1628837"/>
                  </a:lnTo>
                  <a:lnTo>
                    <a:pt x="168838" y="1594813"/>
                  </a:lnTo>
                  <a:lnTo>
                    <a:pt x="145291" y="1560134"/>
                  </a:lnTo>
                  <a:lnTo>
                    <a:pt x="123403" y="1524833"/>
                  </a:lnTo>
                  <a:lnTo>
                    <a:pt x="103202" y="1488944"/>
                  </a:lnTo>
                  <a:lnTo>
                    <a:pt x="84715" y="1452503"/>
                  </a:lnTo>
                  <a:lnTo>
                    <a:pt x="67970" y="1415542"/>
                  </a:lnTo>
                  <a:lnTo>
                    <a:pt x="52993" y="1378097"/>
                  </a:lnTo>
                  <a:lnTo>
                    <a:pt x="39813" y="1340202"/>
                  </a:lnTo>
                  <a:lnTo>
                    <a:pt x="28457" y="1301889"/>
                  </a:lnTo>
                  <a:lnTo>
                    <a:pt x="18953" y="1263195"/>
                  </a:lnTo>
                  <a:lnTo>
                    <a:pt x="11328" y="1224153"/>
                  </a:lnTo>
                  <a:lnTo>
                    <a:pt x="5609" y="1184796"/>
                  </a:lnTo>
                  <a:lnTo>
                    <a:pt x="1823" y="1145160"/>
                  </a:lnTo>
                  <a:lnTo>
                    <a:pt x="0" y="1105279"/>
                  </a:lnTo>
                  <a:lnTo>
                    <a:pt x="164" y="1065186"/>
                  </a:lnTo>
                  <a:lnTo>
                    <a:pt x="2346" y="1024917"/>
                  </a:lnTo>
                  <a:lnTo>
                    <a:pt x="6570" y="984504"/>
                  </a:lnTo>
                  <a:lnTo>
                    <a:pt x="12866" y="943983"/>
                  </a:lnTo>
                  <a:lnTo>
                    <a:pt x="21261" y="903387"/>
                  </a:lnTo>
                  <a:lnTo>
                    <a:pt x="31782" y="862751"/>
                  </a:lnTo>
                  <a:lnTo>
                    <a:pt x="44456" y="822108"/>
                  </a:lnTo>
                  <a:lnTo>
                    <a:pt x="58483" y="783623"/>
                  </a:lnTo>
                  <a:lnTo>
                    <a:pt x="74239" y="745834"/>
                  </a:lnTo>
                  <a:lnTo>
                    <a:pt x="91686" y="708760"/>
                  </a:lnTo>
                  <a:lnTo>
                    <a:pt x="110782" y="672419"/>
                  </a:lnTo>
                  <a:lnTo>
                    <a:pt x="131489" y="636829"/>
                  </a:lnTo>
                  <a:lnTo>
                    <a:pt x="153765" y="602007"/>
                  </a:lnTo>
                  <a:lnTo>
                    <a:pt x="177570" y="567971"/>
                  </a:lnTo>
                  <a:lnTo>
                    <a:pt x="202866" y="534739"/>
                  </a:lnTo>
                  <a:lnTo>
                    <a:pt x="229610" y="502328"/>
                  </a:lnTo>
                  <a:lnTo>
                    <a:pt x="257764" y="470758"/>
                  </a:lnTo>
                  <a:lnTo>
                    <a:pt x="287287" y="440044"/>
                  </a:lnTo>
                  <a:lnTo>
                    <a:pt x="318139" y="410206"/>
                  </a:lnTo>
                  <a:lnTo>
                    <a:pt x="350280" y="381261"/>
                  </a:lnTo>
                  <a:lnTo>
                    <a:pt x="383670" y="353227"/>
                  </a:lnTo>
                  <a:lnTo>
                    <a:pt x="418269" y="326121"/>
                  </a:lnTo>
                  <a:lnTo>
                    <a:pt x="454036" y="299962"/>
                  </a:lnTo>
                  <a:lnTo>
                    <a:pt x="490931" y="274768"/>
                  </a:lnTo>
                  <a:lnTo>
                    <a:pt x="528915" y="250555"/>
                  </a:lnTo>
                  <a:lnTo>
                    <a:pt x="567948" y="227343"/>
                  </a:lnTo>
                  <a:lnTo>
                    <a:pt x="607988" y="205148"/>
                  </a:lnTo>
                  <a:lnTo>
                    <a:pt x="648997" y="183989"/>
                  </a:lnTo>
                  <a:lnTo>
                    <a:pt x="690933" y="163883"/>
                  </a:lnTo>
                  <a:lnTo>
                    <a:pt x="733757" y="144849"/>
                  </a:lnTo>
                  <a:lnTo>
                    <a:pt x="777429" y="126903"/>
                  </a:lnTo>
                  <a:lnTo>
                    <a:pt x="821909" y="110065"/>
                  </a:lnTo>
                  <a:lnTo>
                    <a:pt x="867156" y="94351"/>
                  </a:lnTo>
                  <a:lnTo>
                    <a:pt x="913130" y="79780"/>
                  </a:lnTo>
                  <a:lnTo>
                    <a:pt x="959791" y="66369"/>
                  </a:lnTo>
                  <a:lnTo>
                    <a:pt x="1007100" y="54136"/>
                  </a:lnTo>
                  <a:lnTo>
                    <a:pt x="1055016" y="43100"/>
                  </a:lnTo>
                  <a:lnTo>
                    <a:pt x="1103499" y="33277"/>
                  </a:lnTo>
                  <a:lnTo>
                    <a:pt x="1152508" y="24685"/>
                  </a:lnTo>
                  <a:lnTo>
                    <a:pt x="1202004" y="17343"/>
                  </a:lnTo>
                  <a:lnTo>
                    <a:pt x="1251947" y="11269"/>
                  </a:lnTo>
                  <a:lnTo>
                    <a:pt x="1302296" y="6479"/>
                  </a:lnTo>
                  <a:lnTo>
                    <a:pt x="1353012" y="2993"/>
                  </a:lnTo>
                  <a:lnTo>
                    <a:pt x="1404054" y="827"/>
                  </a:lnTo>
                  <a:lnTo>
                    <a:pt x="1455382" y="0"/>
                  </a:lnTo>
                  <a:lnTo>
                    <a:pt x="1506956" y="529"/>
                  </a:lnTo>
                  <a:lnTo>
                    <a:pt x="1558735" y="2432"/>
                  </a:lnTo>
                  <a:lnTo>
                    <a:pt x="1610681" y="5727"/>
                  </a:lnTo>
                  <a:lnTo>
                    <a:pt x="1662752" y="10432"/>
                  </a:lnTo>
                  <a:lnTo>
                    <a:pt x="1714909" y="16565"/>
                  </a:lnTo>
                  <a:lnTo>
                    <a:pt x="1767112" y="24143"/>
                  </a:lnTo>
                  <a:lnTo>
                    <a:pt x="1819319" y="33184"/>
                  </a:lnTo>
                  <a:lnTo>
                    <a:pt x="1874789" y="44443"/>
                  </a:lnTo>
                  <a:lnTo>
                    <a:pt x="1929306" y="57229"/>
                  </a:lnTo>
                  <a:lnTo>
                    <a:pt x="1982827" y="71507"/>
                  </a:lnTo>
                  <a:lnTo>
                    <a:pt x="2035313" y="87245"/>
                  </a:lnTo>
                  <a:lnTo>
                    <a:pt x="2086721" y="104407"/>
                  </a:lnTo>
                  <a:lnTo>
                    <a:pt x="2137011" y="122961"/>
                  </a:lnTo>
                  <a:lnTo>
                    <a:pt x="2186142" y="142870"/>
                  </a:lnTo>
                  <a:lnTo>
                    <a:pt x="2234073" y="164102"/>
                  </a:lnTo>
                  <a:lnTo>
                    <a:pt x="2280762" y="186623"/>
                  </a:lnTo>
                  <a:lnTo>
                    <a:pt x="2326169" y="210397"/>
                  </a:lnTo>
                  <a:lnTo>
                    <a:pt x="2370251" y="235392"/>
                  </a:lnTo>
                  <a:lnTo>
                    <a:pt x="2412969" y="261572"/>
                  </a:lnTo>
                  <a:lnTo>
                    <a:pt x="2454281" y="288905"/>
                  </a:lnTo>
                  <a:lnTo>
                    <a:pt x="2494146" y="317355"/>
                  </a:lnTo>
                  <a:lnTo>
                    <a:pt x="2532523" y="346888"/>
                  </a:lnTo>
                  <a:lnTo>
                    <a:pt x="2569371" y="377471"/>
                  </a:lnTo>
                  <a:lnTo>
                    <a:pt x="2604649" y="409070"/>
                  </a:lnTo>
                  <a:lnTo>
                    <a:pt x="2638315" y="441649"/>
                  </a:lnTo>
                  <a:lnTo>
                    <a:pt x="2670328" y="475176"/>
                  </a:lnTo>
                  <a:lnTo>
                    <a:pt x="2700648" y="509615"/>
                  </a:lnTo>
                  <a:lnTo>
                    <a:pt x="2729233" y="544934"/>
                  </a:lnTo>
                  <a:lnTo>
                    <a:pt x="2756042" y="581097"/>
                  </a:lnTo>
                  <a:lnTo>
                    <a:pt x="2781035" y="618071"/>
                  </a:lnTo>
                  <a:lnTo>
                    <a:pt x="2804169" y="655821"/>
                  </a:lnTo>
                  <a:lnTo>
                    <a:pt x="2825404" y="694314"/>
                  </a:lnTo>
                  <a:lnTo>
                    <a:pt x="2844699" y="733515"/>
                  </a:lnTo>
                  <a:lnTo>
                    <a:pt x="2862012" y="773390"/>
                  </a:lnTo>
                  <a:lnTo>
                    <a:pt x="2877303" y="813905"/>
                  </a:lnTo>
                  <a:lnTo>
                    <a:pt x="2890531" y="855025"/>
                  </a:lnTo>
                  <a:lnTo>
                    <a:pt x="2901653" y="896718"/>
                  </a:lnTo>
                  <a:lnTo>
                    <a:pt x="2910630" y="938948"/>
                  </a:lnTo>
                  <a:lnTo>
                    <a:pt x="3292646" y="1162341"/>
                  </a:lnTo>
                  <a:close/>
                </a:path>
              </a:pathLst>
            </a:custGeom>
            <a:ln w="95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85571" y="1381125"/>
            <a:ext cx="19989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marR="149860" indent="-1651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Работа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организациями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 </a:t>
            </a:r>
            <a:r>
              <a:rPr sz="1200" spc="-5" dirty="0">
                <a:latin typeface="Times New Roman"/>
                <a:cs typeface="Times New Roman"/>
              </a:rPr>
              <a:t>индивидуальными  </a:t>
            </a:r>
            <a:r>
              <a:rPr sz="1200" spc="-10" dirty="0">
                <a:latin typeface="Times New Roman"/>
                <a:cs typeface="Times New Roman"/>
              </a:rPr>
              <a:t>предпринимателями,</a:t>
            </a:r>
            <a:endParaRPr sz="12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выплачивающими заработную  плату </a:t>
            </a:r>
            <a:r>
              <a:rPr sz="1200" spc="-5" dirty="0">
                <a:latin typeface="Times New Roman"/>
                <a:cs typeface="Times New Roman"/>
              </a:rPr>
              <a:t>работникам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ниже</a:t>
            </a:r>
            <a:endParaRPr sz="1200">
              <a:latin typeface="Times New Roman"/>
              <a:cs typeface="Times New Roman"/>
            </a:endParaRPr>
          </a:p>
          <a:p>
            <a:pPr marL="123825" marR="117475" algn="ctr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прожиточного минимума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 (или)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использующими</a:t>
            </a:r>
            <a:endParaRPr sz="1200">
              <a:latin typeface="Times New Roman"/>
              <a:cs typeface="Times New Roman"/>
            </a:endParaRPr>
          </a:p>
          <a:p>
            <a:pPr marL="155575" marR="146685" algn="ctr">
              <a:lnSpc>
                <a:spcPct val="100000"/>
              </a:lnSpc>
            </a:pPr>
            <a:r>
              <a:rPr sz="1200" spc="-15" dirty="0">
                <a:latin typeface="Times New Roman"/>
                <a:cs typeface="Times New Roman"/>
              </a:rPr>
              <a:t>«конвертные» </a:t>
            </a:r>
            <a:r>
              <a:rPr sz="1200" spc="-5" dirty="0">
                <a:latin typeface="Times New Roman"/>
                <a:cs typeface="Times New Roman"/>
              </a:rPr>
              <a:t>зарплатные  </a:t>
            </a:r>
            <a:r>
              <a:rPr sz="1200" spc="-10" dirty="0">
                <a:latin typeface="Times New Roman"/>
                <a:cs typeface="Times New Roman"/>
              </a:rPr>
              <a:t>схемы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28407" y="1336675"/>
            <a:ext cx="18389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20701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Работа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выявлению  </a:t>
            </a:r>
            <a:r>
              <a:rPr sz="1200" spc="-10" dirty="0">
                <a:latin typeface="Times New Roman"/>
                <a:cs typeface="Times New Roman"/>
              </a:rPr>
              <a:t>неучтенных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объектов</a:t>
            </a:r>
            <a:endParaRPr sz="1200">
              <a:latin typeface="Times New Roman"/>
              <a:cs typeface="Times New Roman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недвижимости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земельных  </a:t>
            </a:r>
            <a:r>
              <a:rPr sz="1200" spc="-15" dirty="0">
                <a:latin typeface="Times New Roman"/>
                <a:cs typeface="Times New Roman"/>
              </a:rPr>
              <a:t>участков, </a:t>
            </a:r>
            <a:r>
              <a:rPr sz="1200" spc="-10" dirty="0">
                <a:latin typeface="Times New Roman"/>
                <a:cs typeface="Times New Roman"/>
              </a:rPr>
              <a:t>используемых </a:t>
            </a:r>
            <a:r>
              <a:rPr sz="1200" spc="-5" dirty="0">
                <a:latin typeface="Times New Roman"/>
                <a:cs typeface="Times New Roman"/>
              </a:rPr>
              <a:t>без  оформления прав </a:t>
            </a:r>
            <a:r>
              <a:rPr sz="1200" dirty="0">
                <a:latin typeface="Times New Roman"/>
                <a:cs typeface="Times New Roman"/>
              </a:rPr>
              <a:t>на них,  </a:t>
            </a:r>
            <a:r>
              <a:rPr sz="1200" spc="-5" dirty="0">
                <a:latin typeface="Times New Roman"/>
                <a:cs typeface="Times New Roman"/>
              </a:rPr>
              <a:t>работа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гражданами </a:t>
            </a:r>
            <a:r>
              <a:rPr sz="1200" dirty="0">
                <a:latin typeface="Times New Roman"/>
                <a:cs typeface="Times New Roman"/>
              </a:rPr>
              <a:t>по  </a:t>
            </a:r>
            <a:r>
              <a:rPr sz="1200" spc="-5" dirty="0">
                <a:latin typeface="Times New Roman"/>
                <a:cs typeface="Times New Roman"/>
              </a:rPr>
              <a:t>вопросу регистрации права  собственности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5" dirty="0">
                <a:latin typeface="Times New Roman"/>
                <a:cs typeface="Times New Roman"/>
              </a:rPr>
              <a:t>эти  </a:t>
            </a:r>
            <a:r>
              <a:rPr sz="1200" spc="-10" dirty="0">
                <a:latin typeface="Times New Roman"/>
                <a:cs typeface="Times New Roman"/>
              </a:rPr>
              <a:t>объекты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30672" y="4816411"/>
            <a:ext cx="2573655" cy="1849755"/>
            <a:chOff x="1730672" y="4816411"/>
            <a:chExt cx="2573655" cy="1849755"/>
          </a:xfrm>
        </p:grpSpPr>
        <p:sp>
          <p:nvSpPr>
            <p:cNvPr id="17" name="object 17"/>
            <p:cNvSpPr/>
            <p:nvPr/>
          </p:nvSpPr>
          <p:spPr>
            <a:xfrm>
              <a:off x="1735434" y="4821173"/>
              <a:ext cx="2564130" cy="1840230"/>
            </a:xfrm>
            <a:custGeom>
              <a:avLst/>
              <a:gdLst/>
              <a:ahLst/>
              <a:cxnLst/>
              <a:rect l="l" t="t" r="r" b="b"/>
              <a:pathLst>
                <a:path w="2564129" h="1840229">
                  <a:moveTo>
                    <a:pt x="995022" y="674875"/>
                  </a:moveTo>
                  <a:lnTo>
                    <a:pt x="943100" y="675027"/>
                  </a:lnTo>
                  <a:lnTo>
                    <a:pt x="891329" y="676828"/>
                  </a:lnTo>
                  <a:lnTo>
                    <a:pt x="839823" y="680270"/>
                  </a:lnTo>
                  <a:lnTo>
                    <a:pt x="788696" y="685343"/>
                  </a:lnTo>
                  <a:lnTo>
                    <a:pt x="738061" y="692037"/>
                  </a:lnTo>
                  <a:lnTo>
                    <a:pt x="688032" y="700343"/>
                  </a:lnTo>
                  <a:lnTo>
                    <a:pt x="638722" y="710252"/>
                  </a:lnTo>
                  <a:lnTo>
                    <a:pt x="590245" y="721753"/>
                  </a:lnTo>
                  <a:lnTo>
                    <a:pt x="542715" y="734838"/>
                  </a:lnTo>
                  <a:lnTo>
                    <a:pt x="496244" y="749497"/>
                  </a:lnTo>
                  <a:lnTo>
                    <a:pt x="450948" y="765720"/>
                  </a:lnTo>
                  <a:lnTo>
                    <a:pt x="406938" y="783499"/>
                  </a:lnTo>
                  <a:lnTo>
                    <a:pt x="364329" y="802823"/>
                  </a:lnTo>
                  <a:lnTo>
                    <a:pt x="323235" y="823683"/>
                  </a:lnTo>
                  <a:lnTo>
                    <a:pt x="276961" y="850187"/>
                  </a:lnTo>
                  <a:lnTo>
                    <a:pt x="234220" y="878055"/>
                  </a:lnTo>
                  <a:lnTo>
                    <a:pt x="195020" y="907180"/>
                  </a:lnTo>
                  <a:lnTo>
                    <a:pt x="159372" y="937452"/>
                  </a:lnTo>
                  <a:lnTo>
                    <a:pt x="127286" y="968765"/>
                  </a:lnTo>
                  <a:lnTo>
                    <a:pt x="98771" y="1001009"/>
                  </a:lnTo>
                  <a:lnTo>
                    <a:pt x="73838" y="1034076"/>
                  </a:lnTo>
                  <a:lnTo>
                    <a:pt x="52496" y="1067858"/>
                  </a:lnTo>
                  <a:lnTo>
                    <a:pt x="34755" y="1102245"/>
                  </a:lnTo>
                  <a:lnTo>
                    <a:pt x="10116" y="1172405"/>
                  </a:lnTo>
                  <a:lnTo>
                    <a:pt x="0" y="1243689"/>
                  </a:lnTo>
                  <a:lnTo>
                    <a:pt x="412" y="1279481"/>
                  </a:lnTo>
                  <a:lnTo>
                    <a:pt x="12227" y="1350823"/>
                  </a:lnTo>
                  <a:lnTo>
                    <a:pt x="38761" y="1421121"/>
                  </a:lnTo>
                  <a:lnTo>
                    <a:pt x="57573" y="1455607"/>
                  </a:lnTo>
                  <a:lnTo>
                    <a:pt x="80094" y="1489507"/>
                  </a:lnTo>
                  <a:lnTo>
                    <a:pt x="106334" y="1522712"/>
                  </a:lnTo>
                  <a:lnTo>
                    <a:pt x="136304" y="1555113"/>
                  </a:lnTo>
                  <a:lnTo>
                    <a:pt x="170012" y="1586603"/>
                  </a:lnTo>
                  <a:lnTo>
                    <a:pt x="207470" y="1617073"/>
                  </a:lnTo>
                  <a:lnTo>
                    <a:pt x="248686" y="1646415"/>
                  </a:lnTo>
                  <a:lnTo>
                    <a:pt x="285440" y="1669633"/>
                  </a:lnTo>
                  <a:lnTo>
                    <a:pt x="323799" y="1691385"/>
                  </a:lnTo>
                  <a:lnTo>
                    <a:pt x="363660" y="1711666"/>
                  </a:lnTo>
                  <a:lnTo>
                    <a:pt x="404918" y="1730474"/>
                  </a:lnTo>
                  <a:lnTo>
                    <a:pt x="447467" y="1747804"/>
                  </a:lnTo>
                  <a:lnTo>
                    <a:pt x="491202" y="1763654"/>
                  </a:lnTo>
                  <a:lnTo>
                    <a:pt x="536019" y="1778020"/>
                  </a:lnTo>
                  <a:lnTo>
                    <a:pt x="581812" y="1790899"/>
                  </a:lnTo>
                  <a:lnTo>
                    <a:pt x="628477" y="1802286"/>
                  </a:lnTo>
                  <a:lnTo>
                    <a:pt x="675909" y="1812180"/>
                  </a:lnTo>
                  <a:lnTo>
                    <a:pt x="724003" y="1820576"/>
                  </a:lnTo>
                  <a:lnTo>
                    <a:pt x="772653" y="1827471"/>
                  </a:lnTo>
                  <a:lnTo>
                    <a:pt x="821756" y="1832862"/>
                  </a:lnTo>
                  <a:lnTo>
                    <a:pt x="871205" y="1836745"/>
                  </a:lnTo>
                  <a:lnTo>
                    <a:pt x="920897" y="1839117"/>
                  </a:lnTo>
                  <a:lnTo>
                    <a:pt x="970726" y="1839974"/>
                  </a:lnTo>
                  <a:lnTo>
                    <a:pt x="1020587" y="1839313"/>
                  </a:lnTo>
                  <a:lnTo>
                    <a:pt x="1070375" y="1837131"/>
                  </a:lnTo>
                  <a:lnTo>
                    <a:pt x="1119985" y="1833424"/>
                  </a:lnTo>
                  <a:lnTo>
                    <a:pt x="1169314" y="1828189"/>
                  </a:lnTo>
                  <a:lnTo>
                    <a:pt x="1218254" y="1821423"/>
                  </a:lnTo>
                  <a:lnTo>
                    <a:pt x="1266702" y="1813121"/>
                  </a:lnTo>
                  <a:lnTo>
                    <a:pt x="1314553" y="1803282"/>
                  </a:lnTo>
                  <a:lnTo>
                    <a:pt x="1361702" y="1791900"/>
                  </a:lnTo>
                  <a:lnTo>
                    <a:pt x="1408043" y="1778973"/>
                  </a:lnTo>
                  <a:lnTo>
                    <a:pt x="1453472" y="1764498"/>
                  </a:lnTo>
                  <a:lnTo>
                    <a:pt x="1497884" y="1748470"/>
                  </a:lnTo>
                  <a:lnTo>
                    <a:pt x="1541174" y="1730888"/>
                  </a:lnTo>
                  <a:lnTo>
                    <a:pt x="1583238" y="1711746"/>
                  </a:lnTo>
                  <a:lnTo>
                    <a:pt x="1623969" y="1691043"/>
                  </a:lnTo>
                  <a:lnTo>
                    <a:pt x="1670257" y="1664539"/>
                  </a:lnTo>
                  <a:lnTo>
                    <a:pt x="1713012" y="1636671"/>
                  </a:lnTo>
                  <a:lnTo>
                    <a:pt x="1752224" y="1607546"/>
                  </a:lnTo>
                  <a:lnTo>
                    <a:pt x="1787883" y="1577274"/>
                  </a:lnTo>
                  <a:lnTo>
                    <a:pt x="1819980" y="1545961"/>
                  </a:lnTo>
                  <a:lnTo>
                    <a:pt x="1848504" y="1513717"/>
                  </a:lnTo>
                  <a:lnTo>
                    <a:pt x="1873445" y="1480650"/>
                  </a:lnTo>
                  <a:lnTo>
                    <a:pt x="1894795" y="1446868"/>
                  </a:lnTo>
                  <a:lnTo>
                    <a:pt x="1912542" y="1412481"/>
                  </a:lnTo>
                  <a:lnTo>
                    <a:pt x="1937192" y="1342321"/>
                  </a:lnTo>
                  <a:lnTo>
                    <a:pt x="1947317" y="1271037"/>
                  </a:lnTo>
                  <a:lnTo>
                    <a:pt x="1946908" y="1235245"/>
                  </a:lnTo>
                  <a:lnTo>
                    <a:pt x="1935098" y="1163903"/>
                  </a:lnTo>
                  <a:lnTo>
                    <a:pt x="1908567" y="1093605"/>
                  </a:lnTo>
                  <a:lnTo>
                    <a:pt x="1889756" y="1059119"/>
                  </a:lnTo>
                  <a:lnTo>
                    <a:pt x="1867236" y="1025219"/>
                  </a:lnTo>
                  <a:lnTo>
                    <a:pt x="1840996" y="992014"/>
                  </a:lnTo>
                  <a:lnTo>
                    <a:pt x="1811027" y="959613"/>
                  </a:lnTo>
                  <a:lnTo>
                    <a:pt x="1777318" y="928123"/>
                  </a:lnTo>
                  <a:lnTo>
                    <a:pt x="1739861" y="897653"/>
                  </a:lnTo>
                  <a:lnTo>
                    <a:pt x="1698645" y="868311"/>
                  </a:lnTo>
                  <a:lnTo>
                    <a:pt x="1832238" y="734187"/>
                  </a:lnTo>
                  <a:lnTo>
                    <a:pt x="1402227" y="734187"/>
                  </a:lnTo>
                  <a:lnTo>
                    <a:pt x="1353181" y="720800"/>
                  </a:lnTo>
                  <a:lnTo>
                    <a:pt x="1303378" y="709138"/>
                  </a:lnTo>
                  <a:lnTo>
                    <a:pt x="1252932" y="699193"/>
                  </a:lnTo>
                  <a:lnTo>
                    <a:pt x="1201955" y="690954"/>
                  </a:lnTo>
                  <a:lnTo>
                    <a:pt x="1150563" y="684412"/>
                  </a:lnTo>
                  <a:lnTo>
                    <a:pt x="1098867" y="679558"/>
                  </a:lnTo>
                  <a:lnTo>
                    <a:pt x="1046983" y="676382"/>
                  </a:lnTo>
                  <a:lnTo>
                    <a:pt x="995022" y="674875"/>
                  </a:lnTo>
                  <a:close/>
                </a:path>
                <a:path w="2564129" h="1840229">
                  <a:moveTo>
                    <a:pt x="2563515" y="0"/>
                  </a:moveTo>
                  <a:lnTo>
                    <a:pt x="1402227" y="734187"/>
                  </a:lnTo>
                  <a:lnTo>
                    <a:pt x="1832238" y="734187"/>
                  </a:lnTo>
                  <a:lnTo>
                    <a:pt x="256351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35434" y="4821173"/>
              <a:ext cx="2564130" cy="1840230"/>
            </a:xfrm>
            <a:custGeom>
              <a:avLst/>
              <a:gdLst/>
              <a:ahLst/>
              <a:cxnLst/>
              <a:rect l="l" t="t" r="r" b="b"/>
              <a:pathLst>
                <a:path w="2564129" h="1840229">
                  <a:moveTo>
                    <a:pt x="2563515" y="0"/>
                  </a:moveTo>
                  <a:lnTo>
                    <a:pt x="1698645" y="868311"/>
                  </a:lnTo>
                  <a:lnTo>
                    <a:pt x="1739861" y="897653"/>
                  </a:lnTo>
                  <a:lnTo>
                    <a:pt x="1777318" y="928123"/>
                  </a:lnTo>
                  <a:lnTo>
                    <a:pt x="1811027" y="959613"/>
                  </a:lnTo>
                  <a:lnTo>
                    <a:pt x="1840996" y="992014"/>
                  </a:lnTo>
                  <a:lnTo>
                    <a:pt x="1867236" y="1025219"/>
                  </a:lnTo>
                  <a:lnTo>
                    <a:pt x="1889756" y="1059119"/>
                  </a:lnTo>
                  <a:lnTo>
                    <a:pt x="1908567" y="1093605"/>
                  </a:lnTo>
                  <a:lnTo>
                    <a:pt x="1935098" y="1163903"/>
                  </a:lnTo>
                  <a:lnTo>
                    <a:pt x="1946908" y="1235245"/>
                  </a:lnTo>
                  <a:lnTo>
                    <a:pt x="1947317" y="1271037"/>
                  </a:lnTo>
                  <a:lnTo>
                    <a:pt x="1944075" y="1306765"/>
                  </a:lnTo>
                  <a:lnTo>
                    <a:pt x="1926678" y="1377595"/>
                  </a:lnTo>
                  <a:lnTo>
                    <a:pt x="1894795" y="1446868"/>
                  </a:lnTo>
                  <a:lnTo>
                    <a:pt x="1873445" y="1480650"/>
                  </a:lnTo>
                  <a:lnTo>
                    <a:pt x="1848504" y="1513717"/>
                  </a:lnTo>
                  <a:lnTo>
                    <a:pt x="1819980" y="1545961"/>
                  </a:lnTo>
                  <a:lnTo>
                    <a:pt x="1787883" y="1577274"/>
                  </a:lnTo>
                  <a:lnTo>
                    <a:pt x="1752224" y="1607546"/>
                  </a:lnTo>
                  <a:lnTo>
                    <a:pt x="1713012" y="1636671"/>
                  </a:lnTo>
                  <a:lnTo>
                    <a:pt x="1670257" y="1664539"/>
                  </a:lnTo>
                  <a:lnTo>
                    <a:pt x="1623969" y="1691043"/>
                  </a:lnTo>
                  <a:lnTo>
                    <a:pt x="1583238" y="1711746"/>
                  </a:lnTo>
                  <a:lnTo>
                    <a:pt x="1541174" y="1730888"/>
                  </a:lnTo>
                  <a:lnTo>
                    <a:pt x="1497884" y="1748470"/>
                  </a:lnTo>
                  <a:lnTo>
                    <a:pt x="1453472" y="1764498"/>
                  </a:lnTo>
                  <a:lnTo>
                    <a:pt x="1408043" y="1778973"/>
                  </a:lnTo>
                  <a:lnTo>
                    <a:pt x="1361702" y="1791900"/>
                  </a:lnTo>
                  <a:lnTo>
                    <a:pt x="1314553" y="1803282"/>
                  </a:lnTo>
                  <a:lnTo>
                    <a:pt x="1266702" y="1813121"/>
                  </a:lnTo>
                  <a:lnTo>
                    <a:pt x="1218254" y="1821423"/>
                  </a:lnTo>
                  <a:lnTo>
                    <a:pt x="1169314" y="1828189"/>
                  </a:lnTo>
                  <a:lnTo>
                    <a:pt x="1119985" y="1833424"/>
                  </a:lnTo>
                  <a:lnTo>
                    <a:pt x="1070375" y="1837131"/>
                  </a:lnTo>
                  <a:lnTo>
                    <a:pt x="1020587" y="1839313"/>
                  </a:lnTo>
                  <a:lnTo>
                    <a:pt x="970726" y="1839974"/>
                  </a:lnTo>
                  <a:lnTo>
                    <a:pt x="920897" y="1839117"/>
                  </a:lnTo>
                  <a:lnTo>
                    <a:pt x="871205" y="1836745"/>
                  </a:lnTo>
                  <a:lnTo>
                    <a:pt x="821756" y="1832862"/>
                  </a:lnTo>
                  <a:lnTo>
                    <a:pt x="772653" y="1827471"/>
                  </a:lnTo>
                  <a:lnTo>
                    <a:pt x="724003" y="1820576"/>
                  </a:lnTo>
                  <a:lnTo>
                    <a:pt x="675909" y="1812180"/>
                  </a:lnTo>
                  <a:lnTo>
                    <a:pt x="628477" y="1802286"/>
                  </a:lnTo>
                  <a:lnTo>
                    <a:pt x="581812" y="1790899"/>
                  </a:lnTo>
                  <a:lnTo>
                    <a:pt x="536019" y="1778020"/>
                  </a:lnTo>
                  <a:lnTo>
                    <a:pt x="491202" y="1763654"/>
                  </a:lnTo>
                  <a:lnTo>
                    <a:pt x="447467" y="1747804"/>
                  </a:lnTo>
                  <a:lnTo>
                    <a:pt x="404918" y="1730474"/>
                  </a:lnTo>
                  <a:lnTo>
                    <a:pt x="363660" y="1711666"/>
                  </a:lnTo>
                  <a:lnTo>
                    <a:pt x="323799" y="1691385"/>
                  </a:lnTo>
                  <a:lnTo>
                    <a:pt x="285440" y="1669633"/>
                  </a:lnTo>
                  <a:lnTo>
                    <a:pt x="248686" y="1646415"/>
                  </a:lnTo>
                  <a:lnTo>
                    <a:pt x="207470" y="1617073"/>
                  </a:lnTo>
                  <a:lnTo>
                    <a:pt x="170012" y="1586603"/>
                  </a:lnTo>
                  <a:lnTo>
                    <a:pt x="136304" y="1555113"/>
                  </a:lnTo>
                  <a:lnTo>
                    <a:pt x="106334" y="1522712"/>
                  </a:lnTo>
                  <a:lnTo>
                    <a:pt x="80094" y="1489507"/>
                  </a:lnTo>
                  <a:lnTo>
                    <a:pt x="57573" y="1455607"/>
                  </a:lnTo>
                  <a:lnTo>
                    <a:pt x="38761" y="1421121"/>
                  </a:lnTo>
                  <a:lnTo>
                    <a:pt x="12227" y="1350823"/>
                  </a:lnTo>
                  <a:lnTo>
                    <a:pt x="412" y="1279481"/>
                  </a:lnTo>
                  <a:lnTo>
                    <a:pt x="0" y="1243689"/>
                  </a:lnTo>
                  <a:lnTo>
                    <a:pt x="3238" y="1207961"/>
                  </a:lnTo>
                  <a:lnTo>
                    <a:pt x="20625" y="1137131"/>
                  </a:lnTo>
                  <a:lnTo>
                    <a:pt x="52496" y="1067858"/>
                  </a:lnTo>
                  <a:lnTo>
                    <a:pt x="73838" y="1034076"/>
                  </a:lnTo>
                  <a:lnTo>
                    <a:pt x="98771" y="1001009"/>
                  </a:lnTo>
                  <a:lnTo>
                    <a:pt x="127286" y="968765"/>
                  </a:lnTo>
                  <a:lnTo>
                    <a:pt x="159372" y="937452"/>
                  </a:lnTo>
                  <a:lnTo>
                    <a:pt x="195020" y="907180"/>
                  </a:lnTo>
                  <a:lnTo>
                    <a:pt x="234220" y="878055"/>
                  </a:lnTo>
                  <a:lnTo>
                    <a:pt x="276961" y="850187"/>
                  </a:lnTo>
                  <a:lnTo>
                    <a:pt x="323235" y="823683"/>
                  </a:lnTo>
                  <a:lnTo>
                    <a:pt x="364329" y="802823"/>
                  </a:lnTo>
                  <a:lnTo>
                    <a:pt x="406938" y="783499"/>
                  </a:lnTo>
                  <a:lnTo>
                    <a:pt x="450948" y="765720"/>
                  </a:lnTo>
                  <a:lnTo>
                    <a:pt x="496244" y="749497"/>
                  </a:lnTo>
                  <a:lnTo>
                    <a:pt x="542715" y="734838"/>
                  </a:lnTo>
                  <a:lnTo>
                    <a:pt x="590245" y="721753"/>
                  </a:lnTo>
                  <a:lnTo>
                    <a:pt x="638722" y="710252"/>
                  </a:lnTo>
                  <a:lnTo>
                    <a:pt x="688032" y="700343"/>
                  </a:lnTo>
                  <a:lnTo>
                    <a:pt x="738061" y="692037"/>
                  </a:lnTo>
                  <a:lnTo>
                    <a:pt x="788696" y="685343"/>
                  </a:lnTo>
                  <a:lnTo>
                    <a:pt x="839823" y="680270"/>
                  </a:lnTo>
                  <a:lnTo>
                    <a:pt x="891329" y="676828"/>
                  </a:lnTo>
                  <a:lnTo>
                    <a:pt x="943100" y="675027"/>
                  </a:lnTo>
                  <a:lnTo>
                    <a:pt x="995022" y="674875"/>
                  </a:lnTo>
                  <a:lnTo>
                    <a:pt x="1046983" y="676382"/>
                  </a:lnTo>
                  <a:lnTo>
                    <a:pt x="1098867" y="679558"/>
                  </a:lnTo>
                  <a:lnTo>
                    <a:pt x="1150563" y="684412"/>
                  </a:lnTo>
                  <a:lnTo>
                    <a:pt x="1201955" y="690954"/>
                  </a:lnTo>
                  <a:lnTo>
                    <a:pt x="1252932" y="699193"/>
                  </a:lnTo>
                  <a:lnTo>
                    <a:pt x="1303378" y="709138"/>
                  </a:lnTo>
                  <a:lnTo>
                    <a:pt x="1353181" y="720800"/>
                  </a:lnTo>
                  <a:lnTo>
                    <a:pt x="1402227" y="734187"/>
                  </a:lnTo>
                  <a:lnTo>
                    <a:pt x="2563515" y="0"/>
                  </a:lnTo>
                  <a:close/>
                </a:path>
              </a:pathLst>
            </a:custGeom>
            <a:ln w="952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43429" y="5513933"/>
            <a:ext cx="13284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Проведение  </a:t>
            </a:r>
            <a:r>
              <a:rPr sz="1200" spc="-5" dirty="0">
                <a:latin typeface="Times New Roman"/>
                <a:cs typeface="Times New Roman"/>
              </a:rPr>
              <a:t>мероприятий,  направленных </a:t>
            </a:r>
            <a:r>
              <a:rPr sz="1200" dirty="0">
                <a:latin typeface="Times New Roman"/>
                <a:cs typeface="Times New Roman"/>
              </a:rPr>
              <a:t>на  </a:t>
            </a:r>
            <a:r>
              <a:rPr sz="1200" spc="-5" dirty="0">
                <a:latin typeface="Times New Roman"/>
                <a:cs typeface="Times New Roman"/>
              </a:rPr>
              <a:t>снижение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недоимки 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5" dirty="0">
                <a:latin typeface="Times New Roman"/>
                <a:cs typeface="Times New Roman"/>
              </a:rPr>
              <a:t>налоговым  </a:t>
            </a:r>
            <a:r>
              <a:rPr sz="1200" spc="-10" dirty="0">
                <a:latin typeface="Times New Roman"/>
                <a:cs typeface="Times New Roman"/>
              </a:rPr>
              <a:t>платежам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79700" y="2508313"/>
            <a:ext cx="4643755" cy="2940050"/>
            <a:chOff x="2679700" y="2508313"/>
            <a:chExt cx="4643755" cy="294005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5725" y="2508313"/>
              <a:ext cx="887412" cy="6143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9700" y="2657475"/>
              <a:ext cx="887412" cy="6508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8876" y="4797425"/>
              <a:ext cx="877887" cy="650875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319087" y="861948"/>
            <a:ext cx="9204325" cy="47625"/>
          </a:xfrm>
          <a:custGeom>
            <a:avLst/>
            <a:gdLst/>
            <a:ahLst/>
            <a:cxnLst/>
            <a:rect l="l" t="t" r="r" b="b"/>
            <a:pathLst>
              <a:path w="9204325" h="47625">
                <a:moveTo>
                  <a:pt x="9204261" y="31750"/>
                </a:moveTo>
                <a:lnTo>
                  <a:pt x="0" y="31750"/>
                </a:lnTo>
                <a:lnTo>
                  <a:pt x="0" y="47625"/>
                </a:lnTo>
                <a:lnTo>
                  <a:pt x="9204261" y="47625"/>
                </a:lnTo>
                <a:lnTo>
                  <a:pt x="9204261" y="31750"/>
                </a:lnTo>
                <a:close/>
              </a:path>
              <a:path w="9204325" h="47625">
                <a:moveTo>
                  <a:pt x="9204261" y="0"/>
                </a:moveTo>
                <a:lnTo>
                  <a:pt x="0" y="0"/>
                </a:lnTo>
                <a:lnTo>
                  <a:pt x="0" y="15875"/>
                </a:lnTo>
                <a:lnTo>
                  <a:pt x="9204261" y="15875"/>
                </a:lnTo>
                <a:lnTo>
                  <a:pt x="9204261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7363" y="6273800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462" y="55625"/>
            <a:ext cx="92297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0"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Расходы </a:t>
            </a:r>
            <a:r>
              <a:rPr sz="2800" spc="-10" dirty="0"/>
              <a:t>бюджета</a:t>
            </a:r>
            <a:r>
              <a:rPr sz="2800" spc="-20" dirty="0"/>
              <a:t> </a:t>
            </a:r>
            <a:r>
              <a:rPr lang="ru-RU" sz="2800" spc="-10" dirty="0" smtClean="0"/>
              <a:t>Калининского</a:t>
            </a:r>
            <a:endParaRPr sz="2800" dirty="0"/>
          </a:p>
          <a:p>
            <a:pPr algn="ctr">
              <a:lnSpc>
                <a:spcPct val="100000"/>
              </a:lnSpc>
              <a:tabLst>
                <a:tab pos="1429385" algn="l"/>
                <a:tab pos="9203690" algn="l"/>
              </a:tabLst>
            </a:pPr>
            <a:r>
              <a:rPr sz="2800" b="0" u="heavy" spc="-5" dirty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u="heavy" spc="-10" dirty="0">
                <a:uFill>
                  <a:solidFill>
                    <a:srgbClr val="333399"/>
                  </a:solidFill>
                </a:uFill>
              </a:rPr>
              <a:t>сельского поселения </a:t>
            </a:r>
            <a:r>
              <a:rPr sz="2800" u="heavy" spc="-10" dirty="0" err="1">
                <a:uFill>
                  <a:solidFill>
                    <a:srgbClr val="333399"/>
                  </a:solidFill>
                </a:uFill>
              </a:rPr>
              <a:t>на</a:t>
            </a:r>
            <a:r>
              <a:rPr sz="2800" u="heavy" spc="-10" dirty="0">
                <a:uFill>
                  <a:solidFill>
                    <a:srgbClr val="333399"/>
                  </a:solidFill>
                </a:uFill>
              </a:rPr>
              <a:t> </a:t>
            </a:r>
            <a:r>
              <a:rPr sz="2800" u="heavy" spc="-5" dirty="0" smtClean="0">
                <a:uFill>
                  <a:solidFill>
                    <a:srgbClr val="333399"/>
                  </a:solidFill>
                </a:uFill>
              </a:rPr>
              <a:t>20</a:t>
            </a:r>
            <a:r>
              <a:rPr lang="ru-RU" sz="2800" u="heavy" spc="-5" dirty="0" smtClean="0">
                <a:uFill>
                  <a:solidFill>
                    <a:srgbClr val="333399"/>
                  </a:solidFill>
                </a:uFill>
              </a:rPr>
              <a:t>21</a:t>
            </a:r>
            <a:r>
              <a:rPr sz="2800" u="heavy" spc="100" dirty="0" smtClean="0">
                <a:uFill>
                  <a:solidFill>
                    <a:srgbClr val="333399"/>
                  </a:solidFill>
                </a:uFill>
              </a:rPr>
              <a:t> </a:t>
            </a:r>
            <a:r>
              <a:rPr sz="2800" u="heavy" spc="-10" dirty="0">
                <a:uFill>
                  <a:solidFill>
                    <a:srgbClr val="333399"/>
                  </a:solidFill>
                </a:uFill>
              </a:rPr>
              <a:t>год	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162" y="987425"/>
            <a:ext cx="9204325" cy="15875"/>
          </a:xfrm>
          <a:custGeom>
            <a:avLst/>
            <a:gdLst/>
            <a:ahLst/>
            <a:cxnLst/>
            <a:rect l="l" t="t" r="r" b="b"/>
            <a:pathLst>
              <a:path w="9204325" h="15875">
                <a:moveTo>
                  <a:pt x="9204261" y="0"/>
                </a:moveTo>
                <a:lnTo>
                  <a:pt x="0" y="0"/>
                </a:lnTo>
                <a:lnTo>
                  <a:pt x="0" y="15875"/>
                </a:lnTo>
                <a:lnTo>
                  <a:pt x="9204261" y="15875"/>
                </a:lnTo>
                <a:lnTo>
                  <a:pt x="9204261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773551" y="2081276"/>
            <a:ext cx="2360930" cy="1630680"/>
            <a:chOff x="3773551" y="2081276"/>
            <a:chExt cx="2360930" cy="1630680"/>
          </a:xfrm>
        </p:grpSpPr>
        <p:sp>
          <p:nvSpPr>
            <p:cNvPr id="6" name="object 6"/>
            <p:cNvSpPr/>
            <p:nvPr/>
          </p:nvSpPr>
          <p:spPr>
            <a:xfrm>
              <a:off x="3783076" y="2090801"/>
              <a:ext cx="2341880" cy="1611630"/>
            </a:xfrm>
            <a:custGeom>
              <a:avLst/>
              <a:gdLst/>
              <a:ahLst/>
              <a:cxnLst/>
              <a:rect l="l" t="t" r="r" b="b"/>
              <a:pathLst>
                <a:path w="2341879" h="1611629">
                  <a:moveTo>
                    <a:pt x="2072894" y="0"/>
                  </a:moveTo>
                  <a:lnTo>
                    <a:pt x="268477" y="0"/>
                  </a:lnTo>
                  <a:lnTo>
                    <a:pt x="220203" y="4323"/>
                  </a:lnTo>
                  <a:lnTo>
                    <a:pt x="174773" y="16789"/>
                  </a:lnTo>
                  <a:lnTo>
                    <a:pt x="132945" y="36641"/>
                  </a:lnTo>
                  <a:lnTo>
                    <a:pt x="95476" y="63123"/>
                  </a:lnTo>
                  <a:lnTo>
                    <a:pt x="63123" y="95476"/>
                  </a:lnTo>
                  <a:lnTo>
                    <a:pt x="36641" y="132945"/>
                  </a:lnTo>
                  <a:lnTo>
                    <a:pt x="16789" y="174773"/>
                  </a:lnTo>
                  <a:lnTo>
                    <a:pt x="4323" y="220203"/>
                  </a:lnTo>
                  <a:lnTo>
                    <a:pt x="0" y="268477"/>
                  </a:lnTo>
                  <a:lnTo>
                    <a:pt x="0" y="1342644"/>
                  </a:lnTo>
                  <a:lnTo>
                    <a:pt x="4323" y="1390923"/>
                  </a:lnTo>
                  <a:lnTo>
                    <a:pt x="16789" y="1436364"/>
                  </a:lnTo>
                  <a:lnTo>
                    <a:pt x="36641" y="1478209"/>
                  </a:lnTo>
                  <a:lnTo>
                    <a:pt x="63123" y="1515698"/>
                  </a:lnTo>
                  <a:lnTo>
                    <a:pt x="95476" y="1548073"/>
                  </a:lnTo>
                  <a:lnTo>
                    <a:pt x="132945" y="1574574"/>
                  </a:lnTo>
                  <a:lnTo>
                    <a:pt x="174773" y="1594443"/>
                  </a:lnTo>
                  <a:lnTo>
                    <a:pt x="220203" y="1606921"/>
                  </a:lnTo>
                  <a:lnTo>
                    <a:pt x="268477" y="1611249"/>
                  </a:lnTo>
                  <a:lnTo>
                    <a:pt x="2072894" y="1611249"/>
                  </a:lnTo>
                  <a:lnTo>
                    <a:pt x="2121173" y="1606921"/>
                  </a:lnTo>
                  <a:lnTo>
                    <a:pt x="2166614" y="1594443"/>
                  </a:lnTo>
                  <a:lnTo>
                    <a:pt x="2208459" y="1574574"/>
                  </a:lnTo>
                  <a:lnTo>
                    <a:pt x="2245948" y="1548073"/>
                  </a:lnTo>
                  <a:lnTo>
                    <a:pt x="2278323" y="1515698"/>
                  </a:lnTo>
                  <a:lnTo>
                    <a:pt x="2304824" y="1478209"/>
                  </a:lnTo>
                  <a:lnTo>
                    <a:pt x="2324693" y="1436364"/>
                  </a:lnTo>
                  <a:lnTo>
                    <a:pt x="2337171" y="1390923"/>
                  </a:lnTo>
                  <a:lnTo>
                    <a:pt x="2341499" y="1342644"/>
                  </a:lnTo>
                  <a:lnTo>
                    <a:pt x="2341499" y="268477"/>
                  </a:lnTo>
                  <a:lnTo>
                    <a:pt x="2337171" y="220203"/>
                  </a:lnTo>
                  <a:lnTo>
                    <a:pt x="2324693" y="174773"/>
                  </a:lnTo>
                  <a:lnTo>
                    <a:pt x="2304824" y="132945"/>
                  </a:lnTo>
                  <a:lnTo>
                    <a:pt x="2278323" y="95476"/>
                  </a:lnTo>
                  <a:lnTo>
                    <a:pt x="2245948" y="63123"/>
                  </a:lnTo>
                  <a:lnTo>
                    <a:pt x="2208459" y="36641"/>
                  </a:lnTo>
                  <a:lnTo>
                    <a:pt x="2166614" y="16789"/>
                  </a:lnTo>
                  <a:lnTo>
                    <a:pt x="2121173" y="4323"/>
                  </a:lnTo>
                  <a:lnTo>
                    <a:pt x="2072894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3076" y="2090801"/>
              <a:ext cx="2341880" cy="1611630"/>
            </a:xfrm>
            <a:custGeom>
              <a:avLst/>
              <a:gdLst/>
              <a:ahLst/>
              <a:cxnLst/>
              <a:rect l="l" t="t" r="r" b="b"/>
              <a:pathLst>
                <a:path w="2341879" h="1611629">
                  <a:moveTo>
                    <a:pt x="0" y="268477"/>
                  </a:moveTo>
                  <a:lnTo>
                    <a:pt x="4323" y="220203"/>
                  </a:lnTo>
                  <a:lnTo>
                    <a:pt x="16789" y="174773"/>
                  </a:lnTo>
                  <a:lnTo>
                    <a:pt x="36641" y="132945"/>
                  </a:lnTo>
                  <a:lnTo>
                    <a:pt x="63123" y="95476"/>
                  </a:lnTo>
                  <a:lnTo>
                    <a:pt x="95476" y="63123"/>
                  </a:lnTo>
                  <a:lnTo>
                    <a:pt x="132945" y="36641"/>
                  </a:lnTo>
                  <a:lnTo>
                    <a:pt x="174773" y="16789"/>
                  </a:lnTo>
                  <a:lnTo>
                    <a:pt x="220203" y="4323"/>
                  </a:lnTo>
                  <a:lnTo>
                    <a:pt x="268477" y="0"/>
                  </a:lnTo>
                  <a:lnTo>
                    <a:pt x="2072894" y="0"/>
                  </a:lnTo>
                  <a:lnTo>
                    <a:pt x="2121173" y="4323"/>
                  </a:lnTo>
                  <a:lnTo>
                    <a:pt x="2166614" y="16789"/>
                  </a:lnTo>
                  <a:lnTo>
                    <a:pt x="2208459" y="36641"/>
                  </a:lnTo>
                  <a:lnTo>
                    <a:pt x="2245948" y="63123"/>
                  </a:lnTo>
                  <a:lnTo>
                    <a:pt x="2278323" y="95476"/>
                  </a:lnTo>
                  <a:lnTo>
                    <a:pt x="2304824" y="132945"/>
                  </a:lnTo>
                  <a:lnTo>
                    <a:pt x="2324693" y="174773"/>
                  </a:lnTo>
                  <a:lnTo>
                    <a:pt x="2337171" y="220203"/>
                  </a:lnTo>
                  <a:lnTo>
                    <a:pt x="2341499" y="268477"/>
                  </a:lnTo>
                  <a:lnTo>
                    <a:pt x="2341499" y="1342644"/>
                  </a:lnTo>
                  <a:lnTo>
                    <a:pt x="2337171" y="1390923"/>
                  </a:lnTo>
                  <a:lnTo>
                    <a:pt x="2324693" y="1436364"/>
                  </a:lnTo>
                  <a:lnTo>
                    <a:pt x="2304824" y="1478209"/>
                  </a:lnTo>
                  <a:lnTo>
                    <a:pt x="2278323" y="1515698"/>
                  </a:lnTo>
                  <a:lnTo>
                    <a:pt x="2245948" y="1548073"/>
                  </a:lnTo>
                  <a:lnTo>
                    <a:pt x="2208459" y="1574574"/>
                  </a:lnTo>
                  <a:lnTo>
                    <a:pt x="2166614" y="1594443"/>
                  </a:lnTo>
                  <a:lnTo>
                    <a:pt x="2121173" y="1606921"/>
                  </a:lnTo>
                  <a:lnTo>
                    <a:pt x="2072894" y="1611249"/>
                  </a:lnTo>
                  <a:lnTo>
                    <a:pt x="268477" y="1611249"/>
                  </a:lnTo>
                  <a:lnTo>
                    <a:pt x="220203" y="1606921"/>
                  </a:lnTo>
                  <a:lnTo>
                    <a:pt x="174773" y="1594443"/>
                  </a:lnTo>
                  <a:lnTo>
                    <a:pt x="132945" y="1574574"/>
                  </a:lnTo>
                  <a:lnTo>
                    <a:pt x="95476" y="1548073"/>
                  </a:lnTo>
                  <a:lnTo>
                    <a:pt x="63123" y="1515698"/>
                  </a:lnTo>
                  <a:lnTo>
                    <a:pt x="36641" y="1478209"/>
                  </a:lnTo>
                  <a:lnTo>
                    <a:pt x="16789" y="1436364"/>
                  </a:lnTo>
                  <a:lnTo>
                    <a:pt x="4323" y="1390923"/>
                  </a:lnTo>
                  <a:lnTo>
                    <a:pt x="0" y="1342644"/>
                  </a:lnTo>
                  <a:lnTo>
                    <a:pt x="0" y="26847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4040" y="1217752"/>
            <a:ext cx="8757285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0"/>
              </a:spcBef>
              <a:tabLst>
                <a:tab pos="1308100" algn="l"/>
                <a:tab pos="2445385" algn="l"/>
                <a:tab pos="2800350" algn="l"/>
                <a:tab pos="4068445" algn="l"/>
                <a:tab pos="5264785" algn="l"/>
                <a:tab pos="7036434" algn="l"/>
                <a:tab pos="7522209" algn="l"/>
              </a:tabLst>
            </a:pP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Расходы	</a:t>
            </a:r>
            <a:r>
              <a:rPr sz="1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бюджета	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–	</a:t>
            </a:r>
            <a:r>
              <a:rPr sz="1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денежные	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средства,	</a:t>
            </a:r>
            <a:r>
              <a:rPr sz="1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направляемые	на	финансовое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обеспечение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задач и </a:t>
            </a:r>
            <a:r>
              <a:rPr sz="1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функций государства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1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местного</a:t>
            </a:r>
            <a:r>
              <a:rPr sz="1800" b="1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самоуправления.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3793490" marR="3782695" indent="-635" algn="ctr">
              <a:lnSpc>
                <a:spcPct val="100000"/>
              </a:lnSpc>
              <a:spcBef>
                <a:spcPts val="1635"/>
              </a:spcBef>
            </a:pPr>
            <a:r>
              <a:rPr sz="2000" b="1" spc="-25" dirty="0">
                <a:latin typeface="Times New Roman"/>
                <a:cs typeface="Times New Roman"/>
              </a:rPr>
              <a:t>Расходы  </a:t>
            </a:r>
            <a:r>
              <a:rPr sz="2000" b="1" spc="-20" dirty="0">
                <a:latin typeface="Times New Roman"/>
                <a:cs typeface="Times New Roman"/>
              </a:rPr>
              <a:t>бюджета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  </a:t>
            </a:r>
            <a:r>
              <a:rPr lang="ru-RU" sz="2000" b="1" dirty="0" smtClean="0">
                <a:latin typeface="Times New Roman"/>
                <a:cs typeface="Times New Roman"/>
              </a:rPr>
              <a:t>11 198,7</a:t>
            </a:r>
            <a:endParaRPr sz="2000" dirty="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тыс. руб.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550" y="4030726"/>
            <a:ext cx="4348480" cy="1467068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748665" marR="744220" algn="ctr">
              <a:lnSpc>
                <a:spcPct val="100000"/>
              </a:lnSpc>
              <a:spcBef>
                <a:spcPts val="1639"/>
              </a:spcBef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Программные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расходы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  </a:t>
            </a:r>
            <a:r>
              <a:rPr lang="ru-RU" sz="2000" b="1" dirty="0" smtClean="0">
                <a:latin typeface="Times New Roman"/>
                <a:cs typeface="Times New Roman"/>
              </a:rPr>
              <a:t>10 821,0 </a:t>
            </a:r>
            <a:r>
              <a:rPr sz="2000" b="1" spc="-5" dirty="0" err="1" smtClean="0">
                <a:latin typeface="Times New Roman"/>
                <a:cs typeface="Times New Roman"/>
              </a:rPr>
              <a:t>тыс</a:t>
            </a:r>
            <a:r>
              <a:rPr sz="2000" b="1" spc="-5" dirty="0">
                <a:latin typeface="Times New Roman"/>
                <a:cs typeface="Times New Roman"/>
              </a:rPr>
              <a:t>.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руб.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(</a:t>
            </a:r>
            <a:r>
              <a:rPr sz="2000" b="1" dirty="0" smtClean="0">
                <a:latin typeface="Times New Roman"/>
                <a:cs typeface="Times New Roman"/>
              </a:rPr>
              <a:t>9</a:t>
            </a:r>
            <a:r>
              <a:rPr lang="ru-RU" sz="2000" b="1" dirty="0" smtClean="0">
                <a:latin typeface="Times New Roman"/>
                <a:cs typeface="Times New Roman"/>
              </a:rPr>
              <a:t>6,6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% </a:t>
            </a:r>
            <a:r>
              <a:rPr sz="2000" b="1" spc="-10" dirty="0">
                <a:latin typeface="Times New Roman"/>
                <a:cs typeface="Times New Roman"/>
              </a:rPr>
              <a:t>общего объема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расходов)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2476" y="4051236"/>
            <a:ext cx="4189729" cy="1299074"/>
          </a:xfrm>
          <a:prstGeom prst="rect">
            <a:avLst/>
          </a:prstGeom>
          <a:solidFill>
            <a:srgbClr val="00AFEF"/>
          </a:solidFill>
          <a:ln w="19050">
            <a:solidFill>
              <a:srgbClr val="0000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541020" marR="533400" algn="ctr">
              <a:lnSpc>
                <a:spcPct val="100000"/>
              </a:lnSpc>
            </a:pPr>
            <a:r>
              <a:rPr sz="2000" u="heavy" spc="-4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Непрограммные </a:t>
            </a:r>
            <a:r>
              <a:rPr sz="2000" b="1" spc="-25" dirty="0">
                <a:latin typeface="Times New Roman"/>
                <a:cs typeface="Times New Roman"/>
              </a:rPr>
              <a:t>расходы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  </a:t>
            </a:r>
            <a:r>
              <a:rPr lang="ru-RU" sz="2000" b="1" dirty="0" smtClean="0">
                <a:latin typeface="Times New Roman"/>
                <a:cs typeface="Times New Roman"/>
              </a:rPr>
              <a:t>377,7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тыс.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руб.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 smtClean="0">
                <a:latin typeface="Times New Roman"/>
                <a:cs typeface="Times New Roman"/>
              </a:rPr>
              <a:t>(</a:t>
            </a:r>
            <a:r>
              <a:rPr lang="ru-RU" sz="2000" b="1" dirty="0" smtClean="0">
                <a:latin typeface="Times New Roman"/>
                <a:cs typeface="Times New Roman"/>
              </a:rPr>
              <a:t>3,4 </a:t>
            </a:r>
            <a:r>
              <a:rPr sz="2000" b="1" dirty="0" smtClean="0">
                <a:latin typeface="Times New Roman"/>
                <a:cs typeface="Times New Roman"/>
              </a:rPr>
              <a:t>% </a:t>
            </a:r>
            <a:r>
              <a:rPr sz="2000" b="1" spc="-10" dirty="0">
                <a:latin typeface="Times New Roman"/>
                <a:cs typeface="Times New Roman"/>
              </a:rPr>
              <a:t>общего объема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расходов)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92883" y="1925219"/>
            <a:ext cx="1455420" cy="1282700"/>
            <a:chOff x="1992883" y="1925219"/>
            <a:chExt cx="1455420" cy="1282700"/>
          </a:xfrm>
        </p:grpSpPr>
        <p:sp>
          <p:nvSpPr>
            <p:cNvPr id="12" name="object 12"/>
            <p:cNvSpPr/>
            <p:nvPr/>
          </p:nvSpPr>
          <p:spPr>
            <a:xfrm>
              <a:off x="2002408" y="2205482"/>
              <a:ext cx="579120" cy="992505"/>
            </a:xfrm>
            <a:custGeom>
              <a:avLst/>
              <a:gdLst/>
              <a:ahLst/>
              <a:cxnLst/>
              <a:rect l="l" t="t" r="r" b="b"/>
              <a:pathLst>
                <a:path w="579119" h="992505">
                  <a:moveTo>
                    <a:pt x="320929" y="0"/>
                  </a:moveTo>
                  <a:lnTo>
                    <a:pt x="280845" y="22049"/>
                  </a:lnTo>
                  <a:lnTo>
                    <a:pt x="244524" y="47806"/>
                  </a:lnTo>
                  <a:lnTo>
                    <a:pt x="212036" y="77087"/>
                  </a:lnTo>
                  <a:lnTo>
                    <a:pt x="183454" y="109709"/>
                  </a:lnTo>
                  <a:lnTo>
                    <a:pt x="158853" y="145488"/>
                  </a:lnTo>
                  <a:lnTo>
                    <a:pt x="138303" y="184242"/>
                  </a:lnTo>
                  <a:lnTo>
                    <a:pt x="121879" y="225785"/>
                  </a:lnTo>
                  <a:lnTo>
                    <a:pt x="109654" y="269935"/>
                  </a:lnTo>
                  <a:lnTo>
                    <a:pt x="101699" y="316509"/>
                  </a:lnTo>
                  <a:lnTo>
                    <a:pt x="98088" y="365322"/>
                  </a:lnTo>
                  <a:lnTo>
                    <a:pt x="98893" y="416192"/>
                  </a:lnTo>
                  <a:lnTo>
                    <a:pt x="104188" y="468934"/>
                  </a:lnTo>
                  <a:lnTo>
                    <a:pt x="114046" y="523366"/>
                  </a:lnTo>
                  <a:lnTo>
                    <a:pt x="0" y="651637"/>
                  </a:lnTo>
                  <a:lnTo>
                    <a:pt x="578866" y="992504"/>
                  </a:lnTo>
                  <a:lnTo>
                    <a:pt x="450098" y="300354"/>
                  </a:lnTo>
                  <a:lnTo>
                    <a:pt x="312039" y="300354"/>
                  </a:lnTo>
                  <a:lnTo>
                    <a:pt x="302237" y="246047"/>
                  </a:lnTo>
                  <a:lnTo>
                    <a:pt x="296958" y="193134"/>
                  </a:lnTo>
                  <a:lnTo>
                    <a:pt x="296195" y="141843"/>
                  </a:lnTo>
                  <a:lnTo>
                    <a:pt x="299941" y="92404"/>
                  </a:lnTo>
                  <a:lnTo>
                    <a:pt x="308187" y="45046"/>
                  </a:lnTo>
                  <a:lnTo>
                    <a:pt x="320929" y="0"/>
                  </a:lnTo>
                  <a:close/>
                </a:path>
                <a:path w="579119" h="992505">
                  <a:moveTo>
                    <a:pt x="426212" y="171957"/>
                  </a:moveTo>
                  <a:lnTo>
                    <a:pt x="312039" y="300354"/>
                  </a:lnTo>
                  <a:lnTo>
                    <a:pt x="450098" y="300354"/>
                  </a:lnTo>
                  <a:lnTo>
                    <a:pt x="426212" y="171957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1417" y="1934744"/>
              <a:ext cx="1236980" cy="521970"/>
            </a:xfrm>
            <a:custGeom>
              <a:avLst/>
              <a:gdLst/>
              <a:ahLst/>
              <a:cxnLst/>
              <a:rect l="l" t="t" r="r" b="b"/>
              <a:pathLst>
                <a:path w="1236979" h="521969">
                  <a:moveTo>
                    <a:pt x="1144098" y="222984"/>
                  </a:moveTo>
                  <a:lnTo>
                    <a:pt x="351158" y="222984"/>
                  </a:lnTo>
                  <a:lnTo>
                    <a:pt x="394511" y="224506"/>
                  </a:lnTo>
                  <a:lnTo>
                    <a:pt x="438814" y="228744"/>
                  </a:lnTo>
                  <a:lnTo>
                    <a:pt x="483930" y="235677"/>
                  </a:lnTo>
                  <a:lnTo>
                    <a:pt x="529722" y="245285"/>
                  </a:lnTo>
                  <a:lnTo>
                    <a:pt x="576053" y="257545"/>
                  </a:lnTo>
                  <a:lnTo>
                    <a:pt x="622786" y="272438"/>
                  </a:lnTo>
                  <a:lnTo>
                    <a:pt x="669783" y="289941"/>
                  </a:lnTo>
                  <a:lnTo>
                    <a:pt x="716909" y="310035"/>
                  </a:lnTo>
                  <a:lnTo>
                    <a:pt x="764025" y="332697"/>
                  </a:lnTo>
                  <a:lnTo>
                    <a:pt x="810995" y="357907"/>
                  </a:lnTo>
                  <a:lnTo>
                    <a:pt x="857682" y="385643"/>
                  </a:lnTo>
                  <a:lnTo>
                    <a:pt x="903949" y="415886"/>
                  </a:lnTo>
                  <a:lnTo>
                    <a:pt x="949659" y="448612"/>
                  </a:lnTo>
                  <a:lnTo>
                    <a:pt x="994675" y="483803"/>
                  </a:lnTo>
                  <a:lnTo>
                    <a:pt x="1038859" y="521435"/>
                  </a:lnTo>
                  <a:lnTo>
                    <a:pt x="1236980" y="298423"/>
                  </a:lnTo>
                  <a:lnTo>
                    <a:pt x="1192781" y="260791"/>
                  </a:lnTo>
                  <a:lnTo>
                    <a:pt x="1147753" y="225600"/>
                  </a:lnTo>
                  <a:lnTo>
                    <a:pt x="1144098" y="222984"/>
                  </a:lnTo>
                  <a:close/>
                </a:path>
                <a:path w="1236979" h="521969">
                  <a:moveTo>
                    <a:pt x="549241" y="0"/>
                  </a:moveTo>
                  <a:lnTo>
                    <a:pt x="506979" y="1221"/>
                  </a:lnTo>
                  <a:lnTo>
                    <a:pt x="465941" y="5201"/>
                  </a:lnTo>
                  <a:lnTo>
                    <a:pt x="426264" y="11962"/>
                  </a:lnTo>
                  <a:lnTo>
                    <a:pt x="388085" y="21525"/>
                  </a:lnTo>
                  <a:lnTo>
                    <a:pt x="351540" y="33910"/>
                  </a:lnTo>
                  <a:lnTo>
                    <a:pt x="283900" y="67231"/>
                  </a:lnTo>
                  <a:lnTo>
                    <a:pt x="224440" y="112097"/>
                  </a:lnTo>
                  <a:lnTo>
                    <a:pt x="0" y="361796"/>
                  </a:lnTo>
                  <a:lnTo>
                    <a:pt x="26321" y="334996"/>
                  </a:lnTo>
                  <a:lnTo>
                    <a:pt x="54961" y="311124"/>
                  </a:lnTo>
                  <a:lnTo>
                    <a:pt x="118654" y="272075"/>
                  </a:lnTo>
                  <a:lnTo>
                    <a:pt x="189981" y="244481"/>
                  </a:lnTo>
                  <a:lnTo>
                    <a:pt x="228166" y="234927"/>
                  </a:lnTo>
                  <a:lnTo>
                    <a:pt x="267848" y="228174"/>
                  </a:lnTo>
                  <a:lnTo>
                    <a:pt x="308891" y="224200"/>
                  </a:lnTo>
                  <a:lnTo>
                    <a:pt x="351158" y="222984"/>
                  </a:lnTo>
                  <a:lnTo>
                    <a:pt x="1144098" y="222984"/>
                  </a:lnTo>
                  <a:lnTo>
                    <a:pt x="1102034" y="192874"/>
                  </a:lnTo>
                  <a:lnTo>
                    <a:pt x="1055759" y="162632"/>
                  </a:lnTo>
                  <a:lnTo>
                    <a:pt x="1009066" y="134896"/>
                  </a:lnTo>
                  <a:lnTo>
                    <a:pt x="962092" y="109687"/>
                  </a:lnTo>
                  <a:lnTo>
                    <a:pt x="914973" y="87026"/>
                  </a:lnTo>
                  <a:lnTo>
                    <a:pt x="867847" y="66934"/>
                  </a:lnTo>
                  <a:lnTo>
                    <a:pt x="820850" y="49432"/>
                  </a:lnTo>
                  <a:lnTo>
                    <a:pt x="774118" y="34541"/>
                  </a:lnTo>
                  <a:lnTo>
                    <a:pt x="727790" y="22284"/>
                  </a:lnTo>
                  <a:lnTo>
                    <a:pt x="682001" y="12679"/>
                  </a:lnTo>
                  <a:lnTo>
                    <a:pt x="636889" y="5750"/>
                  </a:lnTo>
                  <a:lnTo>
                    <a:pt x="592590" y="1516"/>
                  </a:lnTo>
                  <a:lnTo>
                    <a:pt x="549241" y="0"/>
                  </a:lnTo>
                  <a:close/>
                </a:path>
              </a:pathLst>
            </a:custGeom>
            <a:solidFill>
              <a:srgbClr val="A3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02408" y="1934744"/>
              <a:ext cx="1436370" cy="1263650"/>
            </a:xfrm>
            <a:custGeom>
              <a:avLst/>
              <a:gdLst/>
              <a:ahLst/>
              <a:cxnLst/>
              <a:rect l="l" t="t" r="r" b="b"/>
              <a:pathLst>
                <a:path w="1436370" h="1263650">
                  <a:moveTo>
                    <a:pt x="320929" y="270737"/>
                  </a:moveTo>
                  <a:lnTo>
                    <a:pt x="308187" y="315784"/>
                  </a:lnTo>
                  <a:lnTo>
                    <a:pt x="299941" y="363141"/>
                  </a:lnTo>
                  <a:lnTo>
                    <a:pt x="296195" y="412580"/>
                  </a:lnTo>
                  <a:lnTo>
                    <a:pt x="296958" y="463871"/>
                  </a:lnTo>
                  <a:lnTo>
                    <a:pt x="302237" y="516785"/>
                  </a:lnTo>
                  <a:lnTo>
                    <a:pt x="312039" y="571092"/>
                  </a:lnTo>
                  <a:lnTo>
                    <a:pt x="426212" y="442695"/>
                  </a:lnTo>
                  <a:lnTo>
                    <a:pt x="578866" y="1263242"/>
                  </a:lnTo>
                  <a:lnTo>
                    <a:pt x="0" y="922374"/>
                  </a:lnTo>
                  <a:lnTo>
                    <a:pt x="114046" y="794104"/>
                  </a:lnTo>
                  <a:lnTo>
                    <a:pt x="103831" y="736933"/>
                  </a:lnTo>
                  <a:lnTo>
                    <a:pt x="98639" y="681487"/>
                  </a:lnTo>
                  <a:lnTo>
                    <a:pt x="98425" y="628007"/>
                  </a:lnTo>
                  <a:lnTo>
                    <a:pt x="103139" y="576731"/>
                  </a:lnTo>
                  <a:lnTo>
                    <a:pt x="112736" y="527899"/>
                  </a:lnTo>
                  <a:lnTo>
                    <a:pt x="127169" y="481750"/>
                  </a:lnTo>
                  <a:lnTo>
                    <a:pt x="146390" y="438524"/>
                  </a:lnTo>
                  <a:lnTo>
                    <a:pt x="170352" y="398459"/>
                  </a:lnTo>
                  <a:lnTo>
                    <a:pt x="199009" y="361796"/>
                  </a:lnTo>
                  <a:lnTo>
                    <a:pt x="397129" y="138911"/>
                  </a:lnTo>
                  <a:lnTo>
                    <a:pt x="423449" y="112097"/>
                  </a:lnTo>
                  <a:lnTo>
                    <a:pt x="452088" y="88211"/>
                  </a:lnTo>
                  <a:lnTo>
                    <a:pt x="515775" y="49138"/>
                  </a:lnTo>
                  <a:lnTo>
                    <a:pt x="587094" y="21525"/>
                  </a:lnTo>
                  <a:lnTo>
                    <a:pt x="625273" y="11962"/>
                  </a:lnTo>
                  <a:lnTo>
                    <a:pt x="664950" y="5201"/>
                  </a:lnTo>
                  <a:lnTo>
                    <a:pt x="705988" y="1221"/>
                  </a:lnTo>
                  <a:lnTo>
                    <a:pt x="748250" y="0"/>
                  </a:lnTo>
                  <a:lnTo>
                    <a:pt x="791599" y="1516"/>
                  </a:lnTo>
                  <a:lnTo>
                    <a:pt x="835898" y="5750"/>
                  </a:lnTo>
                  <a:lnTo>
                    <a:pt x="881010" y="12679"/>
                  </a:lnTo>
                  <a:lnTo>
                    <a:pt x="926799" y="22284"/>
                  </a:lnTo>
                  <a:lnTo>
                    <a:pt x="973127" y="34541"/>
                  </a:lnTo>
                  <a:lnTo>
                    <a:pt x="1019859" y="49432"/>
                  </a:lnTo>
                  <a:lnTo>
                    <a:pt x="1066856" y="66934"/>
                  </a:lnTo>
                  <a:lnTo>
                    <a:pt x="1113982" y="87026"/>
                  </a:lnTo>
                  <a:lnTo>
                    <a:pt x="1161101" y="109687"/>
                  </a:lnTo>
                  <a:lnTo>
                    <a:pt x="1208075" y="134896"/>
                  </a:lnTo>
                  <a:lnTo>
                    <a:pt x="1254768" y="162632"/>
                  </a:lnTo>
                  <a:lnTo>
                    <a:pt x="1301043" y="192874"/>
                  </a:lnTo>
                  <a:lnTo>
                    <a:pt x="1346762" y="225600"/>
                  </a:lnTo>
                  <a:lnTo>
                    <a:pt x="1391790" y="260791"/>
                  </a:lnTo>
                  <a:lnTo>
                    <a:pt x="1435989" y="298423"/>
                  </a:lnTo>
                  <a:lnTo>
                    <a:pt x="1237869" y="521435"/>
                  </a:lnTo>
                  <a:lnTo>
                    <a:pt x="1193684" y="483803"/>
                  </a:lnTo>
                  <a:lnTo>
                    <a:pt x="1148668" y="448612"/>
                  </a:lnTo>
                  <a:lnTo>
                    <a:pt x="1102958" y="415886"/>
                  </a:lnTo>
                  <a:lnTo>
                    <a:pt x="1056691" y="385643"/>
                  </a:lnTo>
                  <a:lnTo>
                    <a:pt x="1010004" y="357907"/>
                  </a:lnTo>
                  <a:lnTo>
                    <a:pt x="963034" y="332697"/>
                  </a:lnTo>
                  <a:lnTo>
                    <a:pt x="915918" y="310035"/>
                  </a:lnTo>
                  <a:lnTo>
                    <a:pt x="868792" y="289941"/>
                  </a:lnTo>
                  <a:lnTo>
                    <a:pt x="821795" y="272438"/>
                  </a:lnTo>
                  <a:lnTo>
                    <a:pt x="775062" y="257545"/>
                  </a:lnTo>
                  <a:lnTo>
                    <a:pt x="728731" y="245285"/>
                  </a:lnTo>
                  <a:lnTo>
                    <a:pt x="682939" y="235677"/>
                  </a:lnTo>
                  <a:lnTo>
                    <a:pt x="637823" y="228744"/>
                  </a:lnTo>
                  <a:lnTo>
                    <a:pt x="593520" y="224506"/>
                  </a:lnTo>
                  <a:lnTo>
                    <a:pt x="550167" y="222984"/>
                  </a:lnTo>
                  <a:lnTo>
                    <a:pt x="507900" y="224200"/>
                  </a:lnTo>
                  <a:lnTo>
                    <a:pt x="466857" y="228174"/>
                  </a:lnTo>
                  <a:lnTo>
                    <a:pt x="427175" y="234927"/>
                  </a:lnTo>
                  <a:lnTo>
                    <a:pt x="388990" y="244481"/>
                  </a:lnTo>
                  <a:lnTo>
                    <a:pt x="352441" y="256856"/>
                  </a:lnTo>
                  <a:lnTo>
                    <a:pt x="284794" y="290157"/>
                  </a:lnTo>
                  <a:lnTo>
                    <a:pt x="225330" y="334996"/>
                  </a:lnTo>
                  <a:lnTo>
                    <a:pt x="199009" y="361796"/>
                  </a:lnTo>
                </a:path>
              </a:pathLst>
            </a:custGeom>
            <a:ln w="1905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367779" y="1942704"/>
            <a:ext cx="1447800" cy="1118235"/>
            <a:chOff x="6367779" y="1942704"/>
            <a:chExt cx="1447800" cy="1118235"/>
          </a:xfrm>
        </p:grpSpPr>
        <p:sp>
          <p:nvSpPr>
            <p:cNvPr id="16" name="object 16"/>
            <p:cNvSpPr/>
            <p:nvPr/>
          </p:nvSpPr>
          <p:spPr>
            <a:xfrm>
              <a:off x="7246365" y="2091308"/>
              <a:ext cx="559435" cy="960119"/>
            </a:xfrm>
            <a:custGeom>
              <a:avLst/>
              <a:gdLst/>
              <a:ahLst/>
              <a:cxnLst/>
              <a:rect l="l" t="t" r="r" b="b"/>
              <a:pathLst>
                <a:path w="559434" h="960119">
                  <a:moveTo>
                    <a:pt x="88773" y="200025"/>
                  </a:moveTo>
                  <a:lnTo>
                    <a:pt x="226440" y="959992"/>
                  </a:lnTo>
                  <a:lnTo>
                    <a:pt x="559307" y="575055"/>
                  </a:lnTo>
                  <a:lnTo>
                    <a:pt x="441325" y="481075"/>
                  </a:lnTo>
                  <a:lnTo>
                    <a:pt x="422674" y="432485"/>
                  </a:lnTo>
                  <a:lnTo>
                    <a:pt x="400135" y="385708"/>
                  </a:lnTo>
                  <a:lnTo>
                    <a:pt x="373864" y="340970"/>
                  </a:lnTo>
                  <a:lnTo>
                    <a:pt x="344017" y="298498"/>
                  </a:lnTo>
                  <a:lnTo>
                    <a:pt x="340278" y="294004"/>
                  </a:lnTo>
                  <a:lnTo>
                    <a:pt x="206628" y="294004"/>
                  </a:lnTo>
                  <a:lnTo>
                    <a:pt x="88773" y="200025"/>
                  </a:lnTo>
                  <a:close/>
                </a:path>
                <a:path w="559434" h="960119">
                  <a:moveTo>
                    <a:pt x="0" y="0"/>
                  </a:moveTo>
                  <a:lnTo>
                    <a:pt x="39597" y="34307"/>
                  </a:lnTo>
                  <a:lnTo>
                    <a:pt x="76098" y="71549"/>
                  </a:lnTo>
                  <a:lnTo>
                    <a:pt x="109344" y="111504"/>
                  </a:lnTo>
                  <a:lnTo>
                    <a:pt x="139178" y="153949"/>
                  </a:lnTo>
                  <a:lnTo>
                    <a:pt x="165442" y="198662"/>
                  </a:lnTo>
                  <a:lnTo>
                    <a:pt x="187978" y="245421"/>
                  </a:lnTo>
                  <a:lnTo>
                    <a:pt x="206628" y="294004"/>
                  </a:lnTo>
                  <a:lnTo>
                    <a:pt x="340278" y="294004"/>
                  </a:lnTo>
                  <a:lnTo>
                    <a:pt x="310748" y="258518"/>
                  </a:lnTo>
                  <a:lnTo>
                    <a:pt x="274213" y="221258"/>
                  </a:lnTo>
                  <a:lnTo>
                    <a:pt x="234568" y="186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77304" y="1952229"/>
              <a:ext cx="975360" cy="413384"/>
            </a:xfrm>
            <a:custGeom>
              <a:avLst/>
              <a:gdLst/>
              <a:ahLst/>
              <a:cxnLst/>
              <a:rect l="l" t="t" r="r" b="b"/>
              <a:pathLst>
                <a:path w="975359" h="413385">
                  <a:moveTo>
                    <a:pt x="479664" y="0"/>
                  </a:moveTo>
                  <a:lnTo>
                    <a:pt x="434423" y="1224"/>
                  </a:lnTo>
                  <a:lnTo>
                    <a:pt x="389496" y="5714"/>
                  </a:lnTo>
                  <a:lnTo>
                    <a:pt x="345076" y="13449"/>
                  </a:lnTo>
                  <a:lnTo>
                    <a:pt x="301356" y="24411"/>
                  </a:lnTo>
                  <a:lnTo>
                    <a:pt x="258529" y="38580"/>
                  </a:lnTo>
                  <a:lnTo>
                    <a:pt x="216790" y="55937"/>
                  </a:lnTo>
                  <a:lnTo>
                    <a:pt x="176330" y="76462"/>
                  </a:lnTo>
                  <a:lnTo>
                    <a:pt x="137344" y="100137"/>
                  </a:lnTo>
                  <a:lnTo>
                    <a:pt x="100025" y="126942"/>
                  </a:lnTo>
                  <a:lnTo>
                    <a:pt x="64565" y="156859"/>
                  </a:lnTo>
                  <a:lnTo>
                    <a:pt x="31159" y="189867"/>
                  </a:lnTo>
                  <a:lnTo>
                    <a:pt x="0" y="225947"/>
                  </a:lnTo>
                  <a:lnTo>
                    <a:pt x="234696" y="413018"/>
                  </a:lnTo>
                  <a:lnTo>
                    <a:pt x="266836" y="375906"/>
                  </a:lnTo>
                  <a:lnTo>
                    <a:pt x="301483" y="341966"/>
                  </a:lnTo>
                  <a:lnTo>
                    <a:pt x="338419" y="311248"/>
                  </a:lnTo>
                  <a:lnTo>
                    <a:pt x="377429" y="283799"/>
                  </a:lnTo>
                  <a:lnTo>
                    <a:pt x="418298" y="259668"/>
                  </a:lnTo>
                  <a:lnTo>
                    <a:pt x="460810" y="238904"/>
                  </a:lnTo>
                  <a:lnTo>
                    <a:pt x="504750" y="221555"/>
                  </a:lnTo>
                  <a:lnTo>
                    <a:pt x="549902" y="207668"/>
                  </a:lnTo>
                  <a:lnTo>
                    <a:pt x="596050" y="197294"/>
                  </a:lnTo>
                  <a:lnTo>
                    <a:pt x="642979" y="190479"/>
                  </a:lnTo>
                  <a:lnTo>
                    <a:pt x="690473" y="187273"/>
                  </a:lnTo>
                  <a:lnTo>
                    <a:pt x="922837" y="187273"/>
                  </a:lnTo>
                  <a:lnTo>
                    <a:pt x="897955" y="163546"/>
                  </a:lnTo>
                  <a:lnTo>
                    <a:pt x="829693" y="110052"/>
                  </a:lnTo>
                  <a:lnTo>
                    <a:pt x="788900" y="84464"/>
                  </a:lnTo>
                  <a:lnTo>
                    <a:pt x="746875" y="62295"/>
                  </a:lnTo>
                  <a:lnTo>
                    <a:pt x="703810" y="43525"/>
                  </a:lnTo>
                  <a:lnTo>
                    <a:pt x="659900" y="28136"/>
                  </a:lnTo>
                  <a:lnTo>
                    <a:pt x="615337" y="16108"/>
                  </a:lnTo>
                  <a:lnTo>
                    <a:pt x="570314" y="7422"/>
                  </a:lnTo>
                  <a:lnTo>
                    <a:pt x="525026" y="2059"/>
                  </a:lnTo>
                  <a:lnTo>
                    <a:pt x="479664" y="0"/>
                  </a:lnTo>
                  <a:close/>
                </a:path>
                <a:path w="975359" h="413385">
                  <a:moveTo>
                    <a:pt x="922837" y="187273"/>
                  </a:moveTo>
                  <a:lnTo>
                    <a:pt x="690473" y="187273"/>
                  </a:lnTo>
                  <a:lnTo>
                    <a:pt x="738316" y="187723"/>
                  </a:lnTo>
                  <a:lnTo>
                    <a:pt x="786294" y="191879"/>
                  </a:lnTo>
                  <a:lnTo>
                    <a:pt x="834190" y="199788"/>
                  </a:lnTo>
                  <a:lnTo>
                    <a:pt x="881789" y="211499"/>
                  </a:lnTo>
                  <a:lnTo>
                    <a:pt x="928875" y="227061"/>
                  </a:lnTo>
                  <a:lnTo>
                    <a:pt x="975233" y="246521"/>
                  </a:lnTo>
                  <a:lnTo>
                    <a:pt x="951124" y="217339"/>
                  </a:lnTo>
                  <a:lnTo>
                    <a:pt x="925337" y="189657"/>
                  </a:lnTo>
                  <a:lnTo>
                    <a:pt x="922837" y="187273"/>
                  </a:lnTo>
                  <a:close/>
                </a:path>
              </a:pathLst>
            </a:custGeom>
            <a:solidFill>
              <a:srgbClr val="295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7304" y="1952229"/>
              <a:ext cx="1428750" cy="1099185"/>
            </a:xfrm>
            <a:custGeom>
              <a:avLst/>
              <a:gdLst/>
              <a:ahLst/>
              <a:cxnLst/>
              <a:rect l="l" t="t" r="r" b="b"/>
              <a:pathLst>
                <a:path w="1428750" h="1099185">
                  <a:moveTo>
                    <a:pt x="975233" y="246521"/>
                  </a:moveTo>
                  <a:lnTo>
                    <a:pt x="928875" y="227061"/>
                  </a:lnTo>
                  <a:lnTo>
                    <a:pt x="881789" y="211499"/>
                  </a:lnTo>
                  <a:lnTo>
                    <a:pt x="834190" y="199788"/>
                  </a:lnTo>
                  <a:lnTo>
                    <a:pt x="786294" y="191879"/>
                  </a:lnTo>
                  <a:lnTo>
                    <a:pt x="738316" y="187723"/>
                  </a:lnTo>
                  <a:lnTo>
                    <a:pt x="690473" y="187273"/>
                  </a:lnTo>
                  <a:lnTo>
                    <a:pt x="642979" y="190479"/>
                  </a:lnTo>
                  <a:lnTo>
                    <a:pt x="596050" y="197294"/>
                  </a:lnTo>
                  <a:lnTo>
                    <a:pt x="549902" y="207668"/>
                  </a:lnTo>
                  <a:lnTo>
                    <a:pt x="504750" y="221555"/>
                  </a:lnTo>
                  <a:lnTo>
                    <a:pt x="460810" y="238904"/>
                  </a:lnTo>
                  <a:lnTo>
                    <a:pt x="418298" y="259668"/>
                  </a:lnTo>
                  <a:lnTo>
                    <a:pt x="377429" y="283799"/>
                  </a:lnTo>
                  <a:lnTo>
                    <a:pt x="338419" y="311248"/>
                  </a:lnTo>
                  <a:lnTo>
                    <a:pt x="301483" y="341966"/>
                  </a:lnTo>
                  <a:lnTo>
                    <a:pt x="266836" y="375906"/>
                  </a:lnTo>
                  <a:lnTo>
                    <a:pt x="234696" y="413018"/>
                  </a:lnTo>
                  <a:lnTo>
                    <a:pt x="0" y="225947"/>
                  </a:lnTo>
                  <a:lnTo>
                    <a:pt x="31159" y="189867"/>
                  </a:lnTo>
                  <a:lnTo>
                    <a:pt x="64565" y="156859"/>
                  </a:lnTo>
                  <a:lnTo>
                    <a:pt x="100025" y="126942"/>
                  </a:lnTo>
                  <a:lnTo>
                    <a:pt x="137344" y="100137"/>
                  </a:lnTo>
                  <a:lnTo>
                    <a:pt x="176330" y="76462"/>
                  </a:lnTo>
                  <a:lnTo>
                    <a:pt x="216790" y="55937"/>
                  </a:lnTo>
                  <a:lnTo>
                    <a:pt x="258529" y="38580"/>
                  </a:lnTo>
                  <a:lnTo>
                    <a:pt x="301356" y="24411"/>
                  </a:lnTo>
                  <a:lnTo>
                    <a:pt x="345076" y="13449"/>
                  </a:lnTo>
                  <a:lnTo>
                    <a:pt x="389496" y="5714"/>
                  </a:lnTo>
                  <a:lnTo>
                    <a:pt x="434423" y="1224"/>
                  </a:lnTo>
                  <a:lnTo>
                    <a:pt x="479664" y="0"/>
                  </a:lnTo>
                  <a:lnTo>
                    <a:pt x="525026" y="2059"/>
                  </a:lnTo>
                  <a:lnTo>
                    <a:pt x="570314" y="7422"/>
                  </a:lnTo>
                  <a:lnTo>
                    <a:pt x="615337" y="16108"/>
                  </a:lnTo>
                  <a:lnTo>
                    <a:pt x="659900" y="28136"/>
                  </a:lnTo>
                  <a:lnTo>
                    <a:pt x="703810" y="43525"/>
                  </a:lnTo>
                  <a:lnTo>
                    <a:pt x="746875" y="62295"/>
                  </a:lnTo>
                  <a:lnTo>
                    <a:pt x="788900" y="84464"/>
                  </a:lnTo>
                  <a:lnTo>
                    <a:pt x="829693" y="110052"/>
                  </a:lnTo>
                  <a:lnTo>
                    <a:pt x="869061" y="139079"/>
                  </a:lnTo>
                  <a:lnTo>
                    <a:pt x="1103629" y="326023"/>
                  </a:lnTo>
                  <a:lnTo>
                    <a:pt x="1143274" y="360337"/>
                  </a:lnTo>
                  <a:lnTo>
                    <a:pt x="1179809" y="397598"/>
                  </a:lnTo>
                  <a:lnTo>
                    <a:pt x="1213078" y="437577"/>
                  </a:lnTo>
                  <a:lnTo>
                    <a:pt x="1242925" y="480049"/>
                  </a:lnTo>
                  <a:lnTo>
                    <a:pt x="1269196" y="524787"/>
                  </a:lnTo>
                  <a:lnTo>
                    <a:pt x="1291735" y="571565"/>
                  </a:lnTo>
                  <a:lnTo>
                    <a:pt x="1310386" y="620155"/>
                  </a:lnTo>
                  <a:lnTo>
                    <a:pt x="1428369" y="714135"/>
                  </a:lnTo>
                  <a:lnTo>
                    <a:pt x="1095502" y="1099072"/>
                  </a:lnTo>
                  <a:lnTo>
                    <a:pt x="957834" y="339104"/>
                  </a:lnTo>
                  <a:lnTo>
                    <a:pt x="1075690" y="433084"/>
                  </a:lnTo>
                  <a:lnTo>
                    <a:pt x="1057039" y="384501"/>
                  </a:lnTo>
                  <a:lnTo>
                    <a:pt x="1034503" y="337741"/>
                  </a:lnTo>
                  <a:lnTo>
                    <a:pt x="1008239" y="293028"/>
                  </a:lnTo>
                  <a:lnTo>
                    <a:pt x="978405" y="250583"/>
                  </a:lnTo>
                  <a:lnTo>
                    <a:pt x="945159" y="210628"/>
                  </a:lnTo>
                  <a:lnTo>
                    <a:pt x="908658" y="173386"/>
                  </a:lnTo>
                  <a:lnTo>
                    <a:pt x="869061" y="1390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0063" y="6305915"/>
            <a:ext cx="18034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5" dirty="0">
                <a:latin typeface="Times New Roman"/>
                <a:cs typeface="Times New Roman"/>
              </a:rPr>
              <a:t>22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037" y="143382"/>
            <a:ext cx="85540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Расходная часть </a:t>
            </a:r>
            <a:r>
              <a:rPr b="1" spc="-5" dirty="0">
                <a:latin typeface="Times New Roman"/>
                <a:cs typeface="Times New Roman"/>
              </a:rPr>
              <a:t>бюджета </a:t>
            </a:r>
            <a:r>
              <a:rPr lang="ru-RU" b="1" spc="-5" dirty="0" smtClean="0">
                <a:latin typeface="Times New Roman"/>
                <a:cs typeface="Times New Roman"/>
              </a:rPr>
              <a:t>Калининского</a:t>
            </a:r>
            <a:r>
              <a:rPr b="1" spc="-5" dirty="0" smtClean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сельского </a:t>
            </a:r>
            <a:r>
              <a:rPr b="1" spc="-5" dirty="0">
                <a:latin typeface="Times New Roman"/>
                <a:cs typeface="Times New Roman"/>
              </a:rPr>
              <a:t>поселения </a:t>
            </a:r>
            <a:r>
              <a:rPr b="1" dirty="0">
                <a:latin typeface="Times New Roman"/>
                <a:cs typeface="Times New Roman"/>
              </a:rPr>
              <a:t>в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рамках</a:t>
            </a:r>
            <a:endParaRPr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b="1" i="1" spc="-5" dirty="0">
                <a:latin typeface="Times New Roman"/>
                <a:cs typeface="Times New Roman"/>
              </a:rPr>
              <a:t>муниципальных </a:t>
            </a:r>
            <a:r>
              <a:rPr b="1" i="1" dirty="0" err="1">
                <a:latin typeface="Times New Roman"/>
                <a:cs typeface="Times New Roman"/>
              </a:rPr>
              <a:t>программ</a:t>
            </a:r>
            <a:r>
              <a:rPr b="1" i="1" dirty="0"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latin typeface="Times New Roman"/>
                <a:cs typeface="Times New Roman"/>
              </a:rPr>
              <a:t>Калининского</a:t>
            </a:r>
            <a:r>
              <a:rPr b="1" i="1" dirty="0" smtClean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сельского</a:t>
            </a:r>
            <a:r>
              <a:rPr b="1" i="1" spc="-15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поселения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9087" y="908050"/>
            <a:ext cx="9204325" cy="15875"/>
          </a:xfrm>
          <a:custGeom>
            <a:avLst/>
            <a:gdLst/>
            <a:ahLst/>
            <a:cxnLst/>
            <a:rect l="l" t="t" r="r" b="b"/>
            <a:pathLst>
              <a:path w="9204325" h="15875">
                <a:moveTo>
                  <a:pt x="9204261" y="0"/>
                </a:moveTo>
                <a:lnTo>
                  <a:pt x="0" y="0"/>
                </a:lnTo>
                <a:lnTo>
                  <a:pt x="0" y="15875"/>
                </a:lnTo>
                <a:lnTo>
                  <a:pt x="9204261" y="15875"/>
                </a:lnTo>
                <a:lnTo>
                  <a:pt x="9204261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9072121"/>
              </p:ext>
            </p:extLst>
          </p:nvPr>
        </p:nvGraphicFramePr>
        <p:xfrm>
          <a:off x="121601" y="685800"/>
          <a:ext cx="9599295" cy="6031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300"/>
                <a:gridCol w="1136650"/>
                <a:gridCol w="1266825"/>
                <a:gridCol w="1112520"/>
              </a:tblGrid>
              <a:tr h="260413">
                <a:tc>
                  <a:txBody>
                    <a:bodyPr/>
                    <a:lstStyle/>
                    <a:p>
                      <a:pPr marL="28575">
                        <a:lnSpc>
                          <a:spcPts val="141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5"/>
                        </a:lnSpc>
                      </a:pP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600" b="1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85"/>
                        </a:lnSpc>
                      </a:pP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5"/>
                        </a:lnSpc>
                      </a:pP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28575">
                        <a:lnSpc>
                          <a:spcPts val="1405"/>
                        </a:lnSpc>
                        <a:tabLst>
                          <a:tab pos="1935480" algn="l"/>
                        </a:tabLst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Плановые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всего,	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числе: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lang="ru-RU" sz="1600" b="1" spc="-5" baseline="0" dirty="0" smtClean="0">
                          <a:latin typeface="Times New Roman"/>
                          <a:cs typeface="Times New Roman"/>
                        </a:rPr>
                        <a:t> 198,7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70"/>
                        </a:lnSpc>
                      </a:pP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7 854,7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70"/>
                        </a:lnSpc>
                      </a:pP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7 814,8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58699">
                <a:tc>
                  <a:txBody>
                    <a:bodyPr/>
                    <a:lstStyle/>
                    <a:p>
                      <a:pPr marL="28575">
                        <a:lnSpc>
                          <a:spcPts val="1405"/>
                        </a:lnSpc>
                      </a:pPr>
                      <a:r>
                        <a:rPr sz="1200" b="1" i="1" spc="-5" dirty="0">
                          <a:latin typeface="Times New Roman"/>
                          <a:cs typeface="Times New Roman"/>
                        </a:rPr>
                        <a:t>Непрограммные</a:t>
                      </a:r>
                      <a:r>
                        <a:rPr sz="12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10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lang="ru-RU" sz="1600" b="1" i="1" spc="-5" dirty="0" smtClean="0">
                          <a:latin typeface="Times New Roman"/>
                          <a:cs typeface="Times New Roman"/>
                        </a:rPr>
                        <a:t>377,7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lang="ru-RU" sz="1600" b="1" i="1" spc="-5" dirty="0" smtClean="0">
                          <a:latin typeface="Times New Roman"/>
                          <a:cs typeface="Times New Roman"/>
                        </a:rPr>
                        <a:t>316,8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70"/>
                        </a:lnSpc>
                      </a:pPr>
                      <a:r>
                        <a:rPr lang="ru-RU" sz="1600" b="1" i="1" spc="-5" dirty="0" smtClean="0">
                          <a:latin typeface="Times New Roman"/>
                          <a:cs typeface="Times New Roman"/>
                        </a:rPr>
                        <a:t>423,8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58825">
                <a:tc>
                  <a:txBody>
                    <a:bodyPr/>
                    <a:lstStyle/>
                    <a:p>
                      <a:pPr marL="28575">
                        <a:lnSpc>
                          <a:spcPts val="1410"/>
                        </a:lnSpc>
                      </a:pPr>
                      <a:r>
                        <a:rPr sz="1200" b="1" i="1" spc="-5" dirty="0">
                          <a:latin typeface="Times New Roman"/>
                          <a:cs typeface="Times New Roman"/>
                        </a:rPr>
                        <a:t>Программные </a:t>
                      </a:r>
                      <a:r>
                        <a:rPr sz="1200" b="1" i="1" spc="-10" dirty="0">
                          <a:latin typeface="Times New Roman"/>
                          <a:cs typeface="Times New Roman"/>
                        </a:rPr>
                        <a:t>расходы,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них: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lang="ru-RU" sz="1600" b="1" i="1" spc="-5" dirty="0" smtClean="0">
                          <a:latin typeface="Times New Roman"/>
                          <a:cs typeface="Times New Roman"/>
                        </a:rPr>
                        <a:t>10 821,0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70"/>
                        </a:lnSpc>
                      </a:pPr>
                      <a:r>
                        <a:rPr lang="ru-RU" sz="1600" b="1" i="1" spc="-5" dirty="0" smtClean="0">
                          <a:latin typeface="Times New Roman"/>
                          <a:cs typeface="Times New Roman"/>
                        </a:rPr>
                        <a:t>7 537,9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70"/>
                        </a:lnSpc>
                      </a:pPr>
                      <a:r>
                        <a:rPr lang="ru-RU" sz="1600" b="1" i="1" spc="-5" dirty="0" smtClean="0">
                          <a:latin typeface="Times New Roman"/>
                          <a:cs typeface="Times New Roman"/>
                        </a:rPr>
                        <a:t>7 391,0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Муниципальная программа "Социальная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поддержка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граждан"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70"/>
                        </a:lnSpc>
                      </a:pPr>
                      <a:r>
                        <a:rPr lang="ru-RU" sz="1600" spc="-15" dirty="0" smtClean="0">
                          <a:latin typeface="Times New Roman"/>
                          <a:cs typeface="Times New Roman"/>
                        </a:rPr>
                        <a:t>184,0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70"/>
                        </a:lnSpc>
                      </a:pPr>
                      <a:r>
                        <a:rPr lang="ru-RU" sz="1600" spc="-15" dirty="0" smtClean="0">
                          <a:latin typeface="Times New Roman"/>
                          <a:cs typeface="Times New Roman"/>
                        </a:rPr>
                        <a:t>336,0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70"/>
                        </a:lnSpc>
                      </a:pPr>
                      <a:r>
                        <a:rPr lang="ru-RU" sz="1600" spc="-15" dirty="0" smtClean="0">
                          <a:latin typeface="Times New Roman"/>
                          <a:cs typeface="Times New Roman"/>
                        </a:rPr>
                        <a:t>336,0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8890" marR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Муниципальная программа "Обеспечение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качественными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жилищно-коммунальными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услугами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Калининского</a:t>
                      </a:r>
                      <a:r>
                        <a:rPr sz="12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сельского</a:t>
                      </a:r>
                      <a:r>
                        <a:rPr sz="12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поселения"</a:t>
                      </a: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162,7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135,7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138,3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8890" marR="6591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«Обеспечение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общественного порядка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профилактика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правонарушений»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592074">
                <a:tc>
                  <a:txBody>
                    <a:bodyPr/>
                    <a:lstStyle/>
                    <a:p>
                      <a:pPr marL="8890" marR="3416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Муниципальная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Защита населения и территории от чрезвычайных ситуаций, обеспечение пожарной безопасности и безопасности людей на водных объектах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"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10,0</a:t>
                      </a:r>
                    </a:p>
                    <a:p>
                      <a:pPr algn="ctr">
                        <a:lnSpc>
                          <a:spcPts val="1875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Муниципальная программа "Развитие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культуры"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ru-RU" sz="1600" spc="-5" baseline="0" dirty="0" smtClean="0">
                          <a:latin typeface="Times New Roman"/>
                          <a:cs typeface="Times New Roman"/>
                        </a:rPr>
                        <a:t> 574,2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3 670,2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3 715,6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2710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Муниципальная программа "Развитие физической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культуры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спорта"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3014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Муниципальная программа "Энергоэффективность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энергетики"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75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Муниципальная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Охрана окружающей среды и рациональное природопользова­ние</a:t>
                      </a:r>
                      <a:r>
                        <a:rPr sz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30,0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Муниципальная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 и создание условий для эффективного управления муниципальными финансами</a:t>
                      </a:r>
                      <a:r>
                        <a:rPr sz="12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809,3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810,1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810,1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политика»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marL="28575" marR="1052195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Удельный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вес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программных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общем объеме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бюджета  </a:t>
                      </a:r>
                      <a:r>
                        <a:rPr lang="ru-RU" sz="1200" b="1" spc="-5" dirty="0" smtClean="0">
                          <a:latin typeface="Times New Roman"/>
                          <a:cs typeface="Times New Roman"/>
                        </a:rPr>
                        <a:t>Калининского</a:t>
                      </a:r>
                      <a:r>
                        <a:rPr sz="1200" b="1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сельского поселения,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96,6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80"/>
                        </a:lnSpc>
                      </a:pP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96,0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0"/>
                        </a:lnSpc>
                      </a:pP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94,6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Социальная направленность расходов</a:t>
            </a:r>
            <a:r>
              <a:rPr sz="32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бюджета 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Калининского</a:t>
            </a:r>
            <a:r>
              <a:rPr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сельского</a:t>
            </a:r>
            <a:r>
              <a:rPr sz="32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поселения</a:t>
            </a:r>
            <a:endParaRPr sz="3200" dirty="0">
              <a:latin typeface="Times New Roman"/>
              <a:cs typeface="Times New Roman"/>
            </a:endParaRPr>
          </a:p>
          <a:p>
            <a:pPr marL="3302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21</a:t>
            </a:r>
            <a:r>
              <a:rPr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-202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3200" b="1" spc="-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годы</a:t>
            </a:r>
            <a:endParaRPr sz="32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2691338"/>
              </p:ext>
            </p:extLst>
          </p:nvPr>
        </p:nvGraphicFramePr>
        <p:xfrm>
          <a:off x="619125" y="1605025"/>
          <a:ext cx="8768079" cy="4400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2329"/>
                <a:gridCol w="1882775"/>
                <a:gridCol w="1676400"/>
                <a:gridCol w="1806575"/>
              </a:tblGrid>
              <a:tr h="753999">
                <a:tc>
                  <a:txBody>
                    <a:bodyPr/>
                    <a:lstStyle/>
                    <a:p>
                      <a:pPr marL="5232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Направления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28575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8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28575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28575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8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28575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28575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11 198,7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28575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7 854,7</a:t>
                      </a: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28575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7 814,8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28575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461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5 574,2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3 670,2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4 061,6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spc="-15" dirty="0" smtClean="0">
                          <a:latin typeface="Times New Roman"/>
                          <a:cs typeface="Times New Roman"/>
                        </a:rPr>
                        <a:t>184,0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spc="-15" dirty="0" smtClean="0">
                          <a:latin typeface="Times New Roman"/>
                          <a:cs typeface="Times New Roman"/>
                        </a:rPr>
                        <a:t>336,0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spc="-15" dirty="0" smtClean="0">
                          <a:latin typeface="Times New Roman"/>
                          <a:cs typeface="Times New Roman"/>
                        </a:rPr>
                        <a:t>336,0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872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Физическая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культура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643001">
                <a:tc>
                  <a:txBody>
                    <a:bodyPr/>
                    <a:lstStyle/>
                    <a:p>
                      <a:pPr marL="91440" marR="767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Итого расходов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социальной 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направленности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5 768,0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4 016,2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4 061,6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1184211">
                <a:tc>
                  <a:txBody>
                    <a:bodyPr/>
                    <a:lstStyle/>
                    <a:p>
                      <a:pPr marL="91440" marR="2997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Доля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расходов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социальной 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направленности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в общем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объеме 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расходов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бюджета,</a:t>
                      </a:r>
                      <a:r>
                        <a:rPr sz="16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51,5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51,1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b="1" spc="-25" dirty="0" smtClean="0">
                          <a:latin typeface="Times New Roman"/>
                          <a:cs typeface="Times New Roman"/>
                        </a:rPr>
                        <a:t>52,0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622028" y="636889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7363" y="6273800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137" y="49479"/>
            <a:ext cx="92297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Основные</a:t>
            </a:r>
            <a:r>
              <a:rPr sz="2000" u="heavy" dirty="0">
                <a:uFill>
                  <a:solidFill>
                    <a:srgbClr val="333399"/>
                  </a:solidFill>
                </a:uFill>
              </a:rPr>
              <a:t> </a:t>
            </a:r>
            <a:r>
              <a:rPr sz="2000" u="heavy" spc="-5" dirty="0">
                <a:uFill>
                  <a:solidFill>
                    <a:srgbClr val="333399"/>
                  </a:solidFill>
                </a:uFill>
              </a:rPr>
              <a:t>направления </a:t>
            </a:r>
            <a:r>
              <a:rPr sz="2000" u="heavy" dirty="0">
                <a:uFill>
                  <a:solidFill>
                    <a:srgbClr val="333399"/>
                  </a:solidFill>
                </a:uFill>
              </a:rPr>
              <a:t>расходов</a:t>
            </a:r>
            <a:r>
              <a:rPr sz="2000" dirty="0"/>
              <a:t> бюджета</a:t>
            </a:r>
            <a:r>
              <a:rPr sz="2000" spc="-140" dirty="0"/>
              <a:t> </a:t>
            </a:r>
            <a:r>
              <a:rPr lang="ru-RU" sz="2000" spc="-5" dirty="0" smtClean="0"/>
              <a:t>Калининского</a:t>
            </a:r>
            <a:endParaRPr sz="2000" dirty="0"/>
          </a:p>
          <a:p>
            <a:pPr marL="12700">
              <a:lnSpc>
                <a:spcPct val="100000"/>
              </a:lnSpc>
              <a:tabLst>
                <a:tab pos="2237105" algn="l"/>
                <a:tab pos="9216390" algn="l"/>
              </a:tabLst>
            </a:pPr>
            <a:r>
              <a:rPr sz="2000" b="0" u="heavy" dirty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u="heavy" spc="-5" dirty="0">
                <a:uFill>
                  <a:solidFill>
                    <a:srgbClr val="333399"/>
                  </a:solidFill>
                </a:uFill>
              </a:rPr>
              <a:t>сельского поселения </a:t>
            </a:r>
            <a:r>
              <a:rPr sz="2000" u="heavy" dirty="0" err="1">
                <a:uFill>
                  <a:solidFill>
                    <a:srgbClr val="333399"/>
                  </a:solidFill>
                </a:uFill>
              </a:rPr>
              <a:t>на</a:t>
            </a:r>
            <a:r>
              <a:rPr sz="2000" u="heavy" dirty="0">
                <a:uFill>
                  <a:solidFill>
                    <a:srgbClr val="333399"/>
                  </a:solidFill>
                </a:uFill>
              </a:rPr>
              <a:t> </a:t>
            </a:r>
            <a:r>
              <a:rPr sz="2000" u="heavy" spc="-5" dirty="0" smtClean="0">
                <a:uFill>
                  <a:solidFill>
                    <a:srgbClr val="333399"/>
                  </a:solidFill>
                </a:uFill>
              </a:rPr>
              <a:t>20</a:t>
            </a:r>
            <a:r>
              <a:rPr lang="ru-RU" sz="2000" u="heavy" spc="-5" dirty="0" smtClean="0">
                <a:uFill>
                  <a:solidFill>
                    <a:srgbClr val="333399"/>
                  </a:solidFill>
                </a:uFill>
              </a:rPr>
              <a:t>21</a:t>
            </a:r>
            <a:r>
              <a:rPr sz="2000" u="heavy" spc="-75" dirty="0" smtClean="0">
                <a:uFill>
                  <a:solidFill>
                    <a:srgbClr val="333399"/>
                  </a:solidFill>
                </a:uFill>
              </a:rPr>
              <a:t> </a:t>
            </a:r>
            <a:r>
              <a:rPr sz="2000" u="heavy" dirty="0">
                <a:uFill>
                  <a:solidFill>
                    <a:srgbClr val="333399"/>
                  </a:solidFill>
                </a:uFill>
              </a:rPr>
              <a:t>год	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87851" y="2627376"/>
            <a:ext cx="2599055" cy="1748155"/>
            <a:chOff x="3887851" y="2627376"/>
            <a:chExt cx="2599055" cy="1748155"/>
          </a:xfrm>
        </p:grpSpPr>
        <p:sp>
          <p:nvSpPr>
            <p:cNvPr id="5" name="object 5"/>
            <p:cNvSpPr/>
            <p:nvPr/>
          </p:nvSpPr>
          <p:spPr>
            <a:xfrm>
              <a:off x="3897376" y="2636901"/>
              <a:ext cx="2580005" cy="1729105"/>
            </a:xfrm>
            <a:custGeom>
              <a:avLst/>
              <a:gdLst/>
              <a:ahLst/>
              <a:cxnLst/>
              <a:rect l="l" t="t" r="r" b="b"/>
              <a:pathLst>
                <a:path w="2580004" h="1729104">
                  <a:moveTo>
                    <a:pt x="1934718" y="0"/>
                  </a:moveTo>
                  <a:lnTo>
                    <a:pt x="644906" y="0"/>
                  </a:lnTo>
                  <a:lnTo>
                    <a:pt x="644906" y="648208"/>
                  </a:lnTo>
                  <a:lnTo>
                    <a:pt x="292353" y="648208"/>
                  </a:lnTo>
                  <a:lnTo>
                    <a:pt x="292353" y="432181"/>
                  </a:lnTo>
                  <a:lnTo>
                    <a:pt x="0" y="864362"/>
                  </a:lnTo>
                  <a:lnTo>
                    <a:pt x="292353" y="1296543"/>
                  </a:lnTo>
                  <a:lnTo>
                    <a:pt x="292353" y="1080389"/>
                  </a:lnTo>
                  <a:lnTo>
                    <a:pt x="644906" y="1080389"/>
                  </a:lnTo>
                  <a:lnTo>
                    <a:pt x="644906" y="1728724"/>
                  </a:lnTo>
                  <a:lnTo>
                    <a:pt x="1934718" y="1728724"/>
                  </a:lnTo>
                  <a:lnTo>
                    <a:pt x="1934718" y="1080389"/>
                  </a:lnTo>
                  <a:lnTo>
                    <a:pt x="2287270" y="1080389"/>
                  </a:lnTo>
                  <a:lnTo>
                    <a:pt x="2287270" y="1296543"/>
                  </a:lnTo>
                  <a:lnTo>
                    <a:pt x="2579624" y="864362"/>
                  </a:lnTo>
                  <a:lnTo>
                    <a:pt x="2287270" y="432181"/>
                  </a:lnTo>
                  <a:lnTo>
                    <a:pt x="2287270" y="648208"/>
                  </a:lnTo>
                  <a:lnTo>
                    <a:pt x="1934718" y="648208"/>
                  </a:lnTo>
                  <a:lnTo>
                    <a:pt x="1934718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97376" y="2636901"/>
              <a:ext cx="2580005" cy="1729105"/>
            </a:xfrm>
            <a:custGeom>
              <a:avLst/>
              <a:gdLst/>
              <a:ahLst/>
              <a:cxnLst/>
              <a:rect l="l" t="t" r="r" b="b"/>
              <a:pathLst>
                <a:path w="2580004" h="1729104">
                  <a:moveTo>
                    <a:pt x="644906" y="1728724"/>
                  </a:moveTo>
                  <a:lnTo>
                    <a:pt x="644906" y="1080389"/>
                  </a:lnTo>
                  <a:lnTo>
                    <a:pt x="292353" y="1080389"/>
                  </a:lnTo>
                  <a:lnTo>
                    <a:pt x="292353" y="1296543"/>
                  </a:lnTo>
                  <a:lnTo>
                    <a:pt x="0" y="864362"/>
                  </a:lnTo>
                  <a:lnTo>
                    <a:pt x="292353" y="432181"/>
                  </a:lnTo>
                  <a:lnTo>
                    <a:pt x="292353" y="648208"/>
                  </a:lnTo>
                  <a:lnTo>
                    <a:pt x="644906" y="648208"/>
                  </a:lnTo>
                  <a:lnTo>
                    <a:pt x="644906" y="0"/>
                  </a:lnTo>
                  <a:lnTo>
                    <a:pt x="1934718" y="0"/>
                  </a:lnTo>
                  <a:lnTo>
                    <a:pt x="1934718" y="648208"/>
                  </a:lnTo>
                  <a:lnTo>
                    <a:pt x="2287270" y="648208"/>
                  </a:lnTo>
                  <a:lnTo>
                    <a:pt x="2287270" y="432181"/>
                  </a:lnTo>
                  <a:lnTo>
                    <a:pt x="2579624" y="864362"/>
                  </a:lnTo>
                  <a:lnTo>
                    <a:pt x="2287270" y="1296543"/>
                  </a:lnTo>
                  <a:lnTo>
                    <a:pt x="2287270" y="1080389"/>
                  </a:lnTo>
                  <a:lnTo>
                    <a:pt x="1934718" y="1080389"/>
                  </a:lnTo>
                  <a:lnTo>
                    <a:pt x="1934718" y="1728724"/>
                  </a:lnTo>
                  <a:lnTo>
                    <a:pt x="644906" y="1728724"/>
                  </a:lnTo>
                  <a:close/>
                </a:path>
              </a:pathLst>
            </a:custGeom>
            <a:ln w="1905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25822" y="3204464"/>
            <a:ext cx="1524000" cy="94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10" dirty="0">
                <a:latin typeface="Times New Roman"/>
                <a:cs typeface="Times New Roman"/>
              </a:rPr>
              <a:t>РАСХОДЫ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lang="ru-RU" sz="1200" b="1" dirty="0" smtClean="0">
                <a:latin typeface="Times New Roman"/>
                <a:cs typeface="Times New Roman"/>
              </a:rPr>
              <a:t>11 198,7</a:t>
            </a:r>
            <a:endParaRPr sz="1200" dirty="0">
              <a:latin typeface="Times New Roman"/>
              <a:cs typeface="Times New Roman"/>
            </a:endParaRPr>
          </a:p>
          <a:p>
            <a:pPr marL="542925" marR="500380" indent="1905" algn="ctr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тыс.  </a:t>
            </a:r>
            <a:r>
              <a:rPr sz="1200" b="1" spc="-10" dirty="0">
                <a:latin typeface="Times New Roman"/>
                <a:cs typeface="Times New Roman"/>
              </a:rPr>
              <a:t>р</a:t>
            </a:r>
            <a:r>
              <a:rPr sz="1200" b="1" spc="-15" dirty="0">
                <a:latin typeface="Times New Roman"/>
                <a:cs typeface="Times New Roman"/>
              </a:rPr>
              <a:t>у</a:t>
            </a:r>
            <a:r>
              <a:rPr sz="1200" b="1" spc="-25" dirty="0">
                <a:latin typeface="Times New Roman"/>
                <a:cs typeface="Times New Roman"/>
              </a:rPr>
              <a:t>б</a:t>
            </a:r>
            <a:r>
              <a:rPr sz="1200" b="1" dirty="0">
                <a:latin typeface="Times New Roman"/>
                <a:cs typeface="Times New Roman"/>
              </a:rPr>
              <a:t>л</a:t>
            </a:r>
            <a:r>
              <a:rPr sz="1200" b="1" spc="-10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й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8625" y="2000313"/>
            <a:ext cx="3262629" cy="1400175"/>
            <a:chOff x="428625" y="2000313"/>
            <a:chExt cx="3262629" cy="1400175"/>
          </a:xfrm>
        </p:grpSpPr>
        <p:sp>
          <p:nvSpPr>
            <p:cNvPr id="9" name="object 9"/>
            <p:cNvSpPr/>
            <p:nvPr/>
          </p:nvSpPr>
          <p:spPr>
            <a:xfrm>
              <a:off x="436562" y="2008251"/>
              <a:ext cx="3246755" cy="1384300"/>
            </a:xfrm>
            <a:custGeom>
              <a:avLst/>
              <a:gdLst/>
              <a:ahLst/>
              <a:cxnLst/>
              <a:rect l="l" t="t" r="r" b="b"/>
              <a:pathLst>
                <a:path w="3246754" h="1384300">
                  <a:moveTo>
                    <a:pt x="2766631" y="0"/>
                  </a:moveTo>
                  <a:lnTo>
                    <a:pt x="0" y="0"/>
                  </a:lnTo>
                  <a:lnTo>
                    <a:pt x="0" y="1384300"/>
                  </a:lnTo>
                  <a:lnTo>
                    <a:pt x="2766631" y="1384300"/>
                  </a:lnTo>
                  <a:lnTo>
                    <a:pt x="3246437" y="692023"/>
                  </a:lnTo>
                  <a:lnTo>
                    <a:pt x="27666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6562" y="2008251"/>
              <a:ext cx="3246755" cy="1384300"/>
            </a:xfrm>
            <a:custGeom>
              <a:avLst/>
              <a:gdLst/>
              <a:ahLst/>
              <a:cxnLst/>
              <a:rect l="l" t="t" r="r" b="b"/>
              <a:pathLst>
                <a:path w="3246754" h="1384300">
                  <a:moveTo>
                    <a:pt x="0" y="0"/>
                  </a:moveTo>
                  <a:lnTo>
                    <a:pt x="2766631" y="0"/>
                  </a:lnTo>
                  <a:lnTo>
                    <a:pt x="3246437" y="692023"/>
                  </a:lnTo>
                  <a:lnTo>
                    <a:pt x="2766631" y="1384300"/>
                  </a:lnTo>
                  <a:lnTo>
                    <a:pt x="0" y="138430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43788" y="1979421"/>
            <a:ext cx="21920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320675" indent="-19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Нац</a:t>
            </a:r>
            <a:r>
              <a:rPr sz="1800" b="1" spc="-1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он</a:t>
            </a:r>
            <a:r>
              <a:rPr sz="1800" b="1" spc="5" dirty="0">
                <a:latin typeface="Times New Roman"/>
                <a:cs typeface="Times New Roman"/>
              </a:rPr>
              <a:t>а</a:t>
            </a:r>
            <a:r>
              <a:rPr sz="1800" b="1" spc="-5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ь</a:t>
            </a:r>
            <a:r>
              <a:rPr sz="1800" b="1" spc="-5" dirty="0">
                <a:latin typeface="Times New Roman"/>
                <a:cs typeface="Times New Roman"/>
              </a:rPr>
              <a:t>ная  безопасность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endParaRPr sz="1800" dirty="0">
              <a:latin typeface="Times New Roman"/>
              <a:cs typeface="Times New Roman"/>
            </a:endParaRPr>
          </a:p>
          <a:p>
            <a:pPr marL="317500" marR="5080" indent="-3048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пр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15" dirty="0">
                <a:latin typeface="Times New Roman"/>
                <a:cs typeface="Times New Roman"/>
              </a:rPr>
              <a:t>в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5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х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10" dirty="0">
                <a:latin typeface="Times New Roman"/>
                <a:cs typeface="Times New Roman"/>
              </a:rPr>
              <a:t>нит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5" dirty="0">
                <a:latin typeface="Times New Roman"/>
                <a:cs typeface="Times New Roman"/>
              </a:rPr>
              <a:t>ь</a:t>
            </a:r>
            <a:r>
              <a:rPr sz="1800" b="1" spc="-10" dirty="0">
                <a:latin typeface="Times New Roman"/>
                <a:cs typeface="Times New Roman"/>
              </a:rPr>
              <a:t>н</a:t>
            </a:r>
            <a:r>
              <a:rPr sz="1800" b="1" dirty="0">
                <a:latin typeface="Times New Roman"/>
                <a:cs typeface="Times New Roman"/>
              </a:rPr>
              <a:t>ая  </a:t>
            </a:r>
            <a:r>
              <a:rPr sz="1800" b="1" spc="-5" dirty="0">
                <a:latin typeface="Times New Roman"/>
                <a:cs typeface="Times New Roman"/>
              </a:rPr>
              <a:t>деятельность </a:t>
            </a:r>
            <a:r>
              <a:rPr sz="1800" b="1" dirty="0">
                <a:latin typeface="Times New Roman"/>
                <a:cs typeface="Times New Roman"/>
              </a:rPr>
              <a:t>–  </a:t>
            </a:r>
            <a:r>
              <a:rPr lang="ru-RU" sz="1800" b="1" dirty="0" smtClean="0">
                <a:latin typeface="Times New Roman"/>
                <a:cs typeface="Times New Roman"/>
              </a:rPr>
              <a:t>10,0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4975" y="4537075"/>
            <a:ext cx="3129280" cy="1002030"/>
            <a:chOff x="434975" y="4537075"/>
            <a:chExt cx="3129280" cy="1002030"/>
          </a:xfrm>
        </p:grpSpPr>
        <p:sp>
          <p:nvSpPr>
            <p:cNvPr id="13" name="object 13"/>
            <p:cNvSpPr/>
            <p:nvPr/>
          </p:nvSpPr>
          <p:spPr>
            <a:xfrm>
              <a:off x="444500" y="4546600"/>
              <a:ext cx="3110230" cy="982980"/>
            </a:xfrm>
            <a:custGeom>
              <a:avLst/>
              <a:gdLst/>
              <a:ahLst/>
              <a:cxnLst/>
              <a:rect l="l" t="t" r="r" b="b"/>
              <a:pathLst>
                <a:path w="3110229" h="982979">
                  <a:moveTo>
                    <a:pt x="2703957" y="0"/>
                  </a:moveTo>
                  <a:lnTo>
                    <a:pt x="0" y="0"/>
                  </a:lnTo>
                  <a:lnTo>
                    <a:pt x="0" y="982726"/>
                  </a:lnTo>
                  <a:lnTo>
                    <a:pt x="2703957" y="982726"/>
                  </a:lnTo>
                  <a:lnTo>
                    <a:pt x="3109976" y="491363"/>
                  </a:lnTo>
                  <a:lnTo>
                    <a:pt x="2703957" y="0"/>
                  </a:lnTo>
                  <a:close/>
                </a:path>
              </a:pathLst>
            </a:custGeom>
            <a:solidFill>
              <a:srgbClr val="66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4500" y="4546600"/>
              <a:ext cx="3110230" cy="982980"/>
            </a:xfrm>
            <a:custGeom>
              <a:avLst/>
              <a:gdLst/>
              <a:ahLst/>
              <a:cxnLst/>
              <a:rect l="l" t="t" r="r" b="b"/>
              <a:pathLst>
                <a:path w="3110229" h="982979">
                  <a:moveTo>
                    <a:pt x="0" y="0"/>
                  </a:moveTo>
                  <a:lnTo>
                    <a:pt x="2703957" y="0"/>
                  </a:lnTo>
                  <a:lnTo>
                    <a:pt x="3109976" y="491363"/>
                  </a:lnTo>
                  <a:lnTo>
                    <a:pt x="2703957" y="982726"/>
                  </a:lnTo>
                  <a:lnTo>
                    <a:pt x="0" y="98272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66724" y="4622368"/>
            <a:ext cx="26612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Жилищно-коммунальное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хозяйство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endParaRPr sz="18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202,7 </a:t>
            </a:r>
            <a:r>
              <a:rPr sz="1800" b="1" spc="-5" dirty="0" err="1" smtClean="0">
                <a:latin typeface="Times New Roman"/>
                <a:cs typeface="Times New Roman"/>
              </a:rPr>
              <a:t>тыс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0687" y="3495738"/>
            <a:ext cx="3108325" cy="913130"/>
            <a:chOff x="420687" y="3495738"/>
            <a:chExt cx="3108325" cy="913130"/>
          </a:xfrm>
        </p:grpSpPr>
        <p:sp>
          <p:nvSpPr>
            <p:cNvPr id="17" name="object 17"/>
            <p:cNvSpPr/>
            <p:nvPr/>
          </p:nvSpPr>
          <p:spPr>
            <a:xfrm>
              <a:off x="428625" y="3503676"/>
              <a:ext cx="3092450" cy="897255"/>
            </a:xfrm>
            <a:custGeom>
              <a:avLst/>
              <a:gdLst/>
              <a:ahLst/>
              <a:cxnLst/>
              <a:rect l="l" t="t" r="r" b="b"/>
              <a:pathLst>
                <a:path w="3092450" h="897254">
                  <a:moveTo>
                    <a:pt x="2783332" y="0"/>
                  </a:moveTo>
                  <a:lnTo>
                    <a:pt x="0" y="0"/>
                  </a:lnTo>
                  <a:lnTo>
                    <a:pt x="0" y="896874"/>
                  </a:lnTo>
                  <a:lnTo>
                    <a:pt x="2783332" y="896874"/>
                  </a:lnTo>
                  <a:lnTo>
                    <a:pt x="3092450" y="448437"/>
                  </a:lnTo>
                  <a:lnTo>
                    <a:pt x="2783332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8625" y="3503676"/>
              <a:ext cx="3092450" cy="897255"/>
            </a:xfrm>
            <a:custGeom>
              <a:avLst/>
              <a:gdLst/>
              <a:ahLst/>
              <a:cxnLst/>
              <a:rect l="l" t="t" r="r" b="b"/>
              <a:pathLst>
                <a:path w="3092450" h="897254">
                  <a:moveTo>
                    <a:pt x="0" y="0"/>
                  </a:moveTo>
                  <a:lnTo>
                    <a:pt x="2783332" y="0"/>
                  </a:lnTo>
                  <a:lnTo>
                    <a:pt x="3092450" y="448437"/>
                  </a:lnTo>
                  <a:lnTo>
                    <a:pt x="2783332" y="896874"/>
                  </a:lnTo>
                  <a:lnTo>
                    <a:pt x="0" y="896874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9280" y="3503677"/>
            <a:ext cx="267281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latin typeface="Times New Roman"/>
                <a:cs typeface="Times New Roman"/>
              </a:rPr>
              <a:t>Межбюджетные трансферты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lang="ru-RU" b="1" dirty="0" smtClean="0">
                <a:latin typeface="Times New Roman"/>
                <a:cs typeface="Times New Roman"/>
              </a:rPr>
              <a:t>30,2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0837" y="700023"/>
            <a:ext cx="9204325" cy="15875"/>
          </a:xfrm>
          <a:custGeom>
            <a:avLst/>
            <a:gdLst/>
            <a:ahLst/>
            <a:cxnLst/>
            <a:rect l="l" t="t" r="r" b="b"/>
            <a:pathLst>
              <a:path w="9204325" h="15875">
                <a:moveTo>
                  <a:pt x="9204261" y="0"/>
                </a:moveTo>
                <a:lnTo>
                  <a:pt x="0" y="0"/>
                </a:lnTo>
                <a:lnTo>
                  <a:pt x="0" y="15875"/>
                </a:lnTo>
                <a:lnTo>
                  <a:pt x="9204261" y="15875"/>
                </a:lnTo>
                <a:lnTo>
                  <a:pt x="9204261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6542087" y="1165288"/>
            <a:ext cx="2961005" cy="958850"/>
            <a:chOff x="6542087" y="1165288"/>
            <a:chExt cx="2961005" cy="958850"/>
          </a:xfrm>
        </p:grpSpPr>
        <p:sp>
          <p:nvSpPr>
            <p:cNvPr id="22" name="object 22"/>
            <p:cNvSpPr/>
            <p:nvPr/>
          </p:nvSpPr>
          <p:spPr>
            <a:xfrm>
              <a:off x="6546850" y="1170050"/>
              <a:ext cx="2951480" cy="949325"/>
            </a:xfrm>
            <a:custGeom>
              <a:avLst/>
              <a:gdLst/>
              <a:ahLst/>
              <a:cxnLst/>
              <a:rect l="l" t="t" r="r" b="b"/>
              <a:pathLst>
                <a:path w="2951479" h="949325">
                  <a:moveTo>
                    <a:pt x="2951226" y="0"/>
                  </a:moveTo>
                  <a:lnTo>
                    <a:pt x="511428" y="0"/>
                  </a:lnTo>
                  <a:lnTo>
                    <a:pt x="0" y="474599"/>
                  </a:lnTo>
                  <a:lnTo>
                    <a:pt x="511428" y="949325"/>
                  </a:lnTo>
                  <a:lnTo>
                    <a:pt x="2951226" y="949325"/>
                  </a:lnTo>
                  <a:lnTo>
                    <a:pt x="2951226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46850" y="1170050"/>
              <a:ext cx="2951480" cy="949325"/>
            </a:xfrm>
            <a:custGeom>
              <a:avLst/>
              <a:gdLst/>
              <a:ahLst/>
              <a:cxnLst/>
              <a:rect l="l" t="t" r="r" b="b"/>
              <a:pathLst>
                <a:path w="2951479" h="949325">
                  <a:moveTo>
                    <a:pt x="2951226" y="949325"/>
                  </a:moveTo>
                  <a:lnTo>
                    <a:pt x="511428" y="949325"/>
                  </a:lnTo>
                  <a:lnTo>
                    <a:pt x="0" y="474599"/>
                  </a:lnTo>
                  <a:lnTo>
                    <a:pt x="511428" y="0"/>
                  </a:lnTo>
                  <a:lnTo>
                    <a:pt x="2951226" y="0"/>
                  </a:lnTo>
                  <a:lnTo>
                    <a:pt x="2951226" y="949325"/>
                  </a:lnTo>
                  <a:close/>
                </a:path>
              </a:pathLst>
            </a:custGeom>
            <a:ln w="9525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357109" y="1350390"/>
            <a:ext cx="1531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Образование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 </a:t>
            </a:r>
            <a:r>
              <a:rPr lang="ru-RU" b="1" dirty="0" smtClean="0">
                <a:latin typeface="Times New Roman"/>
                <a:cs typeface="Times New Roman"/>
              </a:rPr>
              <a:t>20</a:t>
            </a:r>
            <a:r>
              <a:rPr sz="1800" b="1" dirty="0" smtClean="0">
                <a:latin typeface="Times New Roman"/>
                <a:cs typeface="Times New Roman"/>
              </a:rPr>
              <a:t>,0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642163" y="2411412"/>
            <a:ext cx="2945130" cy="1120775"/>
            <a:chOff x="6642163" y="2411412"/>
            <a:chExt cx="2945130" cy="1120775"/>
          </a:xfrm>
        </p:grpSpPr>
        <p:sp>
          <p:nvSpPr>
            <p:cNvPr id="26" name="object 26"/>
            <p:cNvSpPr/>
            <p:nvPr/>
          </p:nvSpPr>
          <p:spPr>
            <a:xfrm>
              <a:off x="6646926" y="2416175"/>
              <a:ext cx="2935605" cy="1111250"/>
            </a:xfrm>
            <a:custGeom>
              <a:avLst/>
              <a:gdLst/>
              <a:ahLst/>
              <a:cxnLst/>
              <a:rect l="l" t="t" r="r" b="b"/>
              <a:pathLst>
                <a:path w="2935604" h="1111250">
                  <a:moveTo>
                    <a:pt x="2935224" y="0"/>
                  </a:moveTo>
                  <a:lnTo>
                    <a:pt x="498728" y="0"/>
                  </a:lnTo>
                  <a:lnTo>
                    <a:pt x="0" y="555625"/>
                  </a:lnTo>
                  <a:lnTo>
                    <a:pt x="498728" y="1111250"/>
                  </a:lnTo>
                  <a:lnTo>
                    <a:pt x="2935224" y="1111250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46926" y="2416175"/>
              <a:ext cx="2935605" cy="1111250"/>
            </a:xfrm>
            <a:custGeom>
              <a:avLst/>
              <a:gdLst/>
              <a:ahLst/>
              <a:cxnLst/>
              <a:rect l="l" t="t" r="r" b="b"/>
              <a:pathLst>
                <a:path w="2935604" h="1111250">
                  <a:moveTo>
                    <a:pt x="2935224" y="1111250"/>
                  </a:moveTo>
                  <a:lnTo>
                    <a:pt x="498728" y="1111250"/>
                  </a:lnTo>
                  <a:lnTo>
                    <a:pt x="0" y="555625"/>
                  </a:lnTo>
                  <a:lnTo>
                    <a:pt x="498728" y="0"/>
                  </a:lnTo>
                  <a:lnTo>
                    <a:pt x="2935224" y="0"/>
                  </a:lnTo>
                  <a:lnTo>
                    <a:pt x="2935224" y="1111250"/>
                  </a:lnTo>
                  <a:close/>
                </a:path>
              </a:pathLst>
            </a:custGeom>
            <a:ln w="9525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270750" y="2540634"/>
            <a:ext cx="19386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Times New Roman"/>
                <a:cs typeface="Times New Roman"/>
              </a:rPr>
              <a:t>Культура,  </a:t>
            </a:r>
            <a:r>
              <a:rPr sz="1800" b="1" spc="-15" dirty="0">
                <a:latin typeface="Times New Roman"/>
                <a:cs typeface="Times New Roman"/>
              </a:rPr>
              <a:t>кинематография </a:t>
            </a:r>
            <a:r>
              <a:rPr sz="1800" b="1" dirty="0">
                <a:latin typeface="Times New Roman"/>
                <a:cs typeface="Times New Roman"/>
              </a:rPr>
              <a:t>–  </a:t>
            </a:r>
            <a:r>
              <a:rPr lang="ru-RU" b="1" dirty="0" smtClean="0">
                <a:latin typeface="Times New Roman"/>
                <a:cs typeface="Times New Roman"/>
              </a:rPr>
              <a:t>5 564,2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727888" y="3854513"/>
            <a:ext cx="2886075" cy="779780"/>
            <a:chOff x="6727888" y="3854513"/>
            <a:chExt cx="2886075" cy="779780"/>
          </a:xfrm>
        </p:grpSpPr>
        <p:sp>
          <p:nvSpPr>
            <p:cNvPr id="30" name="object 30"/>
            <p:cNvSpPr/>
            <p:nvPr/>
          </p:nvSpPr>
          <p:spPr>
            <a:xfrm>
              <a:off x="6732651" y="3859276"/>
              <a:ext cx="2876550" cy="770255"/>
            </a:xfrm>
            <a:custGeom>
              <a:avLst/>
              <a:gdLst/>
              <a:ahLst/>
              <a:cxnLst/>
              <a:rect l="l" t="t" r="r" b="b"/>
              <a:pathLst>
                <a:path w="2876550" h="770254">
                  <a:moveTo>
                    <a:pt x="2876550" y="0"/>
                  </a:moveTo>
                  <a:lnTo>
                    <a:pt x="477266" y="0"/>
                  </a:lnTo>
                  <a:lnTo>
                    <a:pt x="0" y="384937"/>
                  </a:lnTo>
                  <a:lnTo>
                    <a:pt x="477266" y="769874"/>
                  </a:lnTo>
                  <a:lnTo>
                    <a:pt x="2876550" y="769874"/>
                  </a:lnTo>
                  <a:lnTo>
                    <a:pt x="28765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32651" y="3859276"/>
              <a:ext cx="2876550" cy="770255"/>
            </a:xfrm>
            <a:custGeom>
              <a:avLst/>
              <a:gdLst/>
              <a:ahLst/>
              <a:cxnLst/>
              <a:rect l="l" t="t" r="r" b="b"/>
              <a:pathLst>
                <a:path w="2876550" h="770254">
                  <a:moveTo>
                    <a:pt x="2876550" y="769874"/>
                  </a:moveTo>
                  <a:lnTo>
                    <a:pt x="477266" y="769874"/>
                  </a:lnTo>
                  <a:lnTo>
                    <a:pt x="0" y="384937"/>
                  </a:lnTo>
                  <a:lnTo>
                    <a:pt x="477266" y="0"/>
                  </a:lnTo>
                  <a:lnTo>
                    <a:pt x="2876550" y="0"/>
                  </a:lnTo>
                  <a:lnTo>
                    <a:pt x="2876550" y="769874"/>
                  </a:lnTo>
                  <a:close/>
                </a:path>
              </a:pathLst>
            </a:custGeom>
            <a:ln w="9524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29957" y="3950589"/>
            <a:ext cx="2522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0545" marR="5080" indent="-5384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Социальная </a:t>
            </a:r>
            <a:r>
              <a:rPr sz="1800" b="1" spc="-15" dirty="0">
                <a:latin typeface="Times New Roman"/>
                <a:cs typeface="Times New Roman"/>
              </a:rPr>
              <a:t>политика </a:t>
            </a:r>
            <a:r>
              <a:rPr sz="1800" b="1" dirty="0">
                <a:latin typeface="Times New Roman"/>
                <a:cs typeface="Times New Roman"/>
              </a:rPr>
              <a:t>–  </a:t>
            </a:r>
            <a:r>
              <a:rPr lang="ru-RU" sz="1800" b="1" spc="-20" dirty="0" smtClean="0">
                <a:latin typeface="Times New Roman"/>
                <a:cs typeface="Times New Roman"/>
              </a:rPr>
              <a:t>184,0</a:t>
            </a:r>
            <a:r>
              <a:rPr sz="1800" b="1" spc="-20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27037" y="5664200"/>
            <a:ext cx="3129280" cy="933450"/>
            <a:chOff x="427037" y="5664200"/>
            <a:chExt cx="3129280" cy="933450"/>
          </a:xfrm>
        </p:grpSpPr>
        <p:sp>
          <p:nvSpPr>
            <p:cNvPr id="34" name="object 34"/>
            <p:cNvSpPr/>
            <p:nvPr/>
          </p:nvSpPr>
          <p:spPr>
            <a:xfrm>
              <a:off x="436562" y="5673725"/>
              <a:ext cx="3110230" cy="914400"/>
            </a:xfrm>
            <a:custGeom>
              <a:avLst/>
              <a:gdLst/>
              <a:ahLst/>
              <a:cxnLst/>
              <a:rect l="l" t="t" r="r" b="b"/>
              <a:pathLst>
                <a:path w="3110229" h="914400">
                  <a:moveTo>
                    <a:pt x="2732087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732087" y="914400"/>
                  </a:lnTo>
                  <a:lnTo>
                    <a:pt x="3109912" y="457200"/>
                  </a:lnTo>
                  <a:lnTo>
                    <a:pt x="273208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6562" y="5673725"/>
              <a:ext cx="3110230" cy="914400"/>
            </a:xfrm>
            <a:custGeom>
              <a:avLst/>
              <a:gdLst/>
              <a:ahLst/>
              <a:cxnLst/>
              <a:rect l="l" t="t" r="r" b="b"/>
              <a:pathLst>
                <a:path w="3110229" h="914400">
                  <a:moveTo>
                    <a:pt x="0" y="0"/>
                  </a:moveTo>
                  <a:lnTo>
                    <a:pt x="2732087" y="0"/>
                  </a:lnTo>
                  <a:lnTo>
                    <a:pt x="3109912" y="457200"/>
                  </a:lnTo>
                  <a:lnTo>
                    <a:pt x="2732087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89280" y="5837631"/>
            <a:ext cx="2616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820" marR="5080" indent="-57912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Национальная оборона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 </a:t>
            </a:r>
            <a:r>
              <a:rPr lang="ru-RU" sz="1800" b="1" dirty="0" smtClean="0">
                <a:latin typeface="Times New Roman"/>
                <a:cs typeface="Times New Roman"/>
              </a:rPr>
              <a:t>82,9 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spc="-15" dirty="0">
                <a:latin typeface="Times New Roman"/>
                <a:cs typeface="Times New Roman"/>
              </a:rPr>
              <a:t> руб.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36562" y="881062"/>
            <a:ext cx="3092450" cy="1031875"/>
            <a:chOff x="436562" y="881062"/>
            <a:chExt cx="3092450" cy="1031875"/>
          </a:xfrm>
        </p:grpSpPr>
        <p:sp>
          <p:nvSpPr>
            <p:cNvPr id="38" name="object 38"/>
            <p:cNvSpPr/>
            <p:nvPr/>
          </p:nvSpPr>
          <p:spPr>
            <a:xfrm>
              <a:off x="444500" y="889000"/>
              <a:ext cx="3076575" cy="1016000"/>
            </a:xfrm>
            <a:custGeom>
              <a:avLst/>
              <a:gdLst/>
              <a:ahLst/>
              <a:cxnLst/>
              <a:rect l="l" t="t" r="r" b="b"/>
              <a:pathLst>
                <a:path w="3076575" h="1016000">
                  <a:moveTo>
                    <a:pt x="2656586" y="0"/>
                  </a:moveTo>
                  <a:lnTo>
                    <a:pt x="0" y="0"/>
                  </a:lnTo>
                  <a:lnTo>
                    <a:pt x="0" y="1016000"/>
                  </a:lnTo>
                  <a:lnTo>
                    <a:pt x="2656586" y="1016000"/>
                  </a:lnTo>
                  <a:lnTo>
                    <a:pt x="3076575" y="508000"/>
                  </a:lnTo>
                  <a:lnTo>
                    <a:pt x="2656586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4500" y="889000"/>
              <a:ext cx="3076575" cy="1016000"/>
            </a:xfrm>
            <a:custGeom>
              <a:avLst/>
              <a:gdLst/>
              <a:ahLst/>
              <a:cxnLst/>
              <a:rect l="l" t="t" r="r" b="b"/>
              <a:pathLst>
                <a:path w="3076575" h="1016000">
                  <a:moveTo>
                    <a:pt x="0" y="0"/>
                  </a:moveTo>
                  <a:lnTo>
                    <a:pt x="2656586" y="0"/>
                  </a:lnTo>
                  <a:lnTo>
                    <a:pt x="3076575" y="508000"/>
                  </a:lnTo>
                  <a:lnTo>
                    <a:pt x="2656586" y="1016000"/>
                  </a:lnTo>
                  <a:lnTo>
                    <a:pt x="0" y="101600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95959" y="965453"/>
            <a:ext cx="23615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Об</a:t>
            </a:r>
            <a:r>
              <a:rPr sz="1800" b="1" spc="-20" dirty="0">
                <a:latin typeface="Times New Roman"/>
                <a:cs typeface="Times New Roman"/>
              </a:rPr>
              <a:t>щ</a:t>
            </a:r>
            <a:r>
              <a:rPr sz="1800" b="1" dirty="0">
                <a:latin typeface="Times New Roman"/>
                <a:cs typeface="Times New Roman"/>
              </a:rPr>
              <a:t>е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20" dirty="0">
                <a:latin typeface="Times New Roman"/>
                <a:cs typeface="Times New Roman"/>
              </a:rPr>
              <a:t>с</a:t>
            </a:r>
            <a:r>
              <a:rPr sz="1800" b="1" spc="-100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дарс</a:t>
            </a: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spc="-5" dirty="0">
                <a:latin typeface="Times New Roman"/>
                <a:cs typeface="Times New Roman"/>
              </a:rPr>
              <a:t>венн</a:t>
            </a:r>
            <a:r>
              <a:rPr sz="1800" b="1" spc="-10" dirty="0">
                <a:latin typeface="Times New Roman"/>
                <a:cs typeface="Times New Roman"/>
              </a:rPr>
              <a:t>ы</a:t>
            </a:r>
            <a:r>
              <a:rPr sz="1800" b="1" dirty="0">
                <a:latin typeface="Times New Roman"/>
                <a:cs typeface="Times New Roman"/>
              </a:rPr>
              <a:t>е  </a:t>
            </a:r>
            <a:r>
              <a:rPr sz="1800" b="1" spc="-5" dirty="0">
                <a:latin typeface="Times New Roman"/>
                <a:cs typeface="Times New Roman"/>
              </a:rPr>
              <a:t>вопросы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5 094,7</a:t>
            </a:r>
            <a:r>
              <a:rPr sz="1800" b="1" spc="-5" dirty="0" err="1" smtClean="0">
                <a:latin typeface="Times New Roman"/>
                <a:cs typeface="Times New Roman"/>
              </a:rPr>
              <a:t>тыс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713537" y="4792662"/>
            <a:ext cx="2965450" cy="1060450"/>
            <a:chOff x="6713537" y="4792662"/>
            <a:chExt cx="2965450" cy="1060450"/>
          </a:xfrm>
        </p:grpSpPr>
        <p:sp>
          <p:nvSpPr>
            <p:cNvPr id="42" name="object 42"/>
            <p:cNvSpPr/>
            <p:nvPr/>
          </p:nvSpPr>
          <p:spPr>
            <a:xfrm>
              <a:off x="6718300" y="4797425"/>
              <a:ext cx="2955925" cy="1050925"/>
            </a:xfrm>
            <a:custGeom>
              <a:avLst/>
              <a:gdLst/>
              <a:ahLst/>
              <a:cxnLst/>
              <a:rect l="l" t="t" r="r" b="b"/>
              <a:pathLst>
                <a:path w="2955925" h="1050925">
                  <a:moveTo>
                    <a:pt x="2955925" y="0"/>
                  </a:moveTo>
                  <a:lnTo>
                    <a:pt x="438403" y="0"/>
                  </a:lnTo>
                  <a:lnTo>
                    <a:pt x="0" y="525399"/>
                  </a:lnTo>
                  <a:lnTo>
                    <a:pt x="438403" y="1050925"/>
                  </a:lnTo>
                  <a:lnTo>
                    <a:pt x="2955925" y="1050925"/>
                  </a:lnTo>
                  <a:lnTo>
                    <a:pt x="2955925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18300" y="4797425"/>
              <a:ext cx="2955925" cy="1050925"/>
            </a:xfrm>
            <a:custGeom>
              <a:avLst/>
              <a:gdLst/>
              <a:ahLst/>
              <a:cxnLst/>
              <a:rect l="l" t="t" r="r" b="b"/>
              <a:pathLst>
                <a:path w="2955925" h="1050925">
                  <a:moveTo>
                    <a:pt x="2955925" y="1050925"/>
                  </a:moveTo>
                  <a:lnTo>
                    <a:pt x="438403" y="1050925"/>
                  </a:lnTo>
                  <a:lnTo>
                    <a:pt x="0" y="525399"/>
                  </a:lnTo>
                  <a:lnTo>
                    <a:pt x="438403" y="0"/>
                  </a:lnTo>
                  <a:lnTo>
                    <a:pt x="2955925" y="0"/>
                  </a:lnTo>
                  <a:lnTo>
                    <a:pt x="2955925" y="1050925"/>
                  </a:lnTo>
                  <a:close/>
                </a:path>
              </a:pathLst>
            </a:custGeom>
            <a:ln w="9525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140067" y="4892420"/>
            <a:ext cx="22783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Физическая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культура 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спорт–</a:t>
            </a:r>
            <a:endParaRPr sz="1800" dirty="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10,0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201" y="-1397"/>
            <a:ext cx="8867597" cy="1168525"/>
          </a:xfrm>
          <a:prstGeom prst="rect">
            <a:avLst/>
          </a:prstGeom>
        </p:spPr>
        <p:txBody>
          <a:bodyPr vert="horz" wrap="square" lIns="0" tIns="425704" rIns="0" bIns="0" rtlCol="0">
            <a:spAutoFit/>
          </a:bodyPr>
          <a:lstStyle/>
          <a:p>
            <a:pPr marL="330835" marR="5080" indent="432434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Расходная часть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бюджета </a:t>
            </a:r>
            <a:r>
              <a:rPr lang="ru-RU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Калининского</a:t>
            </a:r>
            <a:r>
              <a:rPr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сельского  поселения </a:t>
            </a:r>
            <a:r>
              <a:rPr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21</a:t>
            </a:r>
            <a:r>
              <a:rPr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год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плановый </a:t>
            </a:r>
            <a:r>
              <a:rPr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период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202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202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годов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8390" y="1219580"/>
            <a:ext cx="2788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(в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сравнении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sz="1800" b="1" spc="-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годом)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5164946"/>
              </p:ext>
            </p:extLst>
          </p:nvPr>
        </p:nvGraphicFramePr>
        <p:xfrm>
          <a:off x="220662" y="1628775"/>
          <a:ext cx="9478009" cy="526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055"/>
                <a:gridCol w="3157855"/>
                <a:gridCol w="1368425"/>
                <a:gridCol w="1470024"/>
                <a:gridCol w="1520825"/>
                <a:gridCol w="1393825"/>
              </a:tblGrid>
              <a:tr h="423290">
                <a:tc>
                  <a:txBody>
                    <a:bodyPr/>
                    <a:lstStyle/>
                    <a:p>
                      <a:pPr marL="68580" marR="116205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  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5580" marR="84455" indent="-102235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Уточн.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года,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год,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5"/>
                        </a:lnSpc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год,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5"/>
                        </a:lnSpc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год,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0100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5 459,0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5094,7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3604,8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3604,9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</a:tr>
              <a:tr h="242062"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0200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92,5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82,9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88,0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520445"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0300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9"/>
                        </a:lnSpc>
                        <a:tabLst>
                          <a:tab pos="1570990" algn="l"/>
                          <a:tab pos="2993390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Национальная	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безопасность	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правоохранительная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0400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экономика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161,9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06196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0500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656,5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202,7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135,7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138,4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</a:tr>
              <a:tr h="242062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0700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</a:tr>
              <a:tr h="252222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0800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5544,8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5564,2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3670,2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3715,6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42062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96,7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184,0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336,0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336,0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</a:tr>
              <a:tr h="242062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Физическая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культура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42062"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1400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Межбюджетные трансферты общего характера бюджетам бюджетной </a:t>
                      </a: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системяы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РФ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4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75463">
                <a:tc gridSpan="2">
                  <a:txBody>
                    <a:bodyPr/>
                    <a:lstStyle/>
                    <a:p>
                      <a:pPr marL="68580">
                        <a:lnSpc>
                          <a:spcPts val="141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ИТОГО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распределенных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1645"/>
                        </a:lnSpc>
                      </a:pPr>
                      <a:r>
                        <a:rPr lang="ru-RU" sz="1400" b="1" spc="-35" dirty="0" smtClean="0">
                          <a:latin typeface="Times New Roman"/>
                          <a:cs typeface="Times New Roman"/>
                        </a:rPr>
                        <a:t>12161,6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11198,7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7660,5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7424,0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</a:tr>
              <a:tr h="275589">
                <a:tc gridSpan="2">
                  <a:txBody>
                    <a:bodyPr/>
                    <a:lstStyle/>
                    <a:p>
                      <a:pPr marL="68580">
                        <a:lnSpc>
                          <a:spcPts val="1415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1645"/>
                        </a:lnSpc>
                      </a:pPr>
                      <a:r>
                        <a:rPr lang="ru-RU" sz="1400" b="1" spc="-35" dirty="0" smtClean="0">
                          <a:latin typeface="Times New Roman"/>
                          <a:cs typeface="Times New Roman"/>
                        </a:rPr>
                        <a:t>12161,6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11198,7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7854,7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7814,8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23265">
                <a:tc gridSpan="2">
                  <a:txBody>
                    <a:bodyPr/>
                    <a:lstStyle/>
                    <a:p>
                      <a:pPr marL="68580" marR="61594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Объем условно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утвержденных (нераспределенных) 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0,00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194,2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390,8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FEF4"/>
                    </a:solidFill>
                  </a:tcPr>
                </a:tc>
              </a:tr>
              <a:tr h="677189">
                <a:tc gridSpan="2">
                  <a:txBody>
                    <a:bodyPr/>
                    <a:lstStyle/>
                    <a:p>
                      <a:pPr marL="68580" marR="60960" algn="just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Удельный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вес</a:t>
                      </a:r>
                      <a:r>
                        <a:rPr sz="1200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распределенных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расходов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общем  объеме плановых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расходов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 Анастасиевского  сельского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поселения, в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97,5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95,0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7363" y="6273800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634" y="0"/>
            <a:ext cx="85464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Расходы бюджета </a:t>
            </a:r>
            <a:r>
              <a:rPr lang="ru-RU" spc="-5" dirty="0" smtClean="0"/>
              <a:t>Калининского</a:t>
            </a:r>
            <a:r>
              <a:rPr spc="-5" dirty="0" smtClean="0"/>
              <a:t> </a:t>
            </a:r>
            <a:r>
              <a:rPr spc="-5" dirty="0"/>
              <a:t>сельского  поселения </a:t>
            </a:r>
            <a:r>
              <a:rPr dirty="0"/>
              <a:t>в </a:t>
            </a:r>
            <a:r>
              <a:rPr spc="-5" dirty="0" smtClean="0"/>
              <a:t>20</a:t>
            </a:r>
            <a:r>
              <a:rPr lang="ru-RU" spc="-5" dirty="0" smtClean="0"/>
              <a:t>21</a:t>
            </a:r>
            <a:r>
              <a:rPr spc="-5" dirty="0" smtClean="0"/>
              <a:t> </a:t>
            </a:r>
            <a:r>
              <a:rPr spc="-5" dirty="0"/>
              <a:t>году на жилищно-коммунальное  хозяйство</a:t>
            </a:r>
          </a:p>
        </p:txBody>
      </p:sp>
      <p:sp>
        <p:nvSpPr>
          <p:cNvPr id="4" name="object 4"/>
          <p:cNvSpPr/>
          <p:nvPr/>
        </p:nvSpPr>
        <p:spPr>
          <a:xfrm>
            <a:off x="258762" y="1220723"/>
            <a:ext cx="9204325" cy="47625"/>
          </a:xfrm>
          <a:custGeom>
            <a:avLst/>
            <a:gdLst/>
            <a:ahLst/>
            <a:cxnLst/>
            <a:rect l="l" t="t" r="r" b="b"/>
            <a:pathLst>
              <a:path w="9204325" h="47625">
                <a:moveTo>
                  <a:pt x="9204261" y="31750"/>
                </a:moveTo>
                <a:lnTo>
                  <a:pt x="0" y="31750"/>
                </a:lnTo>
                <a:lnTo>
                  <a:pt x="0" y="47625"/>
                </a:lnTo>
                <a:lnTo>
                  <a:pt x="9204261" y="47625"/>
                </a:lnTo>
                <a:lnTo>
                  <a:pt x="9204261" y="31750"/>
                </a:lnTo>
                <a:close/>
              </a:path>
              <a:path w="9204325" h="47625">
                <a:moveTo>
                  <a:pt x="9204261" y="0"/>
                </a:moveTo>
                <a:lnTo>
                  <a:pt x="0" y="0"/>
                </a:lnTo>
                <a:lnTo>
                  <a:pt x="0" y="15875"/>
                </a:lnTo>
                <a:lnTo>
                  <a:pt x="9204261" y="15875"/>
                </a:lnTo>
                <a:lnTo>
                  <a:pt x="9204261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617976" y="1495425"/>
            <a:ext cx="2641600" cy="1308100"/>
            <a:chOff x="3617976" y="1495425"/>
            <a:chExt cx="2641600" cy="1308100"/>
          </a:xfrm>
        </p:grpSpPr>
        <p:sp>
          <p:nvSpPr>
            <p:cNvPr id="6" name="object 6"/>
            <p:cNvSpPr/>
            <p:nvPr/>
          </p:nvSpPr>
          <p:spPr>
            <a:xfrm>
              <a:off x="3627501" y="1504950"/>
              <a:ext cx="2622550" cy="1289050"/>
            </a:xfrm>
            <a:custGeom>
              <a:avLst/>
              <a:gdLst/>
              <a:ahLst/>
              <a:cxnLst/>
              <a:rect l="l" t="t" r="r" b="b"/>
              <a:pathLst>
                <a:path w="2622550" h="1289050">
                  <a:moveTo>
                    <a:pt x="2407666" y="0"/>
                  </a:moveTo>
                  <a:lnTo>
                    <a:pt x="214757" y="0"/>
                  </a:lnTo>
                  <a:lnTo>
                    <a:pt x="165511" y="5671"/>
                  </a:lnTo>
                  <a:lnTo>
                    <a:pt x="120307" y="21829"/>
                  </a:lnTo>
                  <a:lnTo>
                    <a:pt x="80432" y="47186"/>
                  </a:lnTo>
                  <a:lnTo>
                    <a:pt x="47176" y="80456"/>
                  </a:lnTo>
                  <a:lnTo>
                    <a:pt x="21826" y="120353"/>
                  </a:lnTo>
                  <a:lnTo>
                    <a:pt x="5671" y="165591"/>
                  </a:lnTo>
                  <a:lnTo>
                    <a:pt x="0" y="214884"/>
                  </a:lnTo>
                  <a:lnTo>
                    <a:pt x="0" y="1074165"/>
                  </a:lnTo>
                  <a:lnTo>
                    <a:pt x="5671" y="1123458"/>
                  </a:lnTo>
                  <a:lnTo>
                    <a:pt x="21826" y="1168696"/>
                  </a:lnTo>
                  <a:lnTo>
                    <a:pt x="47176" y="1208593"/>
                  </a:lnTo>
                  <a:lnTo>
                    <a:pt x="80432" y="1241863"/>
                  </a:lnTo>
                  <a:lnTo>
                    <a:pt x="120307" y="1267220"/>
                  </a:lnTo>
                  <a:lnTo>
                    <a:pt x="165511" y="1283378"/>
                  </a:lnTo>
                  <a:lnTo>
                    <a:pt x="214757" y="1289050"/>
                  </a:lnTo>
                  <a:lnTo>
                    <a:pt x="2407666" y="1289050"/>
                  </a:lnTo>
                  <a:lnTo>
                    <a:pt x="2456918" y="1283378"/>
                  </a:lnTo>
                  <a:lnTo>
                    <a:pt x="2502140" y="1267220"/>
                  </a:lnTo>
                  <a:lnTo>
                    <a:pt x="2542040" y="1241863"/>
                  </a:lnTo>
                  <a:lnTo>
                    <a:pt x="2575323" y="1208593"/>
                  </a:lnTo>
                  <a:lnTo>
                    <a:pt x="2600698" y="1168696"/>
                  </a:lnTo>
                  <a:lnTo>
                    <a:pt x="2616871" y="1123458"/>
                  </a:lnTo>
                  <a:lnTo>
                    <a:pt x="2622550" y="1074165"/>
                  </a:lnTo>
                  <a:lnTo>
                    <a:pt x="2622423" y="214884"/>
                  </a:lnTo>
                  <a:lnTo>
                    <a:pt x="2616791" y="165591"/>
                  </a:lnTo>
                  <a:lnTo>
                    <a:pt x="2600652" y="120353"/>
                  </a:lnTo>
                  <a:lnTo>
                    <a:pt x="2575300" y="80456"/>
                  </a:lnTo>
                  <a:lnTo>
                    <a:pt x="2542030" y="47186"/>
                  </a:lnTo>
                  <a:lnTo>
                    <a:pt x="2502137" y="21829"/>
                  </a:lnTo>
                  <a:lnTo>
                    <a:pt x="2456917" y="5671"/>
                  </a:lnTo>
                  <a:lnTo>
                    <a:pt x="2407666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27501" y="1504950"/>
              <a:ext cx="2622550" cy="1289050"/>
            </a:xfrm>
            <a:custGeom>
              <a:avLst/>
              <a:gdLst/>
              <a:ahLst/>
              <a:cxnLst/>
              <a:rect l="l" t="t" r="r" b="b"/>
              <a:pathLst>
                <a:path w="2622550" h="1289050">
                  <a:moveTo>
                    <a:pt x="0" y="214884"/>
                  </a:moveTo>
                  <a:lnTo>
                    <a:pt x="5671" y="165591"/>
                  </a:lnTo>
                  <a:lnTo>
                    <a:pt x="21826" y="120353"/>
                  </a:lnTo>
                  <a:lnTo>
                    <a:pt x="47176" y="80456"/>
                  </a:lnTo>
                  <a:lnTo>
                    <a:pt x="80432" y="47186"/>
                  </a:lnTo>
                  <a:lnTo>
                    <a:pt x="120307" y="21829"/>
                  </a:lnTo>
                  <a:lnTo>
                    <a:pt x="165511" y="5671"/>
                  </a:lnTo>
                  <a:lnTo>
                    <a:pt x="214757" y="0"/>
                  </a:lnTo>
                  <a:lnTo>
                    <a:pt x="2407666" y="0"/>
                  </a:lnTo>
                  <a:lnTo>
                    <a:pt x="2456917" y="5671"/>
                  </a:lnTo>
                  <a:lnTo>
                    <a:pt x="2502137" y="21829"/>
                  </a:lnTo>
                  <a:lnTo>
                    <a:pt x="2542030" y="47186"/>
                  </a:lnTo>
                  <a:lnTo>
                    <a:pt x="2575300" y="80456"/>
                  </a:lnTo>
                  <a:lnTo>
                    <a:pt x="2600652" y="120353"/>
                  </a:lnTo>
                  <a:lnTo>
                    <a:pt x="2616791" y="165591"/>
                  </a:lnTo>
                  <a:lnTo>
                    <a:pt x="2622423" y="214884"/>
                  </a:lnTo>
                  <a:lnTo>
                    <a:pt x="2622550" y="1074165"/>
                  </a:lnTo>
                  <a:lnTo>
                    <a:pt x="2616871" y="1123458"/>
                  </a:lnTo>
                  <a:lnTo>
                    <a:pt x="2600698" y="1168696"/>
                  </a:lnTo>
                  <a:lnTo>
                    <a:pt x="2575323" y="1208593"/>
                  </a:lnTo>
                  <a:lnTo>
                    <a:pt x="2542040" y="1241863"/>
                  </a:lnTo>
                  <a:lnTo>
                    <a:pt x="2502140" y="1267220"/>
                  </a:lnTo>
                  <a:lnTo>
                    <a:pt x="2456918" y="1283378"/>
                  </a:lnTo>
                  <a:lnTo>
                    <a:pt x="2407666" y="1289050"/>
                  </a:lnTo>
                  <a:lnTo>
                    <a:pt x="214757" y="1289050"/>
                  </a:lnTo>
                  <a:lnTo>
                    <a:pt x="165511" y="1283378"/>
                  </a:lnTo>
                  <a:lnTo>
                    <a:pt x="120307" y="1267220"/>
                  </a:lnTo>
                  <a:lnTo>
                    <a:pt x="80432" y="1241863"/>
                  </a:lnTo>
                  <a:lnTo>
                    <a:pt x="47176" y="1208593"/>
                  </a:lnTo>
                  <a:lnTo>
                    <a:pt x="21826" y="1168696"/>
                  </a:lnTo>
                  <a:lnTo>
                    <a:pt x="5671" y="1123458"/>
                  </a:lnTo>
                  <a:lnTo>
                    <a:pt x="0" y="1074165"/>
                  </a:lnTo>
                  <a:lnTo>
                    <a:pt x="0" y="214884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03040" y="1975866"/>
            <a:ext cx="1870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 smtClean="0">
                <a:latin typeface="Times New Roman"/>
                <a:cs typeface="Times New Roman"/>
              </a:rPr>
              <a:t>202,7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тыс.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руб.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950" y="3386137"/>
            <a:ext cx="1868805" cy="2388474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</a:ln>
        </p:spPr>
        <p:txBody>
          <a:bodyPr vert="horz" wrap="square" lIns="0" tIns="231775" rIns="0" bIns="0" rtlCol="0">
            <a:spAutoFit/>
          </a:bodyPr>
          <a:lstStyle/>
          <a:p>
            <a:pPr marL="215265" marR="210185" algn="ctr">
              <a:lnSpc>
                <a:spcPct val="100000"/>
              </a:lnSpc>
              <a:spcBef>
                <a:spcPts val="1825"/>
              </a:spcBef>
            </a:pPr>
            <a:r>
              <a:rPr sz="2000" b="1" spc="-20" dirty="0">
                <a:latin typeface="Times New Roman"/>
                <a:cs typeface="Times New Roman"/>
              </a:rPr>
              <a:t>Расходы </a:t>
            </a:r>
            <a:r>
              <a:rPr sz="2000" b="1" spc="-5" dirty="0">
                <a:latin typeface="Times New Roman"/>
                <a:cs typeface="Times New Roman"/>
              </a:rPr>
              <a:t>на  содержание,  ремонт  </a:t>
            </a:r>
            <a:r>
              <a:rPr sz="2000" b="1" spc="-15" dirty="0">
                <a:latin typeface="Times New Roman"/>
                <a:cs typeface="Times New Roman"/>
              </a:rPr>
              <a:t>уличного  </a:t>
            </a:r>
            <a:r>
              <a:rPr sz="2000" b="1" dirty="0">
                <a:latin typeface="Times New Roman"/>
                <a:cs typeface="Times New Roman"/>
              </a:rPr>
              <a:t>освещения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  </a:t>
            </a:r>
            <a:r>
              <a:rPr lang="ru-RU" sz="2000" b="1" spc="-20" dirty="0" smtClean="0">
                <a:latin typeface="Times New Roman"/>
                <a:cs typeface="Times New Roman"/>
              </a:rPr>
              <a:t>122,7 </a:t>
            </a:r>
            <a:r>
              <a:rPr sz="2000" b="1" spc="-5" dirty="0" err="1" smtClean="0">
                <a:latin typeface="Times New Roman"/>
                <a:cs typeface="Times New Roman"/>
              </a:rPr>
              <a:t>тыс</a:t>
            </a:r>
            <a:r>
              <a:rPr sz="2000" b="1" spc="-5" dirty="0">
                <a:latin typeface="Times New Roman"/>
                <a:cs typeface="Times New Roman"/>
              </a:rPr>
              <a:t>.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руб.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6175" y="3435350"/>
            <a:ext cx="2179955" cy="2388474"/>
          </a:xfrm>
          <a:prstGeom prst="rect">
            <a:avLst/>
          </a:prstGeom>
          <a:solidFill>
            <a:srgbClr val="FF99FF"/>
          </a:solidFill>
          <a:ln w="19050">
            <a:solidFill>
              <a:srgbClr val="0000FF"/>
            </a:solidFill>
          </a:ln>
        </p:spPr>
        <p:txBody>
          <a:bodyPr vert="horz" wrap="square" lIns="0" tIns="231775" rIns="0" bIns="0" rtlCol="0">
            <a:spAutoFit/>
          </a:bodyPr>
          <a:lstStyle/>
          <a:p>
            <a:pPr marL="146685" marR="138430" indent="2540" algn="ctr">
              <a:lnSpc>
                <a:spcPct val="100000"/>
              </a:lnSpc>
              <a:spcBef>
                <a:spcPts val="1825"/>
              </a:spcBef>
            </a:pPr>
            <a:r>
              <a:rPr sz="2000" b="1" spc="-20" dirty="0">
                <a:latin typeface="Times New Roman"/>
                <a:cs typeface="Times New Roman"/>
              </a:rPr>
              <a:t>Расходы </a:t>
            </a:r>
            <a:r>
              <a:rPr sz="2000" b="1" spc="-5" dirty="0">
                <a:latin typeface="Times New Roman"/>
                <a:cs typeface="Times New Roman"/>
              </a:rPr>
              <a:t>на  </a:t>
            </a:r>
            <a:r>
              <a:rPr sz="2000" b="1" spc="-10" dirty="0">
                <a:latin typeface="Times New Roman"/>
                <a:cs typeface="Times New Roman"/>
              </a:rPr>
              <a:t>прочие  </a:t>
            </a:r>
            <a:r>
              <a:rPr sz="2000" b="1" spc="-5" dirty="0">
                <a:latin typeface="Times New Roman"/>
                <a:cs typeface="Times New Roman"/>
              </a:rPr>
              <a:t>мероприятия по  </a:t>
            </a:r>
            <a:r>
              <a:rPr sz="2000" b="1" spc="-45" dirty="0">
                <a:latin typeface="Times New Roman"/>
                <a:cs typeface="Times New Roman"/>
              </a:rPr>
              <a:t>б</a:t>
            </a:r>
            <a:r>
              <a:rPr sz="2000" b="1" spc="-5" dirty="0">
                <a:latin typeface="Times New Roman"/>
                <a:cs typeface="Times New Roman"/>
              </a:rPr>
              <a:t>л</a:t>
            </a:r>
            <a:r>
              <a:rPr sz="2000" b="1" spc="5" dirty="0">
                <a:latin typeface="Times New Roman"/>
                <a:cs typeface="Times New Roman"/>
              </a:rPr>
              <a:t>а</a:t>
            </a:r>
            <a:r>
              <a:rPr sz="2000" b="1" spc="-50" dirty="0">
                <a:latin typeface="Times New Roman"/>
                <a:cs typeface="Times New Roman"/>
              </a:rPr>
              <a:t>г</a:t>
            </a:r>
            <a:r>
              <a:rPr sz="2000" b="1" spc="-80" dirty="0">
                <a:latin typeface="Times New Roman"/>
                <a:cs typeface="Times New Roman"/>
              </a:rPr>
              <a:t>о</a:t>
            </a:r>
            <a:r>
              <a:rPr sz="2000" b="1" spc="-55" dirty="0">
                <a:latin typeface="Times New Roman"/>
                <a:cs typeface="Times New Roman"/>
              </a:rPr>
              <a:t>у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5" dirty="0">
                <a:latin typeface="Times New Roman"/>
                <a:cs typeface="Times New Roman"/>
              </a:rPr>
              <a:t>т</a:t>
            </a:r>
            <a:r>
              <a:rPr sz="2000" b="1" spc="-5" dirty="0">
                <a:latin typeface="Times New Roman"/>
                <a:cs typeface="Times New Roman"/>
              </a:rPr>
              <a:t>р</a:t>
            </a:r>
            <a:r>
              <a:rPr sz="2000" b="1" spc="5" dirty="0">
                <a:latin typeface="Times New Roman"/>
                <a:cs typeface="Times New Roman"/>
              </a:rPr>
              <a:t>о</a:t>
            </a:r>
            <a:r>
              <a:rPr sz="2000" b="1" spc="-5" dirty="0">
                <a:latin typeface="Times New Roman"/>
                <a:cs typeface="Times New Roman"/>
              </a:rPr>
              <a:t>йс</a:t>
            </a:r>
            <a:r>
              <a:rPr sz="2000" b="1" spc="-20" dirty="0">
                <a:latin typeface="Times New Roman"/>
                <a:cs typeface="Times New Roman"/>
              </a:rPr>
              <a:t>т</a:t>
            </a:r>
            <a:r>
              <a:rPr sz="2000" b="1" spc="-75" dirty="0">
                <a:latin typeface="Times New Roman"/>
                <a:cs typeface="Times New Roman"/>
              </a:rPr>
              <a:t>в</a:t>
            </a:r>
            <a:r>
              <a:rPr sz="2000" b="1" dirty="0">
                <a:latin typeface="Times New Roman"/>
                <a:cs typeface="Times New Roman"/>
              </a:rPr>
              <a:t>у</a:t>
            </a:r>
            <a:endParaRPr sz="20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–</a:t>
            </a:r>
            <a:endParaRPr sz="20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lang="ru-RU" sz="2000" b="1" dirty="0" smtClean="0">
                <a:latin typeface="Times New Roman"/>
                <a:cs typeface="Times New Roman"/>
              </a:rPr>
              <a:t>70,0 </a:t>
            </a:r>
            <a:r>
              <a:rPr sz="2000" b="1" spc="-5" dirty="0" err="1" smtClean="0">
                <a:latin typeface="Times New Roman"/>
                <a:cs typeface="Times New Roman"/>
              </a:rPr>
              <a:t>тыс</a:t>
            </a:r>
            <a:r>
              <a:rPr sz="2000" b="1" spc="-5" dirty="0" smtClean="0">
                <a:latin typeface="Times New Roman"/>
                <a:cs typeface="Times New Roman"/>
              </a:rPr>
              <a:t>.</a:t>
            </a:r>
            <a:endParaRPr lang="ru-RU" sz="2000" b="1" spc="-5" dirty="0" smtClean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 smtClean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руб.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77517" y="1922424"/>
            <a:ext cx="1471295" cy="1277620"/>
            <a:chOff x="1977517" y="1922424"/>
            <a:chExt cx="1471295" cy="1277620"/>
          </a:xfrm>
        </p:grpSpPr>
        <p:sp>
          <p:nvSpPr>
            <p:cNvPr id="13" name="object 13"/>
            <p:cNvSpPr/>
            <p:nvPr/>
          </p:nvSpPr>
          <p:spPr>
            <a:xfrm>
              <a:off x="1987042" y="2191257"/>
              <a:ext cx="567690" cy="998855"/>
            </a:xfrm>
            <a:custGeom>
              <a:avLst/>
              <a:gdLst/>
              <a:ahLst/>
              <a:cxnLst/>
              <a:rect l="l" t="t" r="r" b="b"/>
              <a:pathLst>
                <a:path w="567689" h="998855">
                  <a:moveTo>
                    <a:pt x="338074" y="0"/>
                  </a:moveTo>
                  <a:lnTo>
                    <a:pt x="296837" y="21065"/>
                  </a:lnTo>
                  <a:lnTo>
                    <a:pt x="259347" y="46036"/>
                  </a:lnTo>
                  <a:lnTo>
                    <a:pt x="225681" y="74724"/>
                  </a:lnTo>
                  <a:lnTo>
                    <a:pt x="195921" y="106939"/>
                  </a:lnTo>
                  <a:lnTo>
                    <a:pt x="170145" y="142494"/>
                  </a:lnTo>
                  <a:lnTo>
                    <a:pt x="148434" y="181200"/>
                  </a:lnTo>
                  <a:lnTo>
                    <a:pt x="130868" y="222868"/>
                  </a:lnTo>
                  <a:lnTo>
                    <a:pt x="117525" y="267309"/>
                  </a:lnTo>
                  <a:lnTo>
                    <a:pt x="108487" y="314334"/>
                  </a:lnTo>
                  <a:lnTo>
                    <a:pt x="103832" y="363756"/>
                  </a:lnTo>
                  <a:lnTo>
                    <a:pt x="103640" y="415385"/>
                  </a:lnTo>
                  <a:lnTo>
                    <a:pt x="107992" y="469032"/>
                  </a:lnTo>
                  <a:lnTo>
                    <a:pt x="116966" y="524509"/>
                  </a:lnTo>
                  <a:lnTo>
                    <a:pt x="0" y="648842"/>
                  </a:lnTo>
                  <a:lnTo>
                    <a:pt x="567689" y="998727"/>
                  </a:lnTo>
                  <a:lnTo>
                    <a:pt x="459042" y="305815"/>
                  </a:lnTo>
                  <a:lnTo>
                    <a:pt x="322580" y="305815"/>
                  </a:lnTo>
                  <a:lnTo>
                    <a:pt x="313602" y="250178"/>
                  </a:lnTo>
                  <a:lnTo>
                    <a:pt x="309268" y="196078"/>
                  </a:lnTo>
                  <a:lnTo>
                    <a:pt x="309562" y="143763"/>
                  </a:lnTo>
                  <a:lnTo>
                    <a:pt x="314470" y="93481"/>
                  </a:lnTo>
                  <a:lnTo>
                    <a:pt x="323979" y="45477"/>
                  </a:lnTo>
                  <a:lnTo>
                    <a:pt x="338074" y="0"/>
                  </a:lnTo>
                  <a:close/>
                </a:path>
                <a:path w="567689" h="998855">
                  <a:moveTo>
                    <a:pt x="439546" y="181482"/>
                  </a:moveTo>
                  <a:lnTo>
                    <a:pt x="322580" y="305815"/>
                  </a:lnTo>
                  <a:lnTo>
                    <a:pt x="459042" y="305815"/>
                  </a:lnTo>
                  <a:lnTo>
                    <a:pt x="439546" y="181482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9513" y="1931949"/>
              <a:ext cx="1239520" cy="537210"/>
            </a:xfrm>
            <a:custGeom>
              <a:avLst/>
              <a:gdLst/>
              <a:ahLst/>
              <a:cxnLst/>
              <a:rect l="l" t="t" r="r" b="b"/>
              <a:pathLst>
                <a:path w="1239520" h="537210">
                  <a:moveTo>
                    <a:pt x="1120576" y="218639"/>
                  </a:moveTo>
                  <a:lnTo>
                    <a:pt x="354793" y="218639"/>
                  </a:lnTo>
                  <a:lnTo>
                    <a:pt x="398070" y="221404"/>
                  </a:lnTo>
                  <a:lnTo>
                    <a:pt x="442221" y="226911"/>
                  </a:lnTo>
                  <a:lnTo>
                    <a:pt x="487109" y="235136"/>
                  </a:lnTo>
                  <a:lnTo>
                    <a:pt x="532597" y="246053"/>
                  </a:lnTo>
                  <a:lnTo>
                    <a:pt x="578550" y="259637"/>
                  </a:lnTo>
                  <a:lnTo>
                    <a:pt x="624830" y="275864"/>
                  </a:lnTo>
                  <a:lnTo>
                    <a:pt x="671303" y="294708"/>
                  </a:lnTo>
                  <a:lnTo>
                    <a:pt x="717832" y="316144"/>
                  </a:lnTo>
                  <a:lnTo>
                    <a:pt x="764280" y="340147"/>
                  </a:lnTo>
                  <a:lnTo>
                    <a:pt x="810511" y="366692"/>
                  </a:lnTo>
                  <a:lnTo>
                    <a:pt x="856390" y="395755"/>
                  </a:lnTo>
                  <a:lnTo>
                    <a:pt x="901780" y="427309"/>
                  </a:lnTo>
                  <a:lnTo>
                    <a:pt x="946544" y="461331"/>
                  </a:lnTo>
                  <a:lnTo>
                    <a:pt x="990547" y="497795"/>
                  </a:lnTo>
                  <a:lnTo>
                    <a:pt x="1033653" y="536676"/>
                  </a:lnTo>
                  <a:lnTo>
                    <a:pt x="1239265" y="317982"/>
                  </a:lnTo>
                  <a:lnTo>
                    <a:pt x="1196160" y="279102"/>
                  </a:lnTo>
                  <a:lnTo>
                    <a:pt x="1152157" y="242639"/>
                  </a:lnTo>
                  <a:lnTo>
                    <a:pt x="1120576" y="218639"/>
                  </a:lnTo>
                  <a:close/>
                </a:path>
                <a:path w="1239520" h="537210">
                  <a:moveTo>
                    <a:pt x="560433" y="0"/>
                  </a:moveTo>
                  <a:lnTo>
                    <a:pt x="518171" y="3"/>
                  </a:lnTo>
                  <a:lnTo>
                    <a:pt x="477054" y="2798"/>
                  </a:lnTo>
                  <a:lnTo>
                    <a:pt x="437221" y="8409"/>
                  </a:lnTo>
                  <a:lnTo>
                    <a:pt x="398805" y="16861"/>
                  </a:lnTo>
                  <a:lnTo>
                    <a:pt x="361945" y="28178"/>
                  </a:lnTo>
                  <a:lnTo>
                    <a:pt x="293435" y="59511"/>
                  </a:lnTo>
                  <a:lnTo>
                    <a:pt x="232781" y="102605"/>
                  </a:lnTo>
                  <a:lnTo>
                    <a:pt x="0" y="347319"/>
                  </a:lnTo>
                  <a:lnTo>
                    <a:pt x="27055" y="321285"/>
                  </a:lnTo>
                  <a:lnTo>
                    <a:pt x="56346" y="298243"/>
                  </a:lnTo>
                  <a:lnTo>
                    <a:pt x="121088" y="261038"/>
                  </a:lnTo>
                  <a:lnTo>
                    <a:pt x="193137" y="235502"/>
                  </a:lnTo>
                  <a:lnTo>
                    <a:pt x="231560" y="227047"/>
                  </a:lnTo>
                  <a:lnTo>
                    <a:pt x="271401" y="221435"/>
                  </a:lnTo>
                  <a:lnTo>
                    <a:pt x="312524" y="218641"/>
                  </a:lnTo>
                  <a:lnTo>
                    <a:pt x="1120576" y="218639"/>
                  </a:lnTo>
                  <a:lnTo>
                    <a:pt x="1107393" y="208620"/>
                  </a:lnTo>
                  <a:lnTo>
                    <a:pt x="1062004" y="177069"/>
                  </a:lnTo>
                  <a:lnTo>
                    <a:pt x="1016125" y="148010"/>
                  </a:lnTo>
                  <a:lnTo>
                    <a:pt x="969895" y="121469"/>
                  </a:lnTo>
                  <a:lnTo>
                    <a:pt x="923448" y="97471"/>
                  </a:lnTo>
                  <a:lnTo>
                    <a:pt x="876920" y="76040"/>
                  </a:lnTo>
                  <a:lnTo>
                    <a:pt x="830449" y="57201"/>
                  </a:lnTo>
                  <a:lnTo>
                    <a:pt x="784171" y="40980"/>
                  </a:lnTo>
                  <a:lnTo>
                    <a:pt x="738221" y="27400"/>
                  </a:lnTo>
                  <a:lnTo>
                    <a:pt x="692736" y="16488"/>
                  </a:lnTo>
                  <a:lnTo>
                    <a:pt x="647852" y="8267"/>
                  </a:lnTo>
                  <a:lnTo>
                    <a:pt x="603706" y="2762"/>
                  </a:lnTo>
                  <a:lnTo>
                    <a:pt x="560433" y="0"/>
                  </a:lnTo>
                  <a:close/>
                </a:path>
              </a:pathLst>
            </a:custGeom>
            <a:solidFill>
              <a:srgbClr val="A3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7042" y="1931949"/>
              <a:ext cx="1452245" cy="1258570"/>
            </a:xfrm>
            <a:custGeom>
              <a:avLst/>
              <a:gdLst/>
              <a:ahLst/>
              <a:cxnLst/>
              <a:rect l="l" t="t" r="r" b="b"/>
              <a:pathLst>
                <a:path w="1452245" h="1258570">
                  <a:moveTo>
                    <a:pt x="338074" y="259308"/>
                  </a:moveTo>
                  <a:lnTo>
                    <a:pt x="323979" y="304786"/>
                  </a:lnTo>
                  <a:lnTo>
                    <a:pt x="314470" y="352790"/>
                  </a:lnTo>
                  <a:lnTo>
                    <a:pt x="309562" y="403072"/>
                  </a:lnTo>
                  <a:lnTo>
                    <a:pt x="309268" y="455387"/>
                  </a:lnTo>
                  <a:lnTo>
                    <a:pt x="313602" y="509486"/>
                  </a:lnTo>
                  <a:lnTo>
                    <a:pt x="322580" y="565124"/>
                  </a:lnTo>
                  <a:lnTo>
                    <a:pt x="439546" y="440791"/>
                  </a:lnTo>
                  <a:lnTo>
                    <a:pt x="567689" y="1258036"/>
                  </a:lnTo>
                  <a:lnTo>
                    <a:pt x="0" y="908151"/>
                  </a:lnTo>
                  <a:lnTo>
                    <a:pt x="116966" y="783818"/>
                  </a:lnTo>
                  <a:lnTo>
                    <a:pt x="107648" y="725487"/>
                  </a:lnTo>
                  <a:lnTo>
                    <a:pt x="103447" y="669026"/>
                  </a:lnTo>
                  <a:lnTo>
                    <a:pt x="104304" y="614687"/>
                  </a:lnTo>
                  <a:lnTo>
                    <a:pt x="110163" y="562722"/>
                  </a:lnTo>
                  <a:lnTo>
                    <a:pt x="120966" y="513382"/>
                  </a:lnTo>
                  <a:lnTo>
                    <a:pt x="136656" y="466920"/>
                  </a:lnTo>
                  <a:lnTo>
                    <a:pt x="157175" y="423588"/>
                  </a:lnTo>
                  <a:lnTo>
                    <a:pt x="182466" y="383637"/>
                  </a:lnTo>
                  <a:lnTo>
                    <a:pt x="212470" y="347319"/>
                  </a:lnTo>
                  <a:lnTo>
                    <a:pt x="418210" y="128625"/>
                  </a:lnTo>
                  <a:lnTo>
                    <a:pt x="445252" y="102605"/>
                  </a:lnTo>
                  <a:lnTo>
                    <a:pt x="474529" y="79575"/>
                  </a:lnTo>
                  <a:lnTo>
                    <a:pt x="539248" y="42387"/>
                  </a:lnTo>
                  <a:lnTo>
                    <a:pt x="611276" y="16861"/>
                  </a:lnTo>
                  <a:lnTo>
                    <a:pt x="649692" y="8409"/>
                  </a:lnTo>
                  <a:lnTo>
                    <a:pt x="689525" y="2798"/>
                  </a:lnTo>
                  <a:lnTo>
                    <a:pt x="730642" y="3"/>
                  </a:lnTo>
                  <a:lnTo>
                    <a:pt x="772904" y="0"/>
                  </a:lnTo>
                  <a:lnTo>
                    <a:pt x="816177" y="2762"/>
                  </a:lnTo>
                  <a:lnTo>
                    <a:pt x="860323" y="8267"/>
                  </a:lnTo>
                  <a:lnTo>
                    <a:pt x="905207" y="16488"/>
                  </a:lnTo>
                  <a:lnTo>
                    <a:pt x="950692" y="27400"/>
                  </a:lnTo>
                  <a:lnTo>
                    <a:pt x="996642" y="40980"/>
                  </a:lnTo>
                  <a:lnTo>
                    <a:pt x="1042920" y="57201"/>
                  </a:lnTo>
                  <a:lnTo>
                    <a:pt x="1089391" y="76040"/>
                  </a:lnTo>
                  <a:lnTo>
                    <a:pt x="1135919" y="97471"/>
                  </a:lnTo>
                  <a:lnTo>
                    <a:pt x="1182366" y="121469"/>
                  </a:lnTo>
                  <a:lnTo>
                    <a:pt x="1228596" y="148010"/>
                  </a:lnTo>
                  <a:lnTo>
                    <a:pt x="1274475" y="177069"/>
                  </a:lnTo>
                  <a:lnTo>
                    <a:pt x="1319864" y="208620"/>
                  </a:lnTo>
                  <a:lnTo>
                    <a:pt x="1364628" y="242639"/>
                  </a:lnTo>
                  <a:lnTo>
                    <a:pt x="1408631" y="279102"/>
                  </a:lnTo>
                  <a:lnTo>
                    <a:pt x="1451736" y="317982"/>
                  </a:lnTo>
                  <a:lnTo>
                    <a:pt x="1246124" y="536676"/>
                  </a:lnTo>
                  <a:lnTo>
                    <a:pt x="1203018" y="497795"/>
                  </a:lnTo>
                  <a:lnTo>
                    <a:pt x="1159015" y="461331"/>
                  </a:lnTo>
                  <a:lnTo>
                    <a:pt x="1114251" y="427309"/>
                  </a:lnTo>
                  <a:lnTo>
                    <a:pt x="1068861" y="395755"/>
                  </a:lnTo>
                  <a:lnTo>
                    <a:pt x="1022982" y="366692"/>
                  </a:lnTo>
                  <a:lnTo>
                    <a:pt x="976751" y="340147"/>
                  </a:lnTo>
                  <a:lnTo>
                    <a:pt x="930303" y="316144"/>
                  </a:lnTo>
                  <a:lnTo>
                    <a:pt x="883774" y="294708"/>
                  </a:lnTo>
                  <a:lnTo>
                    <a:pt x="837301" y="275864"/>
                  </a:lnTo>
                  <a:lnTo>
                    <a:pt x="791021" y="259637"/>
                  </a:lnTo>
                  <a:lnTo>
                    <a:pt x="745068" y="246053"/>
                  </a:lnTo>
                  <a:lnTo>
                    <a:pt x="699580" y="235136"/>
                  </a:lnTo>
                  <a:lnTo>
                    <a:pt x="654692" y="226911"/>
                  </a:lnTo>
                  <a:lnTo>
                    <a:pt x="610541" y="221404"/>
                  </a:lnTo>
                  <a:lnTo>
                    <a:pt x="567264" y="218639"/>
                  </a:lnTo>
                  <a:lnTo>
                    <a:pt x="524995" y="218641"/>
                  </a:lnTo>
                  <a:lnTo>
                    <a:pt x="483872" y="221435"/>
                  </a:lnTo>
                  <a:lnTo>
                    <a:pt x="444031" y="227047"/>
                  </a:lnTo>
                  <a:lnTo>
                    <a:pt x="405608" y="235502"/>
                  </a:lnTo>
                  <a:lnTo>
                    <a:pt x="368738" y="246823"/>
                  </a:lnTo>
                  <a:lnTo>
                    <a:pt x="300207" y="278169"/>
                  </a:lnTo>
                  <a:lnTo>
                    <a:pt x="239526" y="321285"/>
                  </a:lnTo>
                  <a:lnTo>
                    <a:pt x="212470" y="347319"/>
                  </a:lnTo>
                </a:path>
              </a:pathLst>
            </a:custGeom>
            <a:ln w="1905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366636" y="1972103"/>
            <a:ext cx="1622425" cy="1268095"/>
            <a:chOff x="6366636" y="1972103"/>
            <a:chExt cx="1622425" cy="1268095"/>
          </a:xfrm>
        </p:grpSpPr>
        <p:sp>
          <p:nvSpPr>
            <p:cNvPr id="17" name="object 17"/>
            <p:cNvSpPr/>
            <p:nvPr/>
          </p:nvSpPr>
          <p:spPr>
            <a:xfrm>
              <a:off x="7357490" y="2179955"/>
              <a:ext cx="621665" cy="1050290"/>
            </a:xfrm>
            <a:custGeom>
              <a:avLst/>
              <a:gdLst/>
              <a:ahLst/>
              <a:cxnLst/>
              <a:rect l="l" t="t" r="r" b="b"/>
              <a:pathLst>
                <a:path w="621665" h="1050289">
                  <a:moveTo>
                    <a:pt x="149605" y="248793"/>
                  </a:moveTo>
                  <a:lnTo>
                    <a:pt x="337057" y="1050163"/>
                  </a:lnTo>
                  <a:lnTo>
                    <a:pt x="621537" y="624967"/>
                  </a:lnTo>
                  <a:lnTo>
                    <a:pt x="503174" y="530733"/>
                  </a:lnTo>
                  <a:lnTo>
                    <a:pt x="482841" y="487803"/>
                  </a:lnTo>
                  <a:lnTo>
                    <a:pt x="459924" y="445793"/>
                  </a:lnTo>
                  <a:lnTo>
                    <a:pt x="434518" y="404824"/>
                  </a:lnTo>
                  <a:lnTo>
                    <a:pt x="406720" y="365014"/>
                  </a:lnTo>
                  <a:lnTo>
                    <a:pt x="389644" y="343154"/>
                  </a:lnTo>
                  <a:lnTo>
                    <a:pt x="267842" y="343154"/>
                  </a:lnTo>
                  <a:lnTo>
                    <a:pt x="149605" y="248793"/>
                  </a:lnTo>
                  <a:close/>
                </a:path>
                <a:path w="621665" h="1050289">
                  <a:moveTo>
                    <a:pt x="0" y="0"/>
                  </a:moveTo>
                  <a:lnTo>
                    <a:pt x="38314" y="32205"/>
                  </a:lnTo>
                  <a:lnTo>
                    <a:pt x="74710" y="66171"/>
                  </a:lnTo>
                  <a:lnTo>
                    <a:pt x="109092" y="101778"/>
                  </a:lnTo>
                  <a:lnTo>
                    <a:pt x="141368" y="138906"/>
                  </a:lnTo>
                  <a:lnTo>
                    <a:pt x="171442" y="177435"/>
                  </a:lnTo>
                  <a:lnTo>
                    <a:pt x="199220" y="217245"/>
                  </a:lnTo>
                  <a:lnTo>
                    <a:pt x="224609" y="258214"/>
                  </a:lnTo>
                  <a:lnTo>
                    <a:pt x="247515" y="300224"/>
                  </a:lnTo>
                  <a:lnTo>
                    <a:pt x="267842" y="343154"/>
                  </a:lnTo>
                  <a:lnTo>
                    <a:pt x="389644" y="343154"/>
                  </a:lnTo>
                  <a:lnTo>
                    <a:pt x="344329" y="289357"/>
                  </a:lnTo>
                  <a:lnTo>
                    <a:pt x="309930" y="253750"/>
                  </a:lnTo>
                  <a:lnTo>
                    <a:pt x="273523" y="219784"/>
                  </a:lnTo>
                  <a:lnTo>
                    <a:pt x="235203" y="187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6161" y="1981628"/>
              <a:ext cx="1091565" cy="385445"/>
            </a:xfrm>
            <a:custGeom>
              <a:avLst/>
              <a:gdLst/>
              <a:ahLst/>
              <a:cxnLst/>
              <a:rect l="l" t="t" r="r" b="b"/>
              <a:pathLst>
                <a:path w="1091565" h="385444">
                  <a:moveTo>
                    <a:pt x="445230" y="0"/>
                  </a:moveTo>
                  <a:lnTo>
                    <a:pt x="401175" y="1355"/>
                  </a:lnTo>
                  <a:lnTo>
                    <a:pt x="357898" y="5462"/>
                  </a:lnTo>
                  <a:lnTo>
                    <a:pt x="315543" y="12319"/>
                  </a:lnTo>
                  <a:lnTo>
                    <a:pt x="274258" y="21928"/>
                  </a:lnTo>
                  <a:lnTo>
                    <a:pt x="234189" y="34287"/>
                  </a:lnTo>
                  <a:lnTo>
                    <a:pt x="195480" y="49397"/>
                  </a:lnTo>
                  <a:lnTo>
                    <a:pt x="158279" y="67257"/>
                  </a:lnTo>
                  <a:lnTo>
                    <a:pt x="122732" y="87868"/>
                  </a:lnTo>
                  <a:lnTo>
                    <a:pt x="88984" y="111230"/>
                  </a:lnTo>
                  <a:lnTo>
                    <a:pt x="57182" y="137342"/>
                  </a:lnTo>
                  <a:lnTo>
                    <a:pt x="27472" y="166205"/>
                  </a:lnTo>
                  <a:lnTo>
                    <a:pt x="0" y="197818"/>
                  </a:lnTo>
                  <a:lnTo>
                    <a:pt x="235331" y="385397"/>
                  </a:lnTo>
                  <a:lnTo>
                    <a:pt x="263871" y="352652"/>
                  </a:lnTo>
                  <a:lnTo>
                    <a:pt x="294898" y="322816"/>
                  </a:lnTo>
                  <a:lnTo>
                    <a:pt x="328249" y="295905"/>
                  </a:lnTo>
                  <a:lnTo>
                    <a:pt x="363759" y="271936"/>
                  </a:lnTo>
                  <a:lnTo>
                    <a:pt x="401264" y="250924"/>
                  </a:lnTo>
                  <a:lnTo>
                    <a:pt x="440600" y="232884"/>
                  </a:lnTo>
                  <a:lnTo>
                    <a:pt x="481602" y="217833"/>
                  </a:lnTo>
                  <a:lnTo>
                    <a:pt x="524106" y="205786"/>
                  </a:lnTo>
                  <a:lnTo>
                    <a:pt x="567949" y="196760"/>
                  </a:lnTo>
                  <a:lnTo>
                    <a:pt x="612965" y="190769"/>
                  </a:lnTo>
                  <a:lnTo>
                    <a:pt x="658991" y="187831"/>
                  </a:lnTo>
                  <a:lnTo>
                    <a:pt x="967410" y="187831"/>
                  </a:lnTo>
                  <a:lnTo>
                    <a:pt x="939342" y="166666"/>
                  </a:lnTo>
                  <a:lnTo>
                    <a:pt x="896380" y="137757"/>
                  </a:lnTo>
                  <a:lnTo>
                    <a:pt x="852589" y="111601"/>
                  </a:lnTo>
                  <a:lnTo>
                    <a:pt x="808113" y="88195"/>
                  </a:lnTo>
                  <a:lnTo>
                    <a:pt x="763101" y="67541"/>
                  </a:lnTo>
                  <a:lnTo>
                    <a:pt x="717696" y="49639"/>
                  </a:lnTo>
                  <a:lnTo>
                    <a:pt x="672047" y="34487"/>
                  </a:lnTo>
                  <a:lnTo>
                    <a:pt x="626298" y="22088"/>
                  </a:lnTo>
                  <a:lnTo>
                    <a:pt x="580595" y="12439"/>
                  </a:lnTo>
                  <a:lnTo>
                    <a:pt x="535086" y="5541"/>
                  </a:lnTo>
                  <a:lnTo>
                    <a:pt x="489915" y="1395"/>
                  </a:lnTo>
                  <a:lnTo>
                    <a:pt x="445230" y="0"/>
                  </a:lnTo>
                  <a:close/>
                </a:path>
                <a:path w="1091565" h="385444">
                  <a:moveTo>
                    <a:pt x="967410" y="187831"/>
                  </a:moveTo>
                  <a:lnTo>
                    <a:pt x="658991" y="187831"/>
                  </a:lnTo>
                  <a:lnTo>
                    <a:pt x="705862" y="187960"/>
                  </a:lnTo>
                  <a:lnTo>
                    <a:pt x="753415" y="191172"/>
                  </a:lnTo>
                  <a:lnTo>
                    <a:pt x="801485" y="197484"/>
                  </a:lnTo>
                  <a:lnTo>
                    <a:pt x="849907" y="206910"/>
                  </a:lnTo>
                  <a:lnTo>
                    <a:pt x="898518" y="219468"/>
                  </a:lnTo>
                  <a:lnTo>
                    <a:pt x="947154" y="235172"/>
                  </a:lnTo>
                  <a:lnTo>
                    <a:pt x="995650" y="254039"/>
                  </a:lnTo>
                  <a:lnTo>
                    <a:pt x="1043841" y="276084"/>
                  </a:lnTo>
                  <a:lnTo>
                    <a:pt x="1091564" y="301323"/>
                  </a:lnTo>
                  <a:lnTo>
                    <a:pt x="1065589" y="274067"/>
                  </a:lnTo>
                  <a:lnTo>
                    <a:pt x="1038542" y="247777"/>
                  </a:lnTo>
                  <a:lnTo>
                    <a:pt x="1010447" y="222509"/>
                  </a:lnTo>
                  <a:lnTo>
                    <a:pt x="981329" y="198326"/>
                  </a:lnTo>
                  <a:lnTo>
                    <a:pt x="967410" y="187831"/>
                  </a:lnTo>
                  <a:close/>
                </a:path>
              </a:pathLst>
            </a:custGeom>
            <a:solidFill>
              <a:srgbClr val="295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76161" y="1981628"/>
              <a:ext cx="1603375" cy="1249045"/>
            </a:xfrm>
            <a:custGeom>
              <a:avLst/>
              <a:gdLst/>
              <a:ahLst/>
              <a:cxnLst/>
              <a:rect l="l" t="t" r="r" b="b"/>
              <a:pathLst>
                <a:path w="1603375" h="1249045">
                  <a:moveTo>
                    <a:pt x="1091564" y="301323"/>
                  </a:moveTo>
                  <a:lnTo>
                    <a:pt x="1043841" y="276084"/>
                  </a:lnTo>
                  <a:lnTo>
                    <a:pt x="995650" y="254039"/>
                  </a:lnTo>
                  <a:lnTo>
                    <a:pt x="947154" y="235172"/>
                  </a:lnTo>
                  <a:lnTo>
                    <a:pt x="898518" y="219468"/>
                  </a:lnTo>
                  <a:lnTo>
                    <a:pt x="849907" y="206910"/>
                  </a:lnTo>
                  <a:lnTo>
                    <a:pt x="801485" y="197484"/>
                  </a:lnTo>
                  <a:lnTo>
                    <a:pt x="753415" y="191172"/>
                  </a:lnTo>
                  <a:lnTo>
                    <a:pt x="705862" y="187960"/>
                  </a:lnTo>
                  <a:lnTo>
                    <a:pt x="658991" y="187831"/>
                  </a:lnTo>
                  <a:lnTo>
                    <a:pt x="612965" y="190769"/>
                  </a:lnTo>
                  <a:lnTo>
                    <a:pt x="567949" y="196760"/>
                  </a:lnTo>
                  <a:lnTo>
                    <a:pt x="524106" y="205786"/>
                  </a:lnTo>
                  <a:lnTo>
                    <a:pt x="481602" y="217833"/>
                  </a:lnTo>
                  <a:lnTo>
                    <a:pt x="440600" y="232884"/>
                  </a:lnTo>
                  <a:lnTo>
                    <a:pt x="401264" y="250924"/>
                  </a:lnTo>
                  <a:lnTo>
                    <a:pt x="363759" y="271936"/>
                  </a:lnTo>
                  <a:lnTo>
                    <a:pt x="328249" y="295905"/>
                  </a:lnTo>
                  <a:lnTo>
                    <a:pt x="294898" y="322816"/>
                  </a:lnTo>
                  <a:lnTo>
                    <a:pt x="263871" y="352652"/>
                  </a:lnTo>
                  <a:lnTo>
                    <a:pt x="235331" y="385397"/>
                  </a:lnTo>
                  <a:lnTo>
                    <a:pt x="0" y="197818"/>
                  </a:lnTo>
                  <a:lnTo>
                    <a:pt x="27472" y="166205"/>
                  </a:lnTo>
                  <a:lnTo>
                    <a:pt x="57182" y="137342"/>
                  </a:lnTo>
                  <a:lnTo>
                    <a:pt x="88984" y="111230"/>
                  </a:lnTo>
                  <a:lnTo>
                    <a:pt x="122732" y="87868"/>
                  </a:lnTo>
                  <a:lnTo>
                    <a:pt x="158279" y="67257"/>
                  </a:lnTo>
                  <a:lnTo>
                    <a:pt x="195480" y="49397"/>
                  </a:lnTo>
                  <a:lnTo>
                    <a:pt x="234189" y="34287"/>
                  </a:lnTo>
                  <a:lnTo>
                    <a:pt x="274258" y="21928"/>
                  </a:lnTo>
                  <a:lnTo>
                    <a:pt x="315543" y="12319"/>
                  </a:lnTo>
                  <a:lnTo>
                    <a:pt x="357898" y="5462"/>
                  </a:lnTo>
                  <a:lnTo>
                    <a:pt x="401175" y="1355"/>
                  </a:lnTo>
                  <a:lnTo>
                    <a:pt x="445230" y="0"/>
                  </a:lnTo>
                  <a:lnTo>
                    <a:pt x="489915" y="1395"/>
                  </a:lnTo>
                  <a:lnTo>
                    <a:pt x="535086" y="5541"/>
                  </a:lnTo>
                  <a:lnTo>
                    <a:pt x="580595" y="12439"/>
                  </a:lnTo>
                  <a:lnTo>
                    <a:pt x="626298" y="22088"/>
                  </a:lnTo>
                  <a:lnTo>
                    <a:pt x="672047" y="34487"/>
                  </a:lnTo>
                  <a:lnTo>
                    <a:pt x="717696" y="49639"/>
                  </a:lnTo>
                  <a:lnTo>
                    <a:pt x="763101" y="67541"/>
                  </a:lnTo>
                  <a:lnTo>
                    <a:pt x="808113" y="88195"/>
                  </a:lnTo>
                  <a:lnTo>
                    <a:pt x="852589" y="111601"/>
                  </a:lnTo>
                  <a:lnTo>
                    <a:pt x="896380" y="137757"/>
                  </a:lnTo>
                  <a:lnTo>
                    <a:pt x="939342" y="166666"/>
                  </a:lnTo>
                  <a:lnTo>
                    <a:pt x="981329" y="198326"/>
                  </a:lnTo>
                  <a:lnTo>
                    <a:pt x="1216533" y="385905"/>
                  </a:lnTo>
                  <a:lnTo>
                    <a:pt x="1254852" y="418110"/>
                  </a:lnTo>
                  <a:lnTo>
                    <a:pt x="1291259" y="452076"/>
                  </a:lnTo>
                  <a:lnTo>
                    <a:pt x="1325658" y="487684"/>
                  </a:lnTo>
                  <a:lnTo>
                    <a:pt x="1357954" y="524812"/>
                  </a:lnTo>
                  <a:lnTo>
                    <a:pt x="1388049" y="563341"/>
                  </a:lnTo>
                  <a:lnTo>
                    <a:pt x="1415847" y="603150"/>
                  </a:lnTo>
                  <a:lnTo>
                    <a:pt x="1441253" y="644120"/>
                  </a:lnTo>
                  <a:lnTo>
                    <a:pt x="1464170" y="686129"/>
                  </a:lnTo>
                  <a:lnTo>
                    <a:pt x="1484503" y="729059"/>
                  </a:lnTo>
                  <a:lnTo>
                    <a:pt x="1602866" y="823293"/>
                  </a:lnTo>
                  <a:lnTo>
                    <a:pt x="1318387" y="1248489"/>
                  </a:lnTo>
                  <a:lnTo>
                    <a:pt x="1130935" y="447119"/>
                  </a:lnTo>
                  <a:lnTo>
                    <a:pt x="1249171" y="541480"/>
                  </a:lnTo>
                  <a:lnTo>
                    <a:pt x="1228844" y="498550"/>
                  </a:lnTo>
                  <a:lnTo>
                    <a:pt x="1205938" y="456541"/>
                  </a:lnTo>
                  <a:lnTo>
                    <a:pt x="1180549" y="415571"/>
                  </a:lnTo>
                  <a:lnTo>
                    <a:pt x="1152771" y="375762"/>
                  </a:lnTo>
                  <a:lnTo>
                    <a:pt x="1122697" y="337233"/>
                  </a:lnTo>
                  <a:lnTo>
                    <a:pt x="1090421" y="300105"/>
                  </a:lnTo>
                  <a:lnTo>
                    <a:pt x="1056039" y="264497"/>
                  </a:lnTo>
                  <a:lnTo>
                    <a:pt x="1019643" y="230531"/>
                  </a:lnTo>
                  <a:lnTo>
                    <a:pt x="981329" y="198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806825" y="2852673"/>
            <a:ext cx="2306955" cy="499109"/>
            <a:chOff x="3806825" y="2852673"/>
            <a:chExt cx="2306955" cy="499109"/>
          </a:xfrm>
        </p:grpSpPr>
        <p:sp>
          <p:nvSpPr>
            <p:cNvPr id="21" name="object 21"/>
            <p:cNvSpPr/>
            <p:nvPr/>
          </p:nvSpPr>
          <p:spPr>
            <a:xfrm>
              <a:off x="5346700" y="2852673"/>
              <a:ext cx="767080" cy="492759"/>
            </a:xfrm>
            <a:custGeom>
              <a:avLst/>
              <a:gdLst/>
              <a:ahLst/>
              <a:cxnLst/>
              <a:rect l="l" t="t" r="r" b="b"/>
              <a:pathLst>
                <a:path w="767079" h="492760">
                  <a:moveTo>
                    <a:pt x="575055" y="0"/>
                  </a:moveTo>
                  <a:lnTo>
                    <a:pt x="191642" y="0"/>
                  </a:lnTo>
                  <a:lnTo>
                    <a:pt x="191642" y="369188"/>
                  </a:lnTo>
                  <a:lnTo>
                    <a:pt x="0" y="369188"/>
                  </a:lnTo>
                  <a:lnTo>
                    <a:pt x="383413" y="492251"/>
                  </a:lnTo>
                  <a:lnTo>
                    <a:pt x="766826" y="369188"/>
                  </a:lnTo>
                  <a:lnTo>
                    <a:pt x="575055" y="369188"/>
                  </a:lnTo>
                  <a:lnTo>
                    <a:pt x="575055" y="0"/>
                  </a:lnTo>
                  <a:close/>
                </a:path>
              </a:pathLst>
            </a:custGeom>
            <a:solidFill>
              <a:srgbClr val="66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46700" y="2852673"/>
              <a:ext cx="767080" cy="492759"/>
            </a:xfrm>
            <a:custGeom>
              <a:avLst/>
              <a:gdLst/>
              <a:ahLst/>
              <a:cxnLst/>
              <a:rect l="l" t="t" r="r" b="b"/>
              <a:pathLst>
                <a:path w="767079" h="492760">
                  <a:moveTo>
                    <a:pt x="0" y="369188"/>
                  </a:moveTo>
                  <a:lnTo>
                    <a:pt x="191642" y="369188"/>
                  </a:lnTo>
                  <a:lnTo>
                    <a:pt x="191642" y="0"/>
                  </a:lnTo>
                  <a:lnTo>
                    <a:pt x="575055" y="0"/>
                  </a:lnTo>
                  <a:lnTo>
                    <a:pt x="575055" y="369188"/>
                  </a:lnTo>
                  <a:lnTo>
                    <a:pt x="766826" y="369188"/>
                  </a:lnTo>
                  <a:lnTo>
                    <a:pt x="383413" y="492251"/>
                  </a:lnTo>
                  <a:lnTo>
                    <a:pt x="0" y="369188"/>
                  </a:lnTo>
                  <a:close/>
                </a:path>
              </a:pathLst>
            </a:custGeom>
            <a:ln w="15875">
              <a:solidFill>
                <a:srgbClr val="ACDF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06825" y="2859023"/>
              <a:ext cx="767080" cy="492759"/>
            </a:xfrm>
            <a:custGeom>
              <a:avLst/>
              <a:gdLst/>
              <a:ahLst/>
              <a:cxnLst/>
              <a:rect l="l" t="t" r="r" b="b"/>
              <a:pathLst>
                <a:path w="767079" h="492760">
                  <a:moveTo>
                    <a:pt x="0" y="352043"/>
                  </a:moveTo>
                  <a:lnTo>
                    <a:pt x="191642" y="352043"/>
                  </a:lnTo>
                  <a:lnTo>
                    <a:pt x="191642" y="0"/>
                  </a:lnTo>
                  <a:lnTo>
                    <a:pt x="575055" y="0"/>
                  </a:lnTo>
                  <a:lnTo>
                    <a:pt x="575055" y="352043"/>
                  </a:lnTo>
                  <a:lnTo>
                    <a:pt x="766826" y="352043"/>
                  </a:lnTo>
                  <a:lnTo>
                    <a:pt x="383413" y="492251"/>
                  </a:lnTo>
                  <a:lnTo>
                    <a:pt x="0" y="352043"/>
                  </a:lnTo>
                  <a:close/>
                </a:path>
              </a:pathLst>
            </a:custGeom>
            <a:ln w="158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554732" y="3424237"/>
            <a:ext cx="4668774" cy="1189428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532765" marR="525145" indent="130810">
              <a:lnSpc>
                <a:spcPct val="100000"/>
              </a:lnSpc>
              <a:spcBef>
                <a:spcPts val="395"/>
              </a:spcBef>
            </a:pPr>
            <a:r>
              <a:rPr sz="1800" b="1" spc="-20" dirty="0">
                <a:latin typeface="Times New Roman"/>
                <a:cs typeface="Times New Roman"/>
              </a:rPr>
              <a:t>Расходы </a:t>
            </a:r>
            <a:r>
              <a:rPr sz="1800" b="1" spc="-5" dirty="0">
                <a:latin typeface="Times New Roman"/>
                <a:cs typeface="Times New Roman"/>
              </a:rPr>
              <a:t>на  </a:t>
            </a:r>
            <a:r>
              <a:rPr sz="1800" b="1" dirty="0">
                <a:latin typeface="Times New Roman"/>
                <a:cs typeface="Times New Roman"/>
              </a:rPr>
              <a:t>ор</a:t>
            </a:r>
            <a:r>
              <a:rPr sz="1800" b="1" spc="-10" dirty="0">
                <a:latin typeface="Times New Roman"/>
                <a:cs typeface="Times New Roman"/>
              </a:rPr>
              <a:t>г</a:t>
            </a:r>
            <a:r>
              <a:rPr sz="1800" b="1" dirty="0">
                <a:latin typeface="Times New Roman"/>
                <a:cs typeface="Times New Roman"/>
              </a:rPr>
              <a:t>ан</a:t>
            </a:r>
            <a:r>
              <a:rPr sz="1800" b="1" spc="-1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за</a:t>
            </a:r>
            <a:r>
              <a:rPr sz="1800" b="1" spc="-10" dirty="0">
                <a:latin typeface="Times New Roman"/>
                <a:cs typeface="Times New Roman"/>
              </a:rPr>
              <a:t>ц</a:t>
            </a:r>
            <a:r>
              <a:rPr sz="1800" b="1" spc="-5" dirty="0">
                <a:latin typeface="Times New Roman"/>
                <a:cs typeface="Times New Roman"/>
              </a:rPr>
              <a:t>ию,</a:t>
            </a:r>
            <a:endParaRPr sz="1800" dirty="0">
              <a:latin typeface="Times New Roman"/>
              <a:cs typeface="Times New Roman"/>
            </a:endParaRPr>
          </a:p>
          <a:p>
            <a:pPr marL="570865" marR="285115" indent="-276225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текущий ремонт </a:t>
            </a:r>
            <a:r>
              <a:rPr sz="1800" b="1" dirty="0">
                <a:latin typeface="Times New Roman"/>
                <a:cs typeface="Times New Roman"/>
              </a:rPr>
              <a:t>и  </a:t>
            </a:r>
            <a:r>
              <a:rPr sz="1800" b="1" spc="-10" dirty="0" err="1">
                <a:latin typeface="Times New Roman"/>
                <a:cs typeface="Times New Roman"/>
              </a:rPr>
              <a:t>содержание</a:t>
            </a:r>
            <a:r>
              <a:rPr sz="1800" b="1" spc="-10" dirty="0">
                <a:latin typeface="Times New Roman"/>
                <a:cs typeface="Times New Roman"/>
              </a:rPr>
              <a:t>  </a:t>
            </a:r>
            <a:r>
              <a:rPr sz="1800" b="1" spc="-5" dirty="0" err="1" smtClean="0">
                <a:latin typeface="Times New Roman"/>
                <a:cs typeface="Times New Roman"/>
              </a:rPr>
              <a:t>гражданских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sz="1800" b="1" spc="-5" dirty="0" err="1" smtClean="0">
                <a:latin typeface="Times New Roman"/>
                <a:cs typeface="Times New Roman"/>
              </a:rPr>
              <a:t>кладбищ</a:t>
            </a:r>
            <a:r>
              <a:rPr sz="1800" b="1" spc="-5" dirty="0">
                <a:latin typeface="Times New Roman"/>
                <a:cs typeface="Times New Roman"/>
              </a:rPr>
              <a:t>,  </a:t>
            </a:r>
            <a:r>
              <a:rPr sz="1800" b="1" spc="-15" dirty="0">
                <a:latin typeface="Times New Roman"/>
                <a:cs typeface="Times New Roman"/>
              </a:rPr>
              <a:t>памятников </a:t>
            </a:r>
            <a:r>
              <a:rPr sz="1800" b="1" dirty="0">
                <a:latin typeface="Times New Roman"/>
                <a:cs typeface="Times New Roman"/>
              </a:rPr>
              <a:t>–  </a:t>
            </a:r>
            <a:r>
              <a:rPr sz="1800" b="1" dirty="0" smtClean="0">
                <a:latin typeface="Times New Roman"/>
                <a:cs typeface="Times New Roman"/>
              </a:rPr>
              <a:t>10,0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sz="1800" b="1" spc="-5" dirty="0" err="1" smtClean="0">
                <a:latin typeface="Times New Roman"/>
                <a:cs typeface="Times New Roman"/>
              </a:rPr>
              <a:t>тыс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</a:t>
            </a:r>
            <a:r>
              <a:rPr sz="2000" b="1" spc="-1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9562" cy="533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2747" y="63"/>
            <a:ext cx="9763760" cy="546100"/>
            <a:chOff x="142747" y="63"/>
            <a:chExt cx="9763760" cy="5461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141" y="134937"/>
              <a:ext cx="9458833" cy="274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3699" y="63"/>
              <a:ext cx="300990" cy="271780"/>
            </a:xfrm>
            <a:custGeom>
              <a:avLst/>
              <a:gdLst/>
              <a:ahLst/>
              <a:cxnLst/>
              <a:rect l="l" t="t" r="r" b="b"/>
              <a:pathLst>
                <a:path w="300990" h="271780">
                  <a:moveTo>
                    <a:pt x="149618" y="134874"/>
                  </a:moveTo>
                  <a:lnTo>
                    <a:pt x="0" y="134874"/>
                  </a:lnTo>
                  <a:lnTo>
                    <a:pt x="0" y="271399"/>
                  </a:lnTo>
                  <a:lnTo>
                    <a:pt x="149618" y="271399"/>
                  </a:lnTo>
                  <a:lnTo>
                    <a:pt x="149618" y="134874"/>
                  </a:lnTo>
                  <a:close/>
                </a:path>
                <a:path w="300990" h="271780">
                  <a:moveTo>
                    <a:pt x="300977" y="0"/>
                  </a:moveTo>
                  <a:lnTo>
                    <a:pt x="149631" y="0"/>
                  </a:lnTo>
                  <a:lnTo>
                    <a:pt x="149631" y="134874"/>
                  </a:lnTo>
                  <a:lnTo>
                    <a:pt x="300977" y="134874"/>
                  </a:lnTo>
                  <a:lnTo>
                    <a:pt x="300977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3331" y="134937"/>
              <a:ext cx="151765" cy="141605"/>
            </a:xfrm>
            <a:custGeom>
              <a:avLst/>
              <a:gdLst/>
              <a:ahLst/>
              <a:cxnLst/>
              <a:rect l="l" t="t" r="r" b="b"/>
              <a:pathLst>
                <a:path w="151765" h="141604">
                  <a:moveTo>
                    <a:pt x="151345" y="0"/>
                  </a:moveTo>
                  <a:lnTo>
                    <a:pt x="0" y="0"/>
                  </a:lnTo>
                  <a:lnTo>
                    <a:pt x="0" y="141287"/>
                  </a:lnTo>
                  <a:lnTo>
                    <a:pt x="151345" y="141287"/>
                  </a:lnTo>
                  <a:lnTo>
                    <a:pt x="151345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7522" y="274637"/>
              <a:ext cx="154940" cy="135255"/>
            </a:xfrm>
            <a:custGeom>
              <a:avLst/>
              <a:gdLst/>
              <a:ahLst/>
              <a:cxnLst/>
              <a:rect l="l" t="t" r="r" b="b"/>
              <a:pathLst>
                <a:path w="154940" h="135254">
                  <a:moveTo>
                    <a:pt x="0" y="134937"/>
                  </a:moveTo>
                  <a:lnTo>
                    <a:pt x="154774" y="134937"/>
                  </a:lnTo>
                  <a:lnTo>
                    <a:pt x="154774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2747" y="136588"/>
              <a:ext cx="153670" cy="138430"/>
            </a:xfrm>
            <a:custGeom>
              <a:avLst/>
              <a:gdLst/>
              <a:ahLst/>
              <a:cxnLst/>
              <a:rect l="l" t="t" r="r" b="b"/>
              <a:pathLst>
                <a:path w="153670" h="138429">
                  <a:moveTo>
                    <a:pt x="153060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53060" y="138112"/>
                  </a:lnTo>
                  <a:lnTo>
                    <a:pt x="153060" y="0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7522" y="271462"/>
              <a:ext cx="295910" cy="274955"/>
            </a:xfrm>
            <a:custGeom>
              <a:avLst/>
              <a:gdLst/>
              <a:ahLst/>
              <a:cxnLst/>
              <a:rect l="l" t="t" r="r" b="b"/>
              <a:pathLst>
                <a:path w="295909" h="274955">
                  <a:moveTo>
                    <a:pt x="295795" y="0"/>
                  </a:moveTo>
                  <a:lnTo>
                    <a:pt x="146177" y="0"/>
                  </a:lnTo>
                  <a:lnTo>
                    <a:pt x="14617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54774" y="274637"/>
                  </a:lnTo>
                  <a:lnTo>
                    <a:pt x="154774" y="138112"/>
                  </a:lnTo>
                  <a:lnTo>
                    <a:pt x="295795" y="138112"/>
                  </a:lnTo>
                  <a:lnTo>
                    <a:pt x="295795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89123" y="331723"/>
            <a:ext cx="4949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7C"/>
                </a:solidFill>
              </a:rPr>
              <a:t>Уважаемые</a:t>
            </a:r>
            <a:r>
              <a:rPr sz="3600" spc="-114" dirty="0">
                <a:solidFill>
                  <a:srgbClr val="00007C"/>
                </a:solidFill>
              </a:rPr>
              <a:t> </a:t>
            </a:r>
            <a:r>
              <a:rPr sz="3600" spc="-5" dirty="0">
                <a:solidFill>
                  <a:srgbClr val="00007C"/>
                </a:solidFill>
              </a:rPr>
              <a:t>жители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29667" y="880364"/>
            <a:ext cx="9664065" cy="3788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-5" dirty="0" smtClean="0">
                <a:solidFill>
                  <a:srgbClr val="00007C"/>
                </a:solidFill>
                <a:latin typeface="Bookman Old Style"/>
                <a:cs typeface="Bookman Old Style"/>
              </a:rPr>
              <a:t> Калининского</a:t>
            </a:r>
            <a:r>
              <a:rPr sz="3600" b="1" spc="-5" dirty="0" smtClean="0">
                <a:solidFill>
                  <a:srgbClr val="00007C"/>
                </a:solidFill>
                <a:latin typeface="Bookman Old Style"/>
                <a:cs typeface="Bookman Old Style"/>
              </a:rPr>
              <a:t> </a:t>
            </a:r>
            <a:r>
              <a:rPr sz="3600" b="1" spc="-5" dirty="0">
                <a:solidFill>
                  <a:srgbClr val="00007C"/>
                </a:solidFill>
                <a:latin typeface="Bookman Old Style"/>
                <a:cs typeface="Bookman Old Style"/>
              </a:rPr>
              <a:t>сельского</a:t>
            </a:r>
            <a:r>
              <a:rPr sz="3600" b="1" spc="-75" dirty="0">
                <a:solidFill>
                  <a:srgbClr val="00007C"/>
                </a:solidFill>
                <a:latin typeface="Bookman Old Style"/>
                <a:cs typeface="Bookman Old Style"/>
              </a:rPr>
              <a:t> </a:t>
            </a:r>
            <a:r>
              <a:rPr sz="3600" b="1" spc="-5" dirty="0">
                <a:solidFill>
                  <a:srgbClr val="00007C"/>
                </a:solidFill>
                <a:latin typeface="Bookman Old Style"/>
                <a:cs typeface="Bookman Old Style"/>
              </a:rPr>
              <a:t>поселения</a:t>
            </a:r>
            <a:endParaRPr sz="3600" dirty="0">
              <a:latin typeface="Bookman Old Style"/>
              <a:cs typeface="Bookman Old Style"/>
            </a:endParaRPr>
          </a:p>
          <a:p>
            <a:pPr marL="533400" marR="259715" indent="362585" algn="just">
              <a:lnSpc>
                <a:spcPts val="2160"/>
              </a:lnSpc>
              <a:spcBef>
                <a:spcPts val="2360"/>
              </a:spcBef>
            </a:pPr>
            <a:r>
              <a:rPr sz="2000" dirty="0">
                <a:latin typeface="Times New Roman"/>
                <a:cs typeface="Times New Roman"/>
              </a:rPr>
              <a:t>Вашему </a:t>
            </a:r>
            <a:r>
              <a:rPr sz="2000" spc="-5" dirty="0">
                <a:latin typeface="Times New Roman"/>
                <a:cs typeface="Times New Roman"/>
              </a:rPr>
              <a:t>вниманию предлагается </a:t>
            </a:r>
            <a:r>
              <a:rPr sz="2000" dirty="0">
                <a:latin typeface="Times New Roman"/>
                <a:cs typeface="Times New Roman"/>
              </a:rPr>
              <a:t>проект </a:t>
            </a:r>
            <a:r>
              <a:rPr sz="2000" dirty="0" err="1">
                <a:latin typeface="Times New Roman"/>
                <a:cs typeface="Times New Roman"/>
              </a:rPr>
              <a:t>бюджета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lang="ru-RU" sz="2000" spc="-5" dirty="0" smtClean="0">
                <a:latin typeface="Times New Roman"/>
                <a:cs typeface="Times New Roman"/>
              </a:rPr>
              <a:t>Калининского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сельского  поселения </a:t>
            </a:r>
            <a:r>
              <a:rPr sz="2000" spc="-5" dirty="0" err="1">
                <a:latin typeface="Times New Roman"/>
                <a:cs typeface="Times New Roman"/>
              </a:rPr>
              <a:t>на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20</a:t>
            </a:r>
            <a:r>
              <a:rPr lang="ru-RU" sz="2000" spc="-5" dirty="0" smtClean="0">
                <a:latin typeface="Times New Roman"/>
                <a:cs typeface="Times New Roman"/>
              </a:rPr>
              <a:t>21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год </a:t>
            </a:r>
            <a:r>
              <a:rPr sz="2000" dirty="0">
                <a:latin typeface="Times New Roman"/>
                <a:cs typeface="Times New Roman"/>
              </a:rPr>
              <a:t>и плановый </a:t>
            </a:r>
            <a:r>
              <a:rPr sz="2000" dirty="0" err="1">
                <a:latin typeface="Times New Roman"/>
                <a:cs typeface="Times New Roman"/>
              </a:rPr>
              <a:t>период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202</a:t>
            </a:r>
            <a:r>
              <a:rPr lang="ru-RU" sz="2000" dirty="0" smtClean="0">
                <a:latin typeface="Times New Roman"/>
                <a:cs typeface="Times New Roman"/>
              </a:rPr>
              <a:t>2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dirty="0" smtClean="0">
                <a:latin typeface="Times New Roman"/>
                <a:cs typeface="Times New Roman"/>
              </a:rPr>
              <a:t>202</a:t>
            </a:r>
            <a:r>
              <a:rPr lang="ru-RU" sz="2000" dirty="0" smtClean="0">
                <a:latin typeface="Times New Roman"/>
                <a:cs typeface="Times New Roman"/>
              </a:rPr>
              <a:t>3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годов </a:t>
            </a:r>
            <a:r>
              <a:rPr sz="2000" dirty="0">
                <a:latin typeface="Times New Roman"/>
                <a:cs typeface="Times New Roman"/>
              </a:rPr>
              <a:t>в форме  </a:t>
            </a:r>
            <a:r>
              <a:rPr sz="2000" spc="-5" dirty="0">
                <a:latin typeface="Times New Roman"/>
                <a:cs typeface="Times New Roman"/>
              </a:rPr>
              <a:t>презентационного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материала.</a:t>
            </a:r>
            <a:endParaRPr sz="2000" dirty="0">
              <a:latin typeface="Times New Roman"/>
              <a:cs typeface="Times New Roman"/>
            </a:endParaRPr>
          </a:p>
          <a:p>
            <a:pPr marL="533400" marR="259079" indent="362585" algn="just">
              <a:lnSpc>
                <a:spcPct val="90000"/>
              </a:lnSpc>
              <a:spcBef>
                <a:spcPts val="450"/>
              </a:spcBef>
            </a:pPr>
            <a:r>
              <a:rPr sz="2000" dirty="0">
                <a:latin typeface="Times New Roman"/>
                <a:cs typeface="Times New Roman"/>
              </a:rPr>
              <a:t>В настоящее </a:t>
            </a:r>
            <a:r>
              <a:rPr sz="2000" spc="-5" dirty="0">
                <a:latin typeface="Times New Roman"/>
                <a:cs typeface="Times New Roman"/>
              </a:rPr>
              <a:t>время обеспечение </a:t>
            </a:r>
            <a:r>
              <a:rPr sz="2000" dirty="0">
                <a:latin typeface="Times New Roman"/>
                <a:cs typeface="Times New Roman"/>
              </a:rPr>
              <a:t>открытости и </a:t>
            </a:r>
            <a:r>
              <a:rPr sz="2000" spc="-5" dirty="0">
                <a:latin typeface="Times New Roman"/>
                <a:cs typeface="Times New Roman"/>
              </a:rPr>
              <a:t>прозрачности </a:t>
            </a:r>
            <a:r>
              <a:rPr sz="2000" dirty="0">
                <a:latin typeface="Times New Roman"/>
                <a:cs typeface="Times New Roman"/>
              </a:rPr>
              <a:t>бюджетного  </a:t>
            </a:r>
            <a:r>
              <a:rPr sz="2000" spc="-5" dirty="0">
                <a:latin typeface="Times New Roman"/>
                <a:cs typeface="Times New Roman"/>
              </a:rPr>
              <a:t>процесса </a:t>
            </a:r>
            <a:r>
              <a:rPr sz="2000" dirty="0">
                <a:latin typeface="Times New Roman"/>
                <a:cs typeface="Times New Roman"/>
              </a:rPr>
              <a:t>является одним </a:t>
            </a:r>
            <a:r>
              <a:rPr sz="2000" spc="-5" dirty="0">
                <a:latin typeface="Times New Roman"/>
                <a:cs typeface="Times New Roman"/>
              </a:rPr>
              <a:t>из ключевых направлений деятельности </a:t>
            </a:r>
            <a:r>
              <a:rPr sz="2000" dirty="0">
                <a:latin typeface="Times New Roman"/>
                <a:cs typeface="Times New Roman"/>
              </a:rPr>
              <a:t>органов  местного </a:t>
            </a:r>
            <a:r>
              <a:rPr sz="2000" spc="-5" dirty="0">
                <a:latin typeface="Times New Roman"/>
                <a:cs typeface="Times New Roman"/>
              </a:rPr>
              <a:t>самоуправления. Для того, чтобы </a:t>
            </a:r>
            <a:r>
              <a:rPr sz="2000" dirty="0">
                <a:latin typeface="Times New Roman"/>
                <a:cs typeface="Times New Roman"/>
              </a:rPr>
              <a:t>каждый </a:t>
            </a:r>
            <a:r>
              <a:rPr sz="2000" dirty="0" err="1">
                <a:latin typeface="Times New Roman"/>
                <a:cs typeface="Times New Roman"/>
              </a:rPr>
              <a:t>житель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Калининского</a:t>
            </a:r>
            <a:r>
              <a:rPr sz="2000" dirty="0" smtClean="0">
                <a:latin typeface="Times New Roman"/>
                <a:cs typeface="Times New Roman"/>
              </a:rPr>
              <a:t>  </a:t>
            </a:r>
            <a:r>
              <a:rPr sz="2000" spc="-5" dirty="0">
                <a:latin typeface="Times New Roman"/>
                <a:cs typeface="Times New Roman"/>
              </a:rPr>
              <a:t>сельского поселения </a:t>
            </a:r>
            <a:r>
              <a:rPr sz="2000" dirty="0">
                <a:latin typeface="Times New Roman"/>
                <a:cs typeface="Times New Roman"/>
              </a:rPr>
              <a:t>мог </a:t>
            </a:r>
            <a:r>
              <a:rPr sz="2000" spc="-5" dirty="0">
                <a:latin typeface="Times New Roman"/>
                <a:cs typeface="Times New Roman"/>
              </a:rPr>
              <a:t>получить </a:t>
            </a:r>
            <a:r>
              <a:rPr sz="2000" dirty="0">
                <a:latin typeface="Times New Roman"/>
                <a:cs typeface="Times New Roman"/>
              </a:rPr>
              <a:t>информацию о </a:t>
            </a:r>
            <a:r>
              <a:rPr sz="2000" spc="-5" dirty="0">
                <a:latin typeface="Times New Roman"/>
                <a:cs typeface="Times New Roman"/>
              </a:rPr>
              <a:t>проекте </a:t>
            </a:r>
            <a:r>
              <a:rPr sz="2000" spc="-5" dirty="0" err="1">
                <a:latin typeface="Times New Roman"/>
                <a:cs typeface="Times New Roman"/>
              </a:rPr>
              <a:t>бюджета</a:t>
            </a:r>
            <a:r>
              <a:rPr sz="2000" spc="-5" dirty="0">
                <a:latin typeface="Times New Roman"/>
                <a:cs typeface="Times New Roman"/>
              </a:rPr>
              <a:t>  </a:t>
            </a:r>
            <a:r>
              <a:rPr lang="ru-RU" sz="2000" spc="-5" dirty="0" smtClean="0">
                <a:latin typeface="Times New Roman"/>
                <a:cs typeface="Times New Roman"/>
              </a:rPr>
              <a:t>Калининского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сельского поселения </a:t>
            </a:r>
            <a:r>
              <a:rPr sz="2000" dirty="0" err="1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20</a:t>
            </a:r>
            <a:r>
              <a:rPr lang="ru-RU" sz="2000" dirty="0" smtClean="0">
                <a:latin typeface="Times New Roman"/>
                <a:cs typeface="Times New Roman"/>
              </a:rPr>
              <a:t>21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год </a:t>
            </a:r>
            <a:r>
              <a:rPr sz="2000" dirty="0">
                <a:latin typeface="Times New Roman"/>
                <a:cs typeface="Times New Roman"/>
              </a:rPr>
              <a:t>и плановый </a:t>
            </a:r>
            <a:r>
              <a:rPr sz="2000" spc="-5" dirty="0" err="1">
                <a:latin typeface="Times New Roman"/>
                <a:cs typeface="Times New Roman"/>
              </a:rPr>
              <a:t>период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202</a:t>
            </a:r>
            <a:r>
              <a:rPr lang="ru-RU" sz="2000" dirty="0" smtClean="0">
                <a:latin typeface="Times New Roman"/>
                <a:cs typeface="Times New Roman"/>
              </a:rPr>
              <a:t>2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 </a:t>
            </a:r>
            <a:r>
              <a:rPr sz="2000" dirty="0" smtClean="0">
                <a:latin typeface="Times New Roman"/>
                <a:cs typeface="Times New Roman"/>
              </a:rPr>
              <a:t>202</a:t>
            </a:r>
            <a:r>
              <a:rPr lang="ru-RU" sz="2000" dirty="0" smtClean="0">
                <a:latin typeface="Times New Roman"/>
                <a:cs typeface="Times New Roman"/>
              </a:rPr>
              <a:t>3</a:t>
            </a:r>
            <a:r>
              <a:rPr sz="2000" spc="27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годов,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проект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бюджета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также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размещен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на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сайте</a:t>
            </a:r>
            <a:r>
              <a:rPr lang="ru-RU" sz="2000" spc="-5" dirty="0" smtClean="0">
                <a:latin typeface="Times New Roman"/>
                <a:cs typeface="Times New Roman"/>
              </a:rPr>
              <a:t> </a:t>
            </a:r>
            <a:r>
              <a:rPr lang="en-US" altLang="ru-RU" sz="2000" dirty="0" smtClean="0">
                <a:solidFill>
                  <a:srgbClr val="00007C"/>
                </a:solidFill>
                <a:latin typeface="Times New Roman" pitchFamily="16" charset="0"/>
                <a:hlinkClick r:id="rId5" action="ppaction://hlinkfile"/>
              </a:rPr>
              <a:t>https://kalininskoesp.ru/</a:t>
            </a:r>
            <a:endParaRPr lang="en-US" altLang="ru-RU" sz="1900" dirty="0" smtClean="0">
              <a:solidFill>
                <a:srgbClr val="666699"/>
              </a:solidFill>
              <a:latin typeface="Times New Roman" pitchFamily="16" charset="0"/>
            </a:endParaRPr>
          </a:p>
          <a:p>
            <a:pPr marL="533400" marR="259079" indent="362585" algn="just">
              <a:lnSpc>
                <a:spcPct val="90000"/>
              </a:lnSpc>
              <a:spcBef>
                <a:spcPts val="450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0063" y="6305915"/>
            <a:ext cx="18034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5" dirty="0">
                <a:latin typeface="Times New Roman"/>
                <a:cs typeface="Times New Roman"/>
              </a:rPr>
              <a:t>28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9201" y="-1397"/>
            <a:ext cx="8867597" cy="872161"/>
          </a:xfrm>
          <a:prstGeom prst="rect">
            <a:avLst/>
          </a:prstGeom>
        </p:spPr>
        <p:txBody>
          <a:bodyPr vert="horz" wrap="square" lIns="0" tIns="132206" rIns="0" bIns="0" rtlCol="0">
            <a:spAutoFit/>
          </a:bodyPr>
          <a:lstStyle/>
          <a:p>
            <a:pPr marL="1475740" marR="5080" indent="-9055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Расходы бюджета </a:t>
            </a:r>
            <a:r>
              <a:rPr lang="ru-RU" spc="-5" dirty="0" smtClean="0"/>
              <a:t>Калининского</a:t>
            </a:r>
            <a:r>
              <a:rPr spc="-5" dirty="0" smtClean="0"/>
              <a:t> </a:t>
            </a:r>
            <a:r>
              <a:rPr spc="-5" dirty="0"/>
              <a:t>сельского  поселения </a:t>
            </a:r>
            <a:r>
              <a:rPr dirty="0"/>
              <a:t>в </a:t>
            </a:r>
            <a:r>
              <a:rPr spc="-5" dirty="0" smtClean="0"/>
              <a:t>20</a:t>
            </a:r>
            <a:r>
              <a:rPr lang="ru-RU" spc="-5" dirty="0" smtClean="0"/>
              <a:t>21</a:t>
            </a:r>
            <a:r>
              <a:rPr spc="-5" dirty="0" smtClean="0"/>
              <a:t> </a:t>
            </a:r>
            <a:r>
              <a:rPr spc="-5" dirty="0"/>
              <a:t>году на</a:t>
            </a:r>
            <a:r>
              <a:rPr spc="-90" dirty="0"/>
              <a:t> </a:t>
            </a:r>
            <a:r>
              <a:rPr spc="-5" dirty="0"/>
              <a:t>культуру</a:t>
            </a:r>
          </a:p>
        </p:txBody>
      </p:sp>
      <p:sp>
        <p:nvSpPr>
          <p:cNvPr id="4" name="object 4"/>
          <p:cNvSpPr/>
          <p:nvPr/>
        </p:nvSpPr>
        <p:spPr>
          <a:xfrm>
            <a:off x="284162" y="955674"/>
            <a:ext cx="9204325" cy="47625"/>
          </a:xfrm>
          <a:custGeom>
            <a:avLst/>
            <a:gdLst/>
            <a:ahLst/>
            <a:cxnLst/>
            <a:rect l="l" t="t" r="r" b="b"/>
            <a:pathLst>
              <a:path w="9204325" h="47625">
                <a:moveTo>
                  <a:pt x="9204261" y="31750"/>
                </a:moveTo>
                <a:lnTo>
                  <a:pt x="0" y="31750"/>
                </a:lnTo>
                <a:lnTo>
                  <a:pt x="0" y="47625"/>
                </a:lnTo>
                <a:lnTo>
                  <a:pt x="9204261" y="47625"/>
                </a:lnTo>
                <a:lnTo>
                  <a:pt x="9204261" y="31750"/>
                </a:lnTo>
                <a:close/>
              </a:path>
              <a:path w="9204325" h="47625">
                <a:moveTo>
                  <a:pt x="9204261" y="0"/>
                </a:moveTo>
                <a:lnTo>
                  <a:pt x="0" y="0"/>
                </a:lnTo>
                <a:lnTo>
                  <a:pt x="0" y="15875"/>
                </a:lnTo>
                <a:lnTo>
                  <a:pt x="9204261" y="15875"/>
                </a:lnTo>
                <a:lnTo>
                  <a:pt x="9204261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773551" y="1144650"/>
            <a:ext cx="2360930" cy="1171575"/>
            <a:chOff x="3773551" y="1144650"/>
            <a:chExt cx="2360930" cy="1171575"/>
          </a:xfrm>
        </p:grpSpPr>
        <p:sp>
          <p:nvSpPr>
            <p:cNvPr id="6" name="object 6"/>
            <p:cNvSpPr/>
            <p:nvPr/>
          </p:nvSpPr>
          <p:spPr>
            <a:xfrm>
              <a:off x="3783076" y="1154175"/>
              <a:ext cx="2341880" cy="1152525"/>
            </a:xfrm>
            <a:custGeom>
              <a:avLst/>
              <a:gdLst/>
              <a:ahLst/>
              <a:cxnLst/>
              <a:rect l="l" t="t" r="r" b="b"/>
              <a:pathLst>
                <a:path w="2341879" h="1152525">
                  <a:moveTo>
                    <a:pt x="2149348" y="0"/>
                  </a:moveTo>
                  <a:lnTo>
                    <a:pt x="192024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374"/>
                  </a:lnTo>
                  <a:lnTo>
                    <a:pt x="5071" y="1004408"/>
                  </a:lnTo>
                  <a:lnTo>
                    <a:pt x="19518" y="1044843"/>
                  </a:lnTo>
                  <a:lnTo>
                    <a:pt x="42187" y="1080522"/>
                  </a:lnTo>
                  <a:lnTo>
                    <a:pt x="71925" y="1110287"/>
                  </a:lnTo>
                  <a:lnTo>
                    <a:pt x="107579" y="1132981"/>
                  </a:lnTo>
                  <a:lnTo>
                    <a:pt x="147996" y="1147446"/>
                  </a:lnTo>
                  <a:lnTo>
                    <a:pt x="192024" y="1152525"/>
                  </a:lnTo>
                  <a:lnTo>
                    <a:pt x="2149348" y="1152525"/>
                  </a:lnTo>
                  <a:lnTo>
                    <a:pt x="2193422" y="1147446"/>
                  </a:lnTo>
                  <a:lnTo>
                    <a:pt x="2233872" y="1132981"/>
                  </a:lnTo>
                  <a:lnTo>
                    <a:pt x="2269549" y="1110287"/>
                  </a:lnTo>
                  <a:lnTo>
                    <a:pt x="2299301" y="1080522"/>
                  </a:lnTo>
                  <a:lnTo>
                    <a:pt x="2321977" y="1044843"/>
                  </a:lnTo>
                  <a:lnTo>
                    <a:pt x="2336426" y="1004408"/>
                  </a:lnTo>
                  <a:lnTo>
                    <a:pt x="2341499" y="960374"/>
                  </a:lnTo>
                  <a:lnTo>
                    <a:pt x="2341499" y="192024"/>
                  </a:lnTo>
                  <a:lnTo>
                    <a:pt x="2336426" y="147996"/>
                  </a:lnTo>
                  <a:lnTo>
                    <a:pt x="2321977" y="107579"/>
                  </a:lnTo>
                  <a:lnTo>
                    <a:pt x="2299301" y="71925"/>
                  </a:lnTo>
                  <a:lnTo>
                    <a:pt x="2269549" y="42187"/>
                  </a:lnTo>
                  <a:lnTo>
                    <a:pt x="2233872" y="19518"/>
                  </a:lnTo>
                  <a:lnTo>
                    <a:pt x="2193422" y="5071"/>
                  </a:lnTo>
                  <a:lnTo>
                    <a:pt x="2149348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3076" y="1154175"/>
              <a:ext cx="2341880" cy="1152525"/>
            </a:xfrm>
            <a:custGeom>
              <a:avLst/>
              <a:gdLst/>
              <a:ahLst/>
              <a:cxnLst/>
              <a:rect l="l" t="t" r="r" b="b"/>
              <a:pathLst>
                <a:path w="2341879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4" y="0"/>
                  </a:lnTo>
                  <a:lnTo>
                    <a:pt x="2149348" y="0"/>
                  </a:lnTo>
                  <a:lnTo>
                    <a:pt x="2193422" y="5071"/>
                  </a:lnTo>
                  <a:lnTo>
                    <a:pt x="2233872" y="19518"/>
                  </a:lnTo>
                  <a:lnTo>
                    <a:pt x="2269549" y="42187"/>
                  </a:lnTo>
                  <a:lnTo>
                    <a:pt x="2299301" y="71925"/>
                  </a:lnTo>
                  <a:lnTo>
                    <a:pt x="2321977" y="107579"/>
                  </a:lnTo>
                  <a:lnTo>
                    <a:pt x="2336426" y="147996"/>
                  </a:lnTo>
                  <a:lnTo>
                    <a:pt x="2341499" y="192024"/>
                  </a:lnTo>
                  <a:lnTo>
                    <a:pt x="2341499" y="960374"/>
                  </a:lnTo>
                  <a:lnTo>
                    <a:pt x="2336426" y="1004408"/>
                  </a:lnTo>
                  <a:lnTo>
                    <a:pt x="2321977" y="1044843"/>
                  </a:lnTo>
                  <a:lnTo>
                    <a:pt x="2299301" y="1080522"/>
                  </a:lnTo>
                  <a:lnTo>
                    <a:pt x="2269549" y="1110287"/>
                  </a:lnTo>
                  <a:lnTo>
                    <a:pt x="2233872" y="1132981"/>
                  </a:lnTo>
                  <a:lnTo>
                    <a:pt x="2193422" y="1147446"/>
                  </a:lnTo>
                  <a:lnTo>
                    <a:pt x="2149348" y="1152525"/>
                  </a:lnTo>
                  <a:lnTo>
                    <a:pt x="192024" y="1152525"/>
                  </a:lnTo>
                  <a:lnTo>
                    <a:pt x="147996" y="1147446"/>
                  </a:lnTo>
                  <a:lnTo>
                    <a:pt x="107579" y="1132981"/>
                  </a:lnTo>
                  <a:lnTo>
                    <a:pt x="71925" y="1110287"/>
                  </a:lnTo>
                  <a:lnTo>
                    <a:pt x="42187" y="1080522"/>
                  </a:lnTo>
                  <a:lnTo>
                    <a:pt x="19518" y="1044843"/>
                  </a:lnTo>
                  <a:lnTo>
                    <a:pt x="5071" y="1004408"/>
                  </a:lnTo>
                  <a:lnTo>
                    <a:pt x="0" y="960374"/>
                  </a:lnTo>
                  <a:lnTo>
                    <a:pt x="0" y="192024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31919" y="1403984"/>
            <a:ext cx="10464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 smtClean="0">
                <a:latin typeface="Times New Roman"/>
                <a:cs typeface="Times New Roman"/>
              </a:rPr>
              <a:t>5564,2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тыс.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руб.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24226" y="3500437"/>
            <a:ext cx="4109974" cy="2246769"/>
          </a:xfrm>
          <a:prstGeom prst="rect">
            <a:avLst/>
          </a:prstGeom>
          <a:solidFill>
            <a:srgbClr val="00AFEF"/>
          </a:solidFill>
          <a:ln w="19050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247650" marR="238760" algn="ctr">
              <a:lnSpc>
                <a:spcPct val="100000"/>
              </a:lnSpc>
            </a:pPr>
            <a:r>
              <a:rPr sz="1600" b="1" spc="-20" dirty="0" err="1" smtClean="0">
                <a:latin typeface="Times New Roman"/>
                <a:cs typeface="Times New Roman"/>
              </a:rPr>
              <a:t>Расходы</a:t>
            </a:r>
            <a:r>
              <a:rPr sz="1600" b="1" spc="-20" dirty="0" smtClean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на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фонд  </a:t>
            </a:r>
            <a:r>
              <a:rPr sz="1600" b="1" spc="-15" dirty="0">
                <a:latin typeface="Times New Roman"/>
                <a:cs typeface="Times New Roman"/>
              </a:rPr>
              <a:t>оплаты </a:t>
            </a:r>
            <a:r>
              <a:rPr sz="1600" b="1" spc="-25" dirty="0">
                <a:latin typeface="Times New Roman"/>
                <a:cs typeface="Times New Roman"/>
              </a:rPr>
              <a:t>труда  </a:t>
            </a:r>
            <a:r>
              <a:rPr sz="1600" b="1" spc="-15" dirty="0">
                <a:latin typeface="Times New Roman"/>
                <a:cs typeface="Times New Roman"/>
              </a:rPr>
              <a:t>работникам</a:t>
            </a:r>
            <a:endParaRPr sz="1600" dirty="0">
              <a:latin typeface="Times New Roman"/>
              <a:cs typeface="Times New Roman"/>
            </a:endParaRPr>
          </a:p>
          <a:p>
            <a:pPr marL="465455" marR="458470" algn="ctr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учреж</a:t>
            </a:r>
            <a:r>
              <a:rPr sz="1600" b="1" spc="-15" dirty="0">
                <a:latin typeface="Times New Roman"/>
                <a:cs typeface="Times New Roman"/>
              </a:rPr>
              <a:t>д</a:t>
            </a:r>
            <a:r>
              <a:rPr sz="1600" b="1" spc="-5" dirty="0">
                <a:latin typeface="Times New Roman"/>
                <a:cs typeface="Times New Roman"/>
              </a:rPr>
              <a:t>е</a:t>
            </a:r>
            <a:r>
              <a:rPr sz="1600" b="1" dirty="0">
                <a:latin typeface="Times New Roman"/>
                <a:cs typeface="Times New Roman"/>
              </a:rPr>
              <a:t>н</a:t>
            </a:r>
            <a:r>
              <a:rPr sz="1600" b="1" spc="-5" dirty="0">
                <a:latin typeface="Times New Roman"/>
                <a:cs typeface="Times New Roman"/>
              </a:rPr>
              <a:t>ий  </a:t>
            </a:r>
            <a:r>
              <a:rPr sz="1600" b="1" spc="-25" dirty="0">
                <a:latin typeface="Times New Roman"/>
                <a:cs typeface="Times New Roman"/>
              </a:rPr>
              <a:t>культуры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–</a:t>
            </a:r>
            <a:endParaRPr sz="16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4885,9 </a:t>
            </a:r>
            <a:r>
              <a:rPr sz="1600" b="1" spc="-10" dirty="0" err="1" smtClean="0">
                <a:latin typeface="Times New Roman"/>
                <a:cs typeface="Times New Roman"/>
              </a:rPr>
              <a:t>тыс</a:t>
            </a:r>
            <a:r>
              <a:rPr sz="1600" b="1" spc="-10" dirty="0">
                <a:latin typeface="Times New Roman"/>
                <a:cs typeface="Times New Roman"/>
              </a:rPr>
              <a:t>.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5" dirty="0" err="1">
                <a:latin typeface="Times New Roman"/>
                <a:cs typeface="Times New Roman"/>
              </a:rPr>
              <a:t>руб</a:t>
            </a:r>
            <a:r>
              <a:rPr sz="1600" b="1" spc="-15" dirty="0" smtClean="0">
                <a:latin typeface="Times New Roman"/>
                <a:cs typeface="Times New Roman"/>
              </a:rPr>
              <a:t>.</a:t>
            </a:r>
            <a:endParaRPr lang="ru-RU" sz="1600" b="1" spc="-15" dirty="0" smtClean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endParaRPr lang="ru-RU" sz="1600" b="1" spc="-15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endParaRPr lang="ru-RU" sz="1600" b="1" spc="-15" dirty="0" smtClean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38325" y="1651301"/>
            <a:ext cx="1795145" cy="1628139"/>
            <a:chOff x="1838325" y="1651301"/>
            <a:chExt cx="1795145" cy="1628139"/>
          </a:xfrm>
        </p:grpSpPr>
        <p:sp>
          <p:nvSpPr>
            <p:cNvPr id="12" name="object 12"/>
            <p:cNvSpPr/>
            <p:nvPr/>
          </p:nvSpPr>
          <p:spPr>
            <a:xfrm>
              <a:off x="1847850" y="2054351"/>
              <a:ext cx="478155" cy="1215390"/>
            </a:xfrm>
            <a:custGeom>
              <a:avLst/>
              <a:gdLst/>
              <a:ahLst/>
              <a:cxnLst/>
              <a:rect l="l" t="t" r="r" b="b"/>
              <a:pathLst>
                <a:path w="478155" h="1215389">
                  <a:moveTo>
                    <a:pt x="462533" y="0"/>
                  </a:moveTo>
                  <a:lnTo>
                    <a:pt x="423575" y="31532"/>
                  </a:lnTo>
                  <a:lnTo>
                    <a:pt x="386650" y="65004"/>
                  </a:lnTo>
                  <a:lnTo>
                    <a:pt x="351812" y="100311"/>
                  </a:lnTo>
                  <a:lnTo>
                    <a:pt x="319115" y="137348"/>
                  </a:lnTo>
                  <a:lnTo>
                    <a:pt x="288613" y="176009"/>
                  </a:lnTo>
                  <a:lnTo>
                    <a:pt x="260361" y="216189"/>
                  </a:lnTo>
                  <a:lnTo>
                    <a:pt x="234412" y="257784"/>
                  </a:lnTo>
                  <a:lnTo>
                    <a:pt x="210819" y="300688"/>
                  </a:lnTo>
                  <a:lnTo>
                    <a:pt x="189638" y="344796"/>
                  </a:lnTo>
                  <a:lnTo>
                    <a:pt x="170922" y="390002"/>
                  </a:lnTo>
                  <a:lnTo>
                    <a:pt x="154725" y="436203"/>
                  </a:lnTo>
                  <a:lnTo>
                    <a:pt x="141100" y="483292"/>
                  </a:lnTo>
                  <a:lnTo>
                    <a:pt x="130103" y="531165"/>
                  </a:lnTo>
                  <a:lnTo>
                    <a:pt x="121786" y="579716"/>
                  </a:lnTo>
                  <a:lnTo>
                    <a:pt x="116204" y="628841"/>
                  </a:lnTo>
                  <a:lnTo>
                    <a:pt x="113411" y="678434"/>
                  </a:lnTo>
                  <a:lnTo>
                    <a:pt x="0" y="798957"/>
                  </a:lnTo>
                  <a:lnTo>
                    <a:pt x="478027" y="1215009"/>
                  </a:lnTo>
                  <a:lnTo>
                    <a:pt x="432955" y="466725"/>
                  </a:lnTo>
                  <a:lnTo>
                    <a:pt x="312419" y="466725"/>
                  </a:lnTo>
                  <a:lnTo>
                    <a:pt x="315244" y="417134"/>
                  </a:lnTo>
                  <a:lnTo>
                    <a:pt x="320875" y="367881"/>
                  </a:lnTo>
                  <a:lnTo>
                    <a:pt x="329274" y="319082"/>
                  </a:lnTo>
                  <a:lnTo>
                    <a:pt x="340406" y="270854"/>
                  </a:lnTo>
                  <a:lnTo>
                    <a:pt x="354234" y="223313"/>
                  </a:lnTo>
                  <a:lnTo>
                    <a:pt x="370722" y="176576"/>
                  </a:lnTo>
                  <a:lnTo>
                    <a:pt x="389832" y="130760"/>
                  </a:lnTo>
                  <a:lnTo>
                    <a:pt x="411528" y="85981"/>
                  </a:lnTo>
                  <a:lnTo>
                    <a:pt x="435774" y="42355"/>
                  </a:lnTo>
                  <a:lnTo>
                    <a:pt x="462533" y="0"/>
                  </a:lnTo>
                  <a:close/>
                </a:path>
                <a:path w="478155" h="1215389">
                  <a:moveTo>
                    <a:pt x="425704" y="346328"/>
                  </a:moveTo>
                  <a:lnTo>
                    <a:pt x="312419" y="466725"/>
                  </a:lnTo>
                  <a:lnTo>
                    <a:pt x="432955" y="466725"/>
                  </a:lnTo>
                  <a:lnTo>
                    <a:pt x="425704" y="346328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2052" y="1660826"/>
              <a:ext cx="1421765" cy="491490"/>
            </a:xfrm>
            <a:custGeom>
              <a:avLst/>
              <a:gdLst/>
              <a:ahLst/>
              <a:cxnLst/>
              <a:rect l="l" t="t" r="r" b="b"/>
              <a:pathLst>
                <a:path w="1421764" h="491489">
                  <a:moveTo>
                    <a:pt x="849636" y="0"/>
                  </a:moveTo>
                  <a:lnTo>
                    <a:pt x="805386" y="714"/>
                  </a:lnTo>
                  <a:lnTo>
                    <a:pt x="761180" y="3681"/>
                  </a:lnTo>
                  <a:lnTo>
                    <a:pt x="717112" y="8896"/>
                  </a:lnTo>
                  <a:lnTo>
                    <a:pt x="673274" y="16356"/>
                  </a:lnTo>
                  <a:lnTo>
                    <a:pt x="629761" y="26055"/>
                  </a:lnTo>
                  <a:lnTo>
                    <a:pt x="586664" y="37991"/>
                  </a:lnTo>
                  <a:lnTo>
                    <a:pt x="544078" y="52159"/>
                  </a:lnTo>
                  <a:lnTo>
                    <a:pt x="502095" y="68556"/>
                  </a:lnTo>
                  <a:lnTo>
                    <a:pt x="460809" y="87177"/>
                  </a:lnTo>
                  <a:lnTo>
                    <a:pt x="420313" y="108019"/>
                  </a:lnTo>
                  <a:lnTo>
                    <a:pt x="380699" y="131077"/>
                  </a:lnTo>
                  <a:lnTo>
                    <a:pt x="342062" y="156348"/>
                  </a:lnTo>
                  <a:lnTo>
                    <a:pt x="304493" y="183828"/>
                  </a:lnTo>
                  <a:lnTo>
                    <a:pt x="268087" y="213512"/>
                  </a:lnTo>
                  <a:lnTo>
                    <a:pt x="232937" y="245397"/>
                  </a:lnTo>
                  <a:lnTo>
                    <a:pt x="199136" y="279479"/>
                  </a:lnTo>
                  <a:lnTo>
                    <a:pt x="0" y="491188"/>
                  </a:lnTo>
                  <a:lnTo>
                    <a:pt x="33801" y="457106"/>
                  </a:lnTo>
                  <a:lnTo>
                    <a:pt x="68951" y="425221"/>
                  </a:lnTo>
                  <a:lnTo>
                    <a:pt x="105357" y="395537"/>
                  </a:lnTo>
                  <a:lnTo>
                    <a:pt x="142926" y="368057"/>
                  </a:lnTo>
                  <a:lnTo>
                    <a:pt x="181563" y="342786"/>
                  </a:lnTo>
                  <a:lnTo>
                    <a:pt x="221177" y="319728"/>
                  </a:lnTo>
                  <a:lnTo>
                    <a:pt x="261673" y="298886"/>
                  </a:lnTo>
                  <a:lnTo>
                    <a:pt x="302959" y="280265"/>
                  </a:lnTo>
                  <a:lnTo>
                    <a:pt x="344942" y="263868"/>
                  </a:lnTo>
                  <a:lnTo>
                    <a:pt x="387528" y="249700"/>
                  </a:lnTo>
                  <a:lnTo>
                    <a:pt x="430625" y="237764"/>
                  </a:lnTo>
                  <a:lnTo>
                    <a:pt x="474138" y="228065"/>
                  </a:lnTo>
                  <a:lnTo>
                    <a:pt x="517976" y="220605"/>
                  </a:lnTo>
                  <a:lnTo>
                    <a:pt x="562044" y="215390"/>
                  </a:lnTo>
                  <a:lnTo>
                    <a:pt x="606250" y="212423"/>
                  </a:lnTo>
                  <a:lnTo>
                    <a:pt x="650500" y="211708"/>
                  </a:lnTo>
                  <a:lnTo>
                    <a:pt x="1402569" y="211708"/>
                  </a:lnTo>
                  <a:lnTo>
                    <a:pt x="1386547" y="197449"/>
                  </a:lnTo>
                  <a:lnTo>
                    <a:pt x="1350196" y="168527"/>
                  </a:lnTo>
                  <a:lnTo>
                    <a:pt x="1312679" y="141908"/>
                  </a:lnTo>
                  <a:lnTo>
                    <a:pt x="1274089" y="117588"/>
                  </a:lnTo>
                  <a:lnTo>
                    <a:pt x="1234518" y="95564"/>
                  </a:lnTo>
                  <a:lnTo>
                    <a:pt x="1194060" y="75832"/>
                  </a:lnTo>
                  <a:lnTo>
                    <a:pt x="1152807" y="58388"/>
                  </a:lnTo>
                  <a:lnTo>
                    <a:pt x="1110855" y="43227"/>
                  </a:lnTo>
                  <a:lnTo>
                    <a:pt x="1068294" y="30346"/>
                  </a:lnTo>
                  <a:lnTo>
                    <a:pt x="1025219" y="19741"/>
                  </a:lnTo>
                  <a:lnTo>
                    <a:pt x="981722" y="11407"/>
                  </a:lnTo>
                  <a:lnTo>
                    <a:pt x="937898" y="5342"/>
                  </a:lnTo>
                  <a:lnTo>
                    <a:pt x="893838" y="1541"/>
                  </a:lnTo>
                  <a:lnTo>
                    <a:pt x="849636" y="0"/>
                  </a:lnTo>
                  <a:close/>
                </a:path>
                <a:path w="1421764" h="491489">
                  <a:moveTo>
                    <a:pt x="1402569" y="211708"/>
                  </a:moveTo>
                  <a:lnTo>
                    <a:pt x="650500" y="211708"/>
                  </a:lnTo>
                  <a:lnTo>
                    <a:pt x="694702" y="213250"/>
                  </a:lnTo>
                  <a:lnTo>
                    <a:pt x="738762" y="217051"/>
                  </a:lnTo>
                  <a:lnTo>
                    <a:pt x="782586" y="223116"/>
                  </a:lnTo>
                  <a:lnTo>
                    <a:pt x="826083" y="231450"/>
                  </a:lnTo>
                  <a:lnTo>
                    <a:pt x="869158" y="242055"/>
                  </a:lnTo>
                  <a:lnTo>
                    <a:pt x="911719" y="254936"/>
                  </a:lnTo>
                  <a:lnTo>
                    <a:pt x="953671" y="270097"/>
                  </a:lnTo>
                  <a:lnTo>
                    <a:pt x="994924" y="287541"/>
                  </a:lnTo>
                  <a:lnTo>
                    <a:pt x="1035382" y="307273"/>
                  </a:lnTo>
                  <a:lnTo>
                    <a:pt x="1074953" y="329297"/>
                  </a:lnTo>
                  <a:lnTo>
                    <a:pt x="1113543" y="353617"/>
                  </a:lnTo>
                  <a:lnTo>
                    <a:pt x="1151060" y="380236"/>
                  </a:lnTo>
                  <a:lnTo>
                    <a:pt x="1187411" y="409158"/>
                  </a:lnTo>
                  <a:lnTo>
                    <a:pt x="1222502" y="440388"/>
                  </a:lnTo>
                  <a:lnTo>
                    <a:pt x="1421638" y="228679"/>
                  </a:lnTo>
                  <a:lnTo>
                    <a:pt x="1402569" y="211708"/>
                  </a:lnTo>
                  <a:close/>
                </a:path>
              </a:pathLst>
            </a:custGeom>
            <a:solidFill>
              <a:srgbClr val="A3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47850" y="1660826"/>
              <a:ext cx="1776095" cy="1609090"/>
            </a:xfrm>
            <a:custGeom>
              <a:avLst/>
              <a:gdLst/>
              <a:ahLst/>
              <a:cxnLst/>
              <a:rect l="l" t="t" r="r" b="b"/>
              <a:pathLst>
                <a:path w="1776095" h="1609089">
                  <a:moveTo>
                    <a:pt x="462533" y="393525"/>
                  </a:moveTo>
                  <a:lnTo>
                    <a:pt x="435774" y="435881"/>
                  </a:lnTo>
                  <a:lnTo>
                    <a:pt x="411528" y="479506"/>
                  </a:lnTo>
                  <a:lnTo>
                    <a:pt x="389832" y="524286"/>
                  </a:lnTo>
                  <a:lnTo>
                    <a:pt x="370722" y="570102"/>
                  </a:lnTo>
                  <a:lnTo>
                    <a:pt x="354234" y="616839"/>
                  </a:lnTo>
                  <a:lnTo>
                    <a:pt x="340406" y="664380"/>
                  </a:lnTo>
                  <a:lnTo>
                    <a:pt x="329274" y="712608"/>
                  </a:lnTo>
                  <a:lnTo>
                    <a:pt x="320875" y="761407"/>
                  </a:lnTo>
                  <a:lnTo>
                    <a:pt x="315244" y="810660"/>
                  </a:lnTo>
                  <a:lnTo>
                    <a:pt x="312419" y="860250"/>
                  </a:lnTo>
                  <a:lnTo>
                    <a:pt x="425704" y="739854"/>
                  </a:lnTo>
                  <a:lnTo>
                    <a:pt x="478027" y="1608534"/>
                  </a:lnTo>
                  <a:lnTo>
                    <a:pt x="0" y="1192482"/>
                  </a:lnTo>
                  <a:lnTo>
                    <a:pt x="113411" y="1071959"/>
                  </a:lnTo>
                  <a:lnTo>
                    <a:pt x="116198" y="1022448"/>
                  </a:lnTo>
                  <a:lnTo>
                    <a:pt x="121777" y="973339"/>
                  </a:lnTo>
                  <a:lnTo>
                    <a:pt x="130099" y="924743"/>
                  </a:lnTo>
                  <a:lnTo>
                    <a:pt x="141121" y="876771"/>
                  </a:lnTo>
                  <a:lnTo>
                    <a:pt x="154795" y="829531"/>
                  </a:lnTo>
                  <a:lnTo>
                    <a:pt x="171077" y="783134"/>
                  </a:lnTo>
                  <a:lnTo>
                    <a:pt x="189920" y="737689"/>
                  </a:lnTo>
                  <a:lnTo>
                    <a:pt x="211278" y="693308"/>
                  </a:lnTo>
                  <a:lnTo>
                    <a:pt x="235106" y="650099"/>
                  </a:lnTo>
                  <a:lnTo>
                    <a:pt x="261359" y="608172"/>
                  </a:lnTo>
                  <a:lnTo>
                    <a:pt x="289990" y="567638"/>
                  </a:lnTo>
                  <a:lnTo>
                    <a:pt x="320953" y="528607"/>
                  </a:lnTo>
                  <a:lnTo>
                    <a:pt x="354202" y="491188"/>
                  </a:lnTo>
                  <a:lnTo>
                    <a:pt x="553338" y="279479"/>
                  </a:lnTo>
                  <a:lnTo>
                    <a:pt x="587140" y="245397"/>
                  </a:lnTo>
                  <a:lnTo>
                    <a:pt x="622290" y="213512"/>
                  </a:lnTo>
                  <a:lnTo>
                    <a:pt x="658696" y="183828"/>
                  </a:lnTo>
                  <a:lnTo>
                    <a:pt x="696265" y="156348"/>
                  </a:lnTo>
                  <a:lnTo>
                    <a:pt x="734902" y="131077"/>
                  </a:lnTo>
                  <a:lnTo>
                    <a:pt x="774516" y="108019"/>
                  </a:lnTo>
                  <a:lnTo>
                    <a:pt x="815012" y="87177"/>
                  </a:lnTo>
                  <a:lnTo>
                    <a:pt x="856298" y="68556"/>
                  </a:lnTo>
                  <a:lnTo>
                    <a:pt x="898281" y="52159"/>
                  </a:lnTo>
                  <a:lnTo>
                    <a:pt x="940867" y="37991"/>
                  </a:lnTo>
                  <a:lnTo>
                    <a:pt x="983964" y="26055"/>
                  </a:lnTo>
                  <a:lnTo>
                    <a:pt x="1027477" y="16356"/>
                  </a:lnTo>
                  <a:lnTo>
                    <a:pt x="1071315" y="8896"/>
                  </a:lnTo>
                  <a:lnTo>
                    <a:pt x="1115383" y="3681"/>
                  </a:lnTo>
                  <a:lnTo>
                    <a:pt x="1159589" y="714"/>
                  </a:lnTo>
                  <a:lnTo>
                    <a:pt x="1203839" y="0"/>
                  </a:lnTo>
                  <a:lnTo>
                    <a:pt x="1248041" y="1541"/>
                  </a:lnTo>
                  <a:lnTo>
                    <a:pt x="1292101" y="5342"/>
                  </a:lnTo>
                  <a:lnTo>
                    <a:pt x="1335925" y="11407"/>
                  </a:lnTo>
                  <a:lnTo>
                    <a:pt x="1379422" y="19741"/>
                  </a:lnTo>
                  <a:lnTo>
                    <a:pt x="1422497" y="30346"/>
                  </a:lnTo>
                  <a:lnTo>
                    <a:pt x="1465058" y="43227"/>
                  </a:lnTo>
                  <a:lnTo>
                    <a:pt x="1507010" y="58388"/>
                  </a:lnTo>
                  <a:lnTo>
                    <a:pt x="1548263" y="75832"/>
                  </a:lnTo>
                  <a:lnTo>
                    <a:pt x="1588721" y="95564"/>
                  </a:lnTo>
                  <a:lnTo>
                    <a:pt x="1628292" y="117588"/>
                  </a:lnTo>
                  <a:lnTo>
                    <a:pt x="1666882" y="141908"/>
                  </a:lnTo>
                  <a:lnTo>
                    <a:pt x="1704399" y="168527"/>
                  </a:lnTo>
                  <a:lnTo>
                    <a:pt x="1740750" y="197449"/>
                  </a:lnTo>
                  <a:lnTo>
                    <a:pt x="1775840" y="228679"/>
                  </a:lnTo>
                  <a:lnTo>
                    <a:pt x="1576704" y="440388"/>
                  </a:lnTo>
                  <a:lnTo>
                    <a:pt x="1541614" y="409158"/>
                  </a:lnTo>
                  <a:lnTo>
                    <a:pt x="1505263" y="380236"/>
                  </a:lnTo>
                  <a:lnTo>
                    <a:pt x="1467746" y="353617"/>
                  </a:lnTo>
                  <a:lnTo>
                    <a:pt x="1429156" y="329297"/>
                  </a:lnTo>
                  <a:lnTo>
                    <a:pt x="1389585" y="307273"/>
                  </a:lnTo>
                  <a:lnTo>
                    <a:pt x="1349127" y="287541"/>
                  </a:lnTo>
                  <a:lnTo>
                    <a:pt x="1307874" y="270097"/>
                  </a:lnTo>
                  <a:lnTo>
                    <a:pt x="1265922" y="254936"/>
                  </a:lnTo>
                  <a:lnTo>
                    <a:pt x="1223361" y="242055"/>
                  </a:lnTo>
                  <a:lnTo>
                    <a:pt x="1180286" y="231450"/>
                  </a:lnTo>
                  <a:lnTo>
                    <a:pt x="1136789" y="223116"/>
                  </a:lnTo>
                  <a:lnTo>
                    <a:pt x="1092965" y="217051"/>
                  </a:lnTo>
                  <a:lnTo>
                    <a:pt x="1048905" y="213250"/>
                  </a:lnTo>
                  <a:lnTo>
                    <a:pt x="1004703" y="211708"/>
                  </a:lnTo>
                  <a:lnTo>
                    <a:pt x="960453" y="212423"/>
                  </a:lnTo>
                  <a:lnTo>
                    <a:pt x="916247" y="215390"/>
                  </a:lnTo>
                  <a:lnTo>
                    <a:pt x="872179" y="220605"/>
                  </a:lnTo>
                  <a:lnTo>
                    <a:pt x="828341" y="228065"/>
                  </a:lnTo>
                  <a:lnTo>
                    <a:pt x="784828" y="237764"/>
                  </a:lnTo>
                  <a:lnTo>
                    <a:pt x="741731" y="249700"/>
                  </a:lnTo>
                  <a:lnTo>
                    <a:pt x="699145" y="263868"/>
                  </a:lnTo>
                  <a:lnTo>
                    <a:pt x="657162" y="280265"/>
                  </a:lnTo>
                  <a:lnTo>
                    <a:pt x="615876" y="298886"/>
                  </a:lnTo>
                  <a:lnTo>
                    <a:pt x="575380" y="319728"/>
                  </a:lnTo>
                  <a:lnTo>
                    <a:pt x="535766" y="342786"/>
                  </a:lnTo>
                  <a:lnTo>
                    <a:pt x="497129" y="368057"/>
                  </a:lnTo>
                  <a:lnTo>
                    <a:pt x="459560" y="395537"/>
                  </a:lnTo>
                  <a:lnTo>
                    <a:pt x="423154" y="425221"/>
                  </a:lnTo>
                  <a:lnTo>
                    <a:pt x="388004" y="457106"/>
                  </a:lnTo>
                  <a:lnTo>
                    <a:pt x="354202" y="491188"/>
                  </a:lnTo>
                </a:path>
              </a:pathLst>
            </a:custGeom>
            <a:ln w="1905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203822" y="1772918"/>
            <a:ext cx="1944370" cy="1538605"/>
            <a:chOff x="6203822" y="1772918"/>
            <a:chExt cx="1944370" cy="1538605"/>
          </a:xfrm>
        </p:grpSpPr>
        <p:sp>
          <p:nvSpPr>
            <p:cNvPr id="16" name="object 16"/>
            <p:cNvSpPr/>
            <p:nvPr/>
          </p:nvSpPr>
          <p:spPr>
            <a:xfrm>
              <a:off x="7397495" y="2065146"/>
              <a:ext cx="741045" cy="1236345"/>
            </a:xfrm>
            <a:custGeom>
              <a:avLst/>
              <a:gdLst/>
              <a:ahLst/>
              <a:cxnLst/>
              <a:rect l="l" t="t" r="r" b="b"/>
              <a:pathLst>
                <a:path w="741045" h="1236345">
                  <a:moveTo>
                    <a:pt x="225932" y="321437"/>
                  </a:moveTo>
                  <a:lnTo>
                    <a:pt x="481456" y="1236344"/>
                  </a:lnTo>
                  <a:lnTo>
                    <a:pt x="740918" y="731901"/>
                  </a:lnTo>
                  <a:lnTo>
                    <a:pt x="611885" y="629030"/>
                  </a:lnTo>
                  <a:lnTo>
                    <a:pt x="588810" y="586561"/>
                  </a:lnTo>
                  <a:lnTo>
                    <a:pt x="563688" y="544623"/>
                  </a:lnTo>
                  <a:lnTo>
                    <a:pt x="536589" y="503299"/>
                  </a:lnTo>
                  <a:lnTo>
                    <a:pt x="507582" y="462673"/>
                  </a:lnTo>
                  <a:lnTo>
                    <a:pt x="477880" y="424306"/>
                  </a:lnTo>
                  <a:lnTo>
                    <a:pt x="354964" y="424306"/>
                  </a:lnTo>
                  <a:lnTo>
                    <a:pt x="225932" y="321437"/>
                  </a:lnTo>
                  <a:close/>
                </a:path>
                <a:path w="741045" h="1236345">
                  <a:moveTo>
                    <a:pt x="0" y="0"/>
                  </a:moveTo>
                  <a:lnTo>
                    <a:pt x="40424" y="33432"/>
                  </a:lnTo>
                  <a:lnTo>
                    <a:pt x="79426" y="68141"/>
                  </a:lnTo>
                  <a:lnTo>
                    <a:pt x="116935" y="104045"/>
                  </a:lnTo>
                  <a:lnTo>
                    <a:pt x="152882" y="141060"/>
                  </a:lnTo>
                  <a:lnTo>
                    <a:pt x="187199" y="179103"/>
                  </a:lnTo>
                  <a:lnTo>
                    <a:pt x="219814" y="218092"/>
                  </a:lnTo>
                  <a:lnTo>
                    <a:pt x="250661" y="257942"/>
                  </a:lnTo>
                  <a:lnTo>
                    <a:pt x="279668" y="298572"/>
                  </a:lnTo>
                  <a:lnTo>
                    <a:pt x="306767" y="339898"/>
                  </a:lnTo>
                  <a:lnTo>
                    <a:pt x="331889" y="381837"/>
                  </a:lnTo>
                  <a:lnTo>
                    <a:pt x="354964" y="424306"/>
                  </a:lnTo>
                  <a:lnTo>
                    <a:pt x="477880" y="424306"/>
                  </a:lnTo>
                  <a:lnTo>
                    <a:pt x="444120" y="383848"/>
                  </a:lnTo>
                  <a:lnTo>
                    <a:pt x="409803" y="345817"/>
                  </a:lnTo>
                  <a:lnTo>
                    <a:pt x="373856" y="308818"/>
                  </a:lnTo>
                  <a:lnTo>
                    <a:pt x="336347" y="272935"/>
                  </a:lnTo>
                  <a:lnTo>
                    <a:pt x="297345" y="238251"/>
                  </a:lnTo>
                  <a:lnTo>
                    <a:pt x="256921" y="204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13347" y="1782443"/>
              <a:ext cx="1306830" cy="396875"/>
            </a:xfrm>
            <a:custGeom>
              <a:avLst/>
              <a:gdLst/>
              <a:ahLst/>
              <a:cxnLst/>
              <a:rect l="l" t="t" r="r" b="b"/>
              <a:pathLst>
                <a:path w="1306829" h="396875">
                  <a:moveTo>
                    <a:pt x="473440" y="0"/>
                  </a:moveTo>
                  <a:lnTo>
                    <a:pt x="428768" y="70"/>
                  </a:lnTo>
                  <a:lnTo>
                    <a:pt x="385064" y="2553"/>
                  </a:lnTo>
                  <a:lnTo>
                    <a:pt x="342439" y="7459"/>
                  </a:lnTo>
                  <a:lnTo>
                    <a:pt x="301005" y="14796"/>
                  </a:lnTo>
                  <a:lnTo>
                    <a:pt x="260872" y="24572"/>
                  </a:lnTo>
                  <a:lnTo>
                    <a:pt x="222152" y="36797"/>
                  </a:lnTo>
                  <a:lnTo>
                    <a:pt x="184956" y="51478"/>
                  </a:lnTo>
                  <a:lnTo>
                    <a:pt x="149395" y="68625"/>
                  </a:lnTo>
                  <a:lnTo>
                    <a:pt x="115579" y="88246"/>
                  </a:lnTo>
                  <a:lnTo>
                    <a:pt x="83621" y="110350"/>
                  </a:lnTo>
                  <a:lnTo>
                    <a:pt x="53631" y="134945"/>
                  </a:lnTo>
                  <a:lnTo>
                    <a:pt x="25720" y="162040"/>
                  </a:lnTo>
                  <a:lnTo>
                    <a:pt x="0" y="191644"/>
                  </a:lnTo>
                  <a:lnTo>
                    <a:pt x="256921" y="396368"/>
                  </a:lnTo>
                  <a:lnTo>
                    <a:pt x="283491" y="365902"/>
                  </a:lnTo>
                  <a:lnTo>
                    <a:pt x="312450" y="338067"/>
                  </a:lnTo>
                  <a:lnTo>
                    <a:pt x="343674" y="312865"/>
                  </a:lnTo>
                  <a:lnTo>
                    <a:pt x="377042" y="290296"/>
                  </a:lnTo>
                  <a:lnTo>
                    <a:pt x="412431" y="270359"/>
                  </a:lnTo>
                  <a:lnTo>
                    <a:pt x="449720" y="253056"/>
                  </a:lnTo>
                  <a:lnTo>
                    <a:pt x="488787" y="238387"/>
                  </a:lnTo>
                  <a:lnTo>
                    <a:pt x="529510" y="226352"/>
                  </a:lnTo>
                  <a:lnTo>
                    <a:pt x="571766" y="216952"/>
                  </a:lnTo>
                  <a:lnTo>
                    <a:pt x="615433" y="210188"/>
                  </a:lnTo>
                  <a:lnTo>
                    <a:pt x="660391" y="206059"/>
                  </a:lnTo>
                  <a:lnTo>
                    <a:pt x="706516" y="204566"/>
                  </a:lnTo>
                  <a:lnTo>
                    <a:pt x="1075927" y="204566"/>
                  </a:lnTo>
                  <a:lnTo>
                    <a:pt x="1044579" y="184273"/>
                  </a:lnTo>
                  <a:lnTo>
                    <a:pt x="996955" y="156054"/>
                  </a:lnTo>
                  <a:lnTo>
                    <a:pt x="948967" y="130145"/>
                  </a:lnTo>
                  <a:lnTo>
                    <a:pt x="900724" y="106555"/>
                  </a:lnTo>
                  <a:lnTo>
                    <a:pt x="852338" y="85291"/>
                  </a:lnTo>
                  <a:lnTo>
                    <a:pt x="803921" y="66364"/>
                  </a:lnTo>
                  <a:lnTo>
                    <a:pt x="755582" y="49781"/>
                  </a:lnTo>
                  <a:lnTo>
                    <a:pt x="707434" y="35551"/>
                  </a:lnTo>
                  <a:lnTo>
                    <a:pt x="659588" y="23682"/>
                  </a:lnTo>
                  <a:lnTo>
                    <a:pt x="612154" y="14184"/>
                  </a:lnTo>
                  <a:lnTo>
                    <a:pt x="565244" y="7066"/>
                  </a:lnTo>
                  <a:lnTo>
                    <a:pt x="518969" y="2334"/>
                  </a:lnTo>
                  <a:lnTo>
                    <a:pt x="473440" y="0"/>
                  </a:lnTo>
                  <a:close/>
                </a:path>
                <a:path w="1306829" h="396875">
                  <a:moveTo>
                    <a:pt x="1075927" y="204566"/>
                  </a:moveTo>
                  <a:lnTo>
                    <a:pt x="706516" y="204566"/>
                  </a:lnTo>
                  <a:lnTo>
                    <a:pt x="753687" y="205710"/>
                  </a:lnTo>
                  <a:lnTo>
                    <a:pt x="801782" y="209490"/>
                  </a:lnTo>
                  <a:lnTo>
                    <a:pt x="850679" y="215909"/>
                  </a:lnTo>
                  <a:lnTo>
                    <a:pt x="900255" y="224965"/>
                  </a:lnTo>
                  <a:lnTo>
                    <a:pt x="950390" y="236659"/>
                  </a:lnTo>
                  <a:lnTo>
                    <a:pt x="1000960" y="250992"/>
                  </a:lnTo>
                  <a:lnTo>
                    <a:pt x="1051844" y="267965"/>
                  </a:lnTo>
                  <a:lnTo>
                    <a:pt x="1102920" y="287577"/>
                  </a:lnTo>
                  <a:lnTo>
                    <a:pt x="1154066" y="309829"/>
                  </a:lnTo>
                  <a:lnTo>
                    <a:pt x="1205159" y="334722"/>
                  </a:lnTo>
                  <a:lnTo>
                    <a:pt x="1256079" y="362256"/>
                  </a:lnTo>
                  <a:lnTo>
                    <a:pt x="1306702" y="392431"/>
                  </a:lnTo>
                  <a:lnTo>
                    <a:pt x="1277373" y="363766"/>
                  </a:lnTo>
                  <a:lnTo>
                    <a:pt x="1247140" y="335900"/>
                  </a:lnTo>
                  <a:lnTo>
                    <a:pt x="1216048" y="308867"/>
                  </a:lnTo>
                  <a:lnTo>
                    <a:pt x="1184148" y="282703"/>
                  </a:lnTo>
                  <a:lnTo>
                    <a:pt x="1138286" y="247606"/>
                  </a:lnTo>
                  <a:lnTo>
                    <a:pt x="1091726" y="214793"/>
                  </a:lnTo>
                  <a:lnTo>
                    <a:pt x="1075927" y="204566"/>
                  </a:lnTo>
                  <a:close/>
                </a:path>
              </a:pathLst>
            </a:custGeom>
            <a:solidFill>
              <a:srgbClr val="295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13347" y="1782443"/>
              <a:ext cx="1925320" cy="1519555"/>
            </a:xfrm>
            <a:custGeom>
              <a:avLst/>
              <a:gdLst/>
              <a:ahLst/>
              <a:cxnLst/>
              <a:rect l="l" t="t" r="r" b="b"/>
              <a:pathLst>
                <a:path w="1925320" h="1519554">
                  <a:moveTo>
                    <a:pt x="1306702" y="392431"/>
                  </a:moveTo>
                  <a:lnTo>
                    <a:pt x="1256079" y="362256"/>
                  </a:lnTo>
                  <a:lnTo>
                    <a:pt x="1205159" y="334722"/>
                  </a:lnTo>
                  <a:lnTo>
                    <a:pt x="1154066" y="309829"/>
                  </a:lnTo>
                  <a:lnTo>
                    <a:pt x="1102920" y="287577"/>
                  </a:lnTo>
                  <a:lnTo>
                    <a:pt x="1051844" y="267965"/>
                  </a:lnTo>
                  <a:lnTo>
                    <a:pt x="1000960" y="250992"/>
                  </a:lnTo>
                  <a:lnTo>
                    <a:pt x="950390" y="236659"/>
                  </a:lnTo>
                  <a:lnTo>
                    <a:pt x="900255" y="224965"/>
                  </a:lnTo>
                  <a:lnTo>
                    <a:pt x="850679" y="215909"/>
                  </a:lnTo>
                  <a:lnTo>
                    <a:pt x="801782" y="209490"/>
                  </a:lnTo>
                  <a:lnTo>
                    <a:pt x="753687" y="205710"/>
                  </a:lnTo>
                  <a:lnTo>
                    <a:pt x="706516" y="204566"/>
                  </a:lnTo>
                  <a:lnTo>
                    <a:pt x="660391" y="206059"/>
                  </a:lnTo>
                  <a:lnTo>
                    <a:pt x="615433" y="210188"/>
                  </a:lnTo>
                  <a:lnTo>
                    <a:pt x="571766" y="216952"/>
                  </a:lnTo>
                  <a:lnTo>
                    <a:pt x="529510" y="226352"/>
                  </a:lnTo>
                  <a:lnTo>
                    <a:pt x="488787" y="238387"/>
                  </a:lnTo>
                  <a:lnTo>
                    <a:pt x="449720" y="253056"/>
                  </a:lnTo>
                  <a:lnTo>
                    <a:pt x="412431" y="270359"/>
                  </a:lnTo>
                  <a:lnTo>
                    <a:pt x="377042" y="290296"/>
                  </a:lnTo>
                  <a:lnTo>
                    <a:pt x="343674" y="312865"/>
                  </a:lnTo>
                  <a:lnTo>
                    <a:pt x="312450" y="338067"/>
                  </a:lnTo>
                  <a:lnTo>
                    <a:pt x="283491" y="365902"/>
                  </a:lnTo>
                  <a:lnTo>
                    <a:pt x="256921" y="396368"/>
                  </a:lnTo>
                  <a:lnTo>
                    <a:pt x="0" y="191644"/>
                  </a:lnTo>
                  <a:lnTo>
                    <a:pt x="25720" y="162040"/>
                  </a:lnTo>
                  <a:lnTo>
                    <a:pt x="53631" y="134945"/>
                  </a:lnTo>
                  <a:lnTo>
                    <a:pt x="83621" y="110350"/>
                  </a:lnTo>
                  <a:lnTo>
                    <a:pt x="115579" y="88246"/>
                  </a:lnTo>
                  <a:lnTo>
                    <a:pt x="149395" y="68625"/>
                  </a:lnTo>
                  <a:lnTo>
                    <a:pt x="184956" y="51478"/>
                  </a:lnTo>
                  <a:lnTo>
                    <a:pt x="222152" y="36797"/>
                  </a:lnTo>
                  <a:lnTo>
                    <a:pt x="260872" y="24572"/>
                  </a:lnTo>
                  <a:lnTo>
                    <a:pt x="301005" y="14796"/>
                  </a:lnTo>
                  <a:lnTo>
                    <a:pt x="342439" y="7459"/>
                  </a:lnTo>
                  <a:lnTo>
                    <a:pt x="385064" y="2553"/>
                  </a:lnTo>
                  <a:lnTo>
                    <a:pt x="428768" y="70"/>
                  </a:lnTo>
                  <a:lnTo>
                    <a:pt x="473440" y="0"/>
                  </a:lnTo>
                  <a:lnTo>
                    <a:pt x="518969" y="2334"/>
                  </a:lnTo>
                  <a:lnTo>
                    <a:pt x="565244" y="7066"/>
                  </a:lnTo>
                  <a:lnTo>
                    <a:pt x="612154" y="14184"/>
                  </a:lnTo>
                  <a:lnTo>
                    <a:pt x="659588" y="23682"/>
                  </a:lnTo>
                  <a:lnTo>
                    <a:pt x="707434" y="35551"/>
                  </a:lnTo>
                  <a:lnTo>
                    <a:pt x="755582" y="49781"/>
                  </a:lnTo>
                  <a:lnTo>
                    <a:pt x="803921" y="66364"/>
                  </a:lnTo>
                  <a:lnTo>
                    <a:pt x="852338" y="85291"/>
                  </a:lnTo>
                  <a:lnTo>
                    <a:pt x="900724" y="106555"/>
                  </a:lnTo>
                  <a:lnTo>
                    <a:pt x="948967" y="130145"/>
                  </a:lnTo>
                  <a:lnTo>
                    <a:pt x="996955" y="156054"/>
                  </a:lnTo>
                  <a:lnTo>
                    <a:pt x="1044579" y="184273"/>
                  </a:lnTo>
                  <a:lnTo>
                    <a:pt x="1091726" y="214793"/>
                  </a:lnTo>
                  <a:lnTo>
                    <a:pt x="1138286" y="247606"/>
                  </a:lnTo>
                  <a:lnTo>
                    <a:pt x="1184148" y="282703"/>
                  </a:lnTo>
                  <a:lnTo>
                    <a:pt x="1441069" y="487554"/>
                  </a:lnTo>
                  <a:lnTo>
                    <a:pt x="1481493" y="520954"/>
                  </a:lnTo>
                  <a:lnTo>
                    <a:pt x="1520495" y="555638"/>
                  </a:lnTo>
                  <a:lnTo>
                    <a:pt x="1558004" y="591521"/>
                  </a:lnTo>
                  <a:lnTo>
                    <a:pt x="1593951" y="628520"/>
                  </a:lnTo>
                  <a:lnTo>
                    <a:pt x="1628268" y="666551"/>
                  </a:lnTo>
                  <a:lnTo>
                    <a:pt x="1660883" y="705531"/>
                  </a:lnTo>
                  <a:lnTo>
                    <a:pt x="1691730" y="745376"/>
                  </a:lnTo>
                  <a:lnTo>
                    <a:pt x="1720737" y="786002"/>
                  </a:lnTo>
                  <a:lnTo>
                    <a:pt x="1747836" y="827326"/>
                  </a:lnTo>
                  <a:lnTo>
                    <a:pt x="1772958" y="869265"/>
                  </a:lnTo>
                  <a:lnTo>
                    <a:pt x="1796033" y="911734"/>
                  </a:lnTo>
                  <a:lnTo>
                    <a:pt x="1925066" y="1014604"/>
                  </a:lnTo>
                  <a:lnTo>
                    <a:pt x="1665604" y="1519048"/>
                  </a:lnTo>
                  <a:lnTo>
                    <a:pt x="1410080" y="604140"/>
                  </a:lnTo>
                  <a:lnTo>
                    <a:pt x="1539112" y="707010"/>
                  </a:lnTo>
                  <a:lnTo>
                    <a:pt x="1516037" y="664540"/>
                  </a:lnTo>
                  <a:lnTo>
                    <a:pt x="1490915" y="622601"/>
                  </a:lnTo>
                  <a:lnTo>
                    <a:pt x="1463816" y="581275"/>
                  </a:lnTo>
                  <a:lnTo>
                    <a:pt x="1434809" y="540646"/>
                  </a:lnTo>
                  <a:lnTo>
                    <a:pt x="1403962" y="500795"/>
                  </a:lnTo>
                  <a:lnTo>
                    <a:pt x="1371347" y="461807"/>
                  </a:lnTo>
                  <a:lnTo>
                    <a:pt x="1337030" y="423763"/>
                  </a:lnTo>
                  <a:lnTo>
                    <a:pt x="1301083" y="386748"/>
                  </a:lnTo>
                  <a:lnTo>
                    <a:pt x="1263574" y="350845"/>
                  </a:lnTo>
                  <a:lnTo>
                    <a:pt x="1224572" y="316135"/>
                  </a:lnTo>
                  <a:lnTo>
                    <a:pt x="1184148" y="2827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843337" y="2341562"/>
            <a:ext cx="2225675" cy="1084580"/>
            <a:chOff x="3843337" y="2341562"/>
            <a:chExt cx="2225675" cy="1084580"/>
          </a:xfrm>
        </p:grpSpPr>
        <p:sp>
          <p:nvSpPr>
            <p:cNvPr id="20" name="object 20"/>
            <p:cNvSpPr/>
            <p:nvPr/>
          </p:nvSpPr>
          <p:spPr>
            <a:xfrm>
              <a:off x="3851275" y="2367026"/>
              <a:ext cx="767080" cy="1050925"/>
            </a:xfrm>
            <a:custGeom>
              <a:avLst/>
              <a:gdLst/>
              <a:ahLst/>
              <a:cxnLst/>
              <a:rect l="l" t="t" r="r" b="b"/>
              <a:pathLst>
                <a:path w="767079" h="1050925">
                  <a:moveTo>
                    <a:pt x="575055" y="0"/>
                  </a:moveTo>
                  <a:lnTo>
                    <a:pt x="191642" y="0"/>
                  </a:lnTo>
                  <a:lnTo>
                    <a:pt x="191642" y="832612"/>
                  </a:lnTo>
                  <a:lnTo>
                    <a:pt x="0" y="832612"/>
                  </a:lnTo>
                  <a:lnTo>
                    <a:pt x="383413" y="1050925"/>
                  </a:lnTo>
                  <a:lnTo>
                    <a:pt x="766826" y="832612"/>
                  </a:lnTo>
                  <a:lnTo>
                    <a:pt x="575055" y="832612"/>
                  </a:lnTo>
                  <a:lnTo>
                    <a:pt x="57505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51275" y="2367026"/>
              <a:ext cx="767080" cy="1050925"/>
            </a:xfrm>
            <a:custGeom>
              <a:avLst/>
              <a:gdLst/>
              <a:ahLst/>
              <a:cxnLst/>
              <a:rect l="l" t="t" r="r" b="b"/>
              <a:pathLst>
                <a:path w="767079" h="1050925">
                  <a:moveTo>
                    <a:pt x="0" y="832612"/>
                  </a:moveTo>
                  <a:lnTo>
                    <a:pt x="191642" y="832612"/>
                  </a:lnTo>
                  <a:lnTo>
                    <a:pt x="191642" y="0"/>
                  </a:lnTo>
                  <a:lnTo>
                    <a:pt x="575055" y="0"/>
                  </a:lnTo>
                  <a:lnTo>
                    <a:pt x="575055" y="832612"/>
                  </a:lnTo>
                  <a:lnTo>
                    <a:pt x="766826" y="832612"/>
                  </a:lnTo>
                  <a:lnTo>
                    <a:pt x="383413" y="1050925"/>
                  </a:lnTo>
                  <a:lnTo>
                    <a:pt x="0" y="832612"/>
                  </a:lnTo>
                  <a:close/>
                </a:path>
              </a:pathLst>
            </a:custGeom>
            <a:ln w="158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94375" y="2349500"/>
              <a:ext cx="767080" cy="1030605"/>
            </a:xfrm>
            <a:custGeom>
              <a:avLst/>
              <a:gdLst/>
              <a:ahLst/>
              <a:cxnLst/>
              <a:rect l="l" t="t" r="r" b="b"/>
              <a:pathLst>
                <a:path w="767079" h="1030604">
                  <a:moveTo>
                    <a:pt x="575056" y="0"/>
                  </a:moveTo>
                  <a:lnTo>
                    <a:pt x="191643" y="0"/>
                  </a:lnTo>
                  <a:lnTo>
                    <a:pt x="191643" y="812038"/>
                  </a:lnTo>
                  <a:lnTo>
                    <a:pt x="0" y="812038"/>
                  </a:lnTo>
                  <a:lnTo>
                    <a:pt x="383286" y="1030351"/>
                  </a:lnTo>
                  <a:lnTo>
                    <a:pt x="766699" y="812038"/>
                  </a:lnTo>
                  <a:lnTo>
                    <a:pt x="575056" y="812038"/>
                  </a:lnTo>
                  <a:lnTo>
                    <a:pt x="575056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94375" y="2349500"/>
              <a:ext cx="767080" cy="1030605"/>
            </a:xfrm>
            <a:custGeom>
              <a:avLst/>
              <a:gdLst/>
              <a:ahLst/>
              <a:cxnLst/>
              <a:rect l="l" t="t" r="r" b="b"/>
              <a:pathLst>
                <a:path w="767079" h="1030604">
                  <a:moveTo>
                    <a:pt x="0" y="812038"/>
                  </a:moveTo>
                  <a:lnTo>
                    <a:pt x="191643" y="812038"/>
                  </a:lnTo>
                  <a:lnTo>
                    <a:pt x="191643" y="0"/>
                  </a:lnTo>
                  <a:lnTo>
                    <a:pt x="575056" y="0"/>
                  </a:lnTo>
                  <a:lnTo>
                    <a:pt x="575056" y="812038"/>
                  </a:lnTo>
                  <a:lnTo>
                    <a:pt x="766699" y="812038"/>
                  </a:lnTo>
                  <a:lnTo>
                    <a:pt x="383286" y="1030351"/>
                  </a:lnTo>
                  <a:lnTo>
                    <a:pt x="0" y="812038"/>
                  </a:lnTo>
                  <a:close/>
                </a:path>
              </a:pathLst>
            </a:custGeom>
            <a:ln w="158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21575" y="3478212"/>
            <a:ext cx="2079625" cy="1492716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2735" marR="284480" algn="ctr">
              <a:lnSpc>
                <a:spcPct val="100000"/>
              </a:lnSpc>
              <a:spcBef>
                <a:spcPts val="5"/>
              </a:spcBef>
            </a:pPr>
            <a:endParaRPr lang="ru-RU" sz="1700" dirty="0">
              <a:latin typeface="Times New Roman"/>
              <a:cs typeface="Times New Roman"/>
            </a:endParaRPr>
          </a:p>
          <a:p>
            <a:pPr marL="292735" marR="284480" algn="ctr">
              <a:lnSpc>
                <a:spcPct val="100000"/>
              </a:lnSpc>
              <a:spcBef>
                <a:spcPts val="5"/>
              </a:spcBef>
            </a:pPr>
            <a:r>
              <a:rPr sz="1600" b="1" spc="-30" dirty="0" err="1" smtClean="0">
                <a:latin typeface="Times New Roman"/>
                <a:cs typeface="Times New Roman"/>
              </a:rPr>
              <a:t>Уплата</a:t>
            </a:r>
            <a:r>
              <a:rPr sz="1600" b="1" spc="-30" dirty="0" smtClean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налогов,  </a:t>
            </a:r>
            <a:r>
              <a:rPr sz="1600" b="1" spc="-10" dirty="0">
                <a:latin typeface="Times New Roman"/>
                <a:cs typeface="Times New Roman"/>
              </a:rPr>
              <a:t>сборов </a:t>
            </a:r>
            <a:r>
              <a:rPr sz="1600" b="1" spc="-5" dirty="0">
                <a:latin typeface="Times New Roman"/>
                <a:cs typeface="Times New Roman"/>
              </a:rPr>
              <a:t>и иных  </a:t>
            </a:r>
            <a:r>
              <a:rPr sz="1600" b="1" spc="-15" dirty="0">
                <a:latin typeface="Times New Roman"/>
                <a:cs typeface="Times New Roman"/>
              </a:rPr>
              <a:t>платежей </a:t>
            </a:r>
            <a:r>
              <a:rPr sz="1600" b="1" spc="-5" dirty="0">
                <a:latin typeface="Times New Roman"/>
                <a:cs typeface="Times New Roman"/>
              </a:rPr>
              <a:t>–  </a:t>
            </a:r>
            <a:r>
              <a:rPr lang="ru-RU" sz="1600" b="1" spc="-5" dirty="0" smtClean="0">
                <a:latin typeface="Times New Roman"/>
                <a:cs typeface="Times New Roman"/>
              </a:rPr>
              <a:t>1,2</a:t>
            </a:r>
            <a:r>
              <a:rPr sz="1600" b="1" spc="-5" dirty="0" smtClean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тыс.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5" dirty="0" err="1">
                <a:latin typeface="Times New Roman"/>
                <a:cs typeface="Times New Roman"/>
              </a:rPr>
              <a:t>руб</a:t>
            </a:r>
            <a:r>
              <a:rPr sz="1600" b="1" spc="-15" dirty="0" smtClean="0">
                <a:latin typeface="Times New Roman"/>
                <a:cs typeface="Times New Roman"/>
              </a:rPr>
              <a:t>.</a:t>
            </a:r>
            <a:endParaRPr lang="ru-RU" sz="1600" b="1" spc="-15" dirty="0" smtClean="0">
              <a:latin typeface="Times New Roman"/>
              <a:cs typeface="Times New Roman"/>
            </a:endParaRPr>
          </a:p>
          <a:p>
            <a:pPr marL="292735" marR="284480" algn="ctr"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1787" y="3467036"/>
            <a:ext cx="2327275" cy="1918474"/>
          </a:xfrm>
          <a:prstGeom prst="rect">
            <a:avLst/>
          </a:prstGeom>
          <a:solidFill>
            <a:srgbClr val="FF99FF"/>
          </a:solidFill>
          <a:ln w="19050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45465" marR="537845" indent="-1270" algn="ctr">
              <a:lnSpc>
                <a:spcPct val="100000"/>
              </a:lnSpc>
              <a:spcBef>
                <a:spcPts val="1385"/>
              </a:spcBef>
            </a:pPr>
            <a:endParaRPr lang="ru-RU" sz="1700" dirty="0">
              <a:latin typeface="Times New Roman"/>
              <a:cs typeface="Times New Roman"/>
            </a:endParaRPr>
          </a:p>
          <a:p>
            <a:pPr marL="545465" marR="537845" indent="-1270" algn="ctr">
              <a:lnSpc>
                <a:spcPct val="100000"/>
              </a:lnSpc>
              <a:spcBef>
                <a:spcPts val="1385"/>
              </a:spcBef>
            </a:pPr>
            <a:r>
              <a:rPr sz="1600" b="1" spc="-10" dirty="0" err="1" smtClean="0">
                <a:latin typeface="Times New Roman"/>
                <a:cs typeface="Times New Roman"/>
              </a:rPr>
              <a:t>Обеспечение</a:t>
            </a:r>
            <a:r>
              <a:rPr sz="1600" b="1" spc="-10" dirty="0" smtClean="0">
                <a:latin typeface="Times New Roman"/>
                <a:cs typeface="Times New Roman"/>
              </a:rPr>
              <a:t>  </a:t>
            </a:r>
            <a:r>
              <a:rPr sz="1600" b="1" spc="-5" dirty="0">
                <a:latin typeface="Times New Roman"/>
                <a:cs typeface="Times New Roman"/>
              </a:rPr>
              <a:t>дея</a:t>
            </a:r>
            <a:r>
              <a:rPr sz="1600" b="1" spc="-25" dirty="0">
                <a:latin typeface="Times New Roman"/>
                <a:cs typeface="Times New Roman"/>
              </a:rPr>
              <a:t>т</a:t>
            </a:r>
            <a:r>
              <a:rPr sz="1600" b="1" spc="-5" dirty="0">
                <a:latin typeface="Times New Roman"/>
                <a:cs typeface="Times New Roman"/>
              </a:rPr>
              <a:t>ел</a:t>
            </a:r>
            <a:r>
              <a:rPr sz="1600" b="1" dirty="0">
                <a:latin typeface="Times New Roman"/>
                <a:cs typeface="Times New Roman"/>
              </a:rPr>
              <a:t>ь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spc="-25" dirty="0">
                <a:latin typeface="Times New Roman"/>
                <a:cs typeface="Times New Roman"/>
              </a:rPr>
              <a:t>т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  <a:p>
            <a:pPr marL="178435" marR="171450" algn="ctr">
              <a:lnSpc>
                <a:spcPct val="100000"/>
              </a:lnSpc>
            </a:pPr>
            <a:r>
              <a:rPr sz="1600" b="1" spc="-20" dirty="0">
                <a:latin typeface="Times New Roman"/>
                <a:cs typeface="Times New Roman"/>
              </a:rPr>
              <a:t>культурно-досуговых  </a:t>
            </a:r>
            <a:r>
              <a:rPr sz="1600" b="1" spc="-5" dirty="0">
                <a:latin typeface="Times New Roman"/>
                <a:cs typeface="Times New Roman"/>
              </a:rPr>
              <a:t>учреждений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–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679,5 </a:t>
            </a:r>
            <a:r>
              <a:rPr sz="1600" b="1" spc="-10" dirty="0" err="1" smtClean="0">
                <a:latin typeface="Times New Roman"/>
                <a:cs typeface="Times New Roman"/>
              </a:rPr>
              <a:t>тыс</a:t>
            </a:r>
            <a:r>
              <a:rPr sz="1600" b="1" spc="-10" dirty="0">
                <a:latin typeface="Times New Roman"/>
                <a:cs typeface="Times New Roman"/>
              </a:rPr>
              <a:t>. </a:t>
            </a:r>
            <a:r>
              <a:rPr sz="1600" b="1" spc="-15" dirty="0" err="1">
                <a:latin typeface="Times New Roman"/>
                <a:cs typeface="Times New Roman"/>
              </a:rPr>
              <a:t>руб</a:t>
            </a:r>
            <a:r>
              <a:rPr sz="1600" b="1" spc="-15" dirty="0" smtClean="0">
                <a:latin typeface="Times New Roman"/>
                <a:cs typeface="Times New Roman"/>
              </a:rPr>
              <a:t>.</a:t>
            </a:r>
            <a:endParaRPr lang="ru-RU" sz="1600" b="1" spc="-1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3341" y="2815539"/>
            <a:ext cx="67030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03670" algn="l"/>
              </a:tabLst>
            </a:pPr>
            <a:r>
              <a:rPr sz="4400" b="1" spc="-5" dirty="0">
                <a:latin typeface="Times New Roman"/>
                <a:cs typeface="Times New Roman"/>
              </a:rPr>
              <a:t>Благ</a:t>
            </a:r>
            <a:r>
              <a:rPr sz="4400" b="1" spc="10" dirty="0">
                <a:latin typeface="Times New Roman"/>
                <a:cs typeface="Times New Roman"/>
              </a:rPr>
              <a:t>о</a:t>
            </a:r>
            <a:r>
              <a:rPr sz="4400" b="1" dirty="0">
                <a:latin typeface="Times New Roman"/>
                <a:cs typeface="Times New Roman"/>
              </a:rPr>
              <a:t>дарим</a:t>
            </a:r>
            <a:r>
              <a:rPr sz="4400" b="1" spc="-6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за </a:t>
            </a:r>
            <a:r>
              <a:rPr sz="4400" b="1" spc="-20" dirty="0">
                <a:latin typeface="Times New Roman"/>
                <a:cs typeface="Times New Roman"/>
              </a:rPr>
              <a:t>в</a:t>
            </a:r>
            <a:r>
              <a:rPr sz="4400" b="1" spc="-5" dirty="0">
                <a:latin typeface="Times New Roman"/>
                <a:cs typeface="Times New Roman"/>
              </a:rPr>
              <a:t>нима</a:t>
            </a:r>
            <a:r>
              <a:rPr sz="4400" b="1" spc="-15" dirty="0">
                <a:latin typeface="Times New Roman"/>
                <a:cs typeface="Times New Roman"/>
              </a:rPr>
              <a:t>н</a:t>
            </a:r>
            <a:r>
              <a:rPr sz="4400" b="1" spc="-5" dirty="0">
                <a:latin typeface="Times New Roman"/>
                <a:cs typeface="Times New Roman"/>
              </a:rPr>
              <a:t>и</a:t>
            </a:r>
            <a:r>
              <a:rPr sz="4400" b="1" dirty="0">
                <a:latin typeface="Times New Roman"/>
                <a:cs typeface="Times New Roman"/>
              </a:rPr>
              <a:t>е	!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137" y="141173"/>
            <a:ext cx="9229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70075" algn="l"/>
                <a:tab pos="9216390" algn="l"/>
              </a:tabLst>
            </a:pPr>
            <a:r>
              <a:rPr sz="4000" b="0" u="dbl" spc="-5" dirty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000" u="dbl" spc="-5" dirty="0">
                <a:uFill>
                  <a:solidFill>
                    <a:srgbClr val="333399"/>
                  </a:solidFill>
                </a:uFill>
              </a:rPr>
              <a:t>Что такое</a:t>
            </a:r>
            <a:r>
              <a:rPr sz="4000" u="dbl" spc="-75" dirty="0">
                <a:uFill>
                  <a:solidFill>
                    <a:srgbClr val="333399"/>
                  </a:solidFill>
                </a:uFill>
              </a:rPr>
              <a:t> </a:t>
            </a:r>
            <a:r>
              <a:rPr sz="4000" u="dbl" spc="-10" dirty="0">
                <a:uFill>
                  <a:solidFill>
                    <a:srgbClr val="333399"/>
                  </a:solidFill>
                </a:uFill>
              </a:rPr>
              <a:t>бюджет?	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798" y="3456559"/>
            <a:ext cx="8810625" cy="72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БЮДЖЕТ 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(от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старонормандского 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bougette 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–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кошель, </a:t>
            </a:r>
            <a:r>
              <a:rPr sz="15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сумка, кожаный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мешок) 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–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форма 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образования 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и  </a:t>
            </a:r>
            <a:r>
              <a:rPr sz="15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расходования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денежных средств, предназначенных 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для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финансового обеспечения </a:t>
            </a:r>
            <a:r>
              <a:rPr sz="15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задач 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функций  </a:t>
            </a:r>
            <a:r>
              <a:rPr sz="1500" b="1" spc="-20" dirty="0">
                <a:solidFill>
                  <a:srgbClr val="333399"/>
                </a:solidFill>
                <a:latin typeface="Times New Roman"/>
                <a:cs typeface="Times New Roman"/>
              </a:rPr>
              <a:t>государства 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местного</a:t>
            </a:r>
            <a:r>
              <a:rPr sz="1500" b="1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самоуправления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610" y="927861"/>
            <a:ext cx="16700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ДОХОДЫ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это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поступающие</a:t>
            </a:r>
            <a:r>
              <a:rPr sz="15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70" y="1400378"/>
            <a:ext cx="170370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бюджет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денежные  средства 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(налоги  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юридических 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и  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физических лиц,  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ад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мини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</a:t>
            </a:r>
            <a:r>
              <a:rPr sz="15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р</a:t>
            </a:r>
            <a:r>
              <a:rPr sz="1500" b="1" spc="-3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тивн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ые  </a:t>
            </a:r>
            <a:r>
              <a:rPr sz="15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платежи 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сборы, 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безвозмездные  поступления)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25698" y="4365625"/>
            <a:ext cx="3900804" cy="2009775"/>
            <a:chOff x="2925698" y="4365625"/>
            <a:chExt cx="3900804" cy="20097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0274" y="4365625"/>
              <a:ext cx="2806700" cy="20097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25699" y="4903723"/>
              <a:ext cx="3900804" cy="76200"/>
            </a:xfrm>
            <a:custGeom>
              <a:avLst/>
              <a:gdLst/>
              <a:ahLst/>
              <a:cxnLst/>
              <a:rect l="l" t="t" r="r" b="b"/>
              <a:pathLst>
                <a:path w="3900804" h="76200">
                  <a:moveTo>
                    <a:pt x="544576" y="31750"/>
                  </a:moveTo>
                  <a:lnTo>
                    <a:pt x="76200" y="31750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544576" y="44450"/>
                  </a:lnTo>
                  <a:lnTo>
                    <a:pt x="544576" y="31750"/>
                  </a:lnTo>
                  <a:close/>
                </a:path>
                <a:path w="3900804" h="76200">
                  <a:moveTo>
                    <a:pt x="3900551" y="38100"/>
                  </a:moveTo>
                  <a:lnTo>
                    <a:pt x="3887851" y="31750"/>
                  </a:lnTo>
                  <a:lnTo>
                    <a:pt x="3824351" y="0"/>
                  </a:lnTo>
                  <a:lnTo>
                    <a:pt x="3824351" y="31750"/>
                  </a:lnTo>
                  <a:lnTo>
                    <a:pt x="3352800" y="31750"/>
                  </a:lnTo>
                  <a:lnTo>
                    <a:pt x="3352800" y="44450"/>
                  </a:lnTo>
                  <a:lnTo>
                    <a:pt x="3824351" y="44450"/>
                  </a:lnTo>
                  <a:lnTo>
                    <a:pt x="3824351" y="76200"/>
                  </a:lnTo>
                  <a:lnTo>
                    <a:pt x="3887851" y="44450"/>
                  </a:lnTo>
                  <a:lnTo>
                    <a:pt x="3900551" y="3810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81570" y="1405890"/>
            <a:ext cx="2538730" cy="1641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80" dirty="0">
                <a:solidFill>
                  <a:srgbClr val="FF3300"/>
                </a:solidFill>
                <a:latin typeface="Times New Roman"/>
                <a:cs typeface="Times New Roman"/>
              </a:rPr>
              <a:t>РАСХОДЫ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это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выплачиваемые</a:t>
            </a:r>
            <a:r>
              <a:rPr sz="15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из</a:t>
            </a:r>
            <a:endParaRPr sz="150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100000"/>
              </a:lnSpc>
            </a:pPr>
            <a:r>
              <a:rPr sz="1500" b="1" spc="-20" dirty="0">
                <a:solidFill>
                  <a:srgbClr val="333399"/>
                </a:solidFill>
                <a:latin typeface="Times New Roman"/>
                <a:cs typeface="Times New Roman"/>
              </a:rPr>
              <a:t>бюджета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денежные средства  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(социальные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выплаты  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населению,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содержание  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муниципальных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учреждений  </a:t>
            </a:r>
            <a:r>
              <a:rPr sz="1500" b="1" spc="-20" dirty="0">
                <a:solidFill>
                  <a:srgbClr val="333399"/>
                </a:solidFill>
                <a:latin typeface="Times New Roman"/>
                <a:cs typeface="Times New Roman"/>
              </a:rPr>
              <a:t>культуры 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5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другие)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1393" y="4394707"/>
            <a:ext cx="2176780" cy="119888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algn="ctr">
              <a:lnSpc>
                <a:spcPct val="101800"/>
              </a:lnSpc>
              <a:spcBef>
                <a:spcPts val="65"/>
              </a:spcBef>
            </a:pP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превышение </a:t>
            </a:r>
            <a:r>
              <a:rPr sz="15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доходов</a:t>
            </a:r>
            <a:r>
              <a:rPr sz="1500" b="1" spc="-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над  </a:t>
            </a:r>
            <a:r>
              <a:rPr sz="15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расходами образует 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положительный остаток  </a:t>
            </a:r>
            <a:r>
              <a:rPr sz="1500" b="1" spc="-20" dirty="0">
                <a:solidFill>
                  <a:srgbClr val="333399"/>
                </a:solidFill>
                <a:latin typeface="Times New Roman"/>
                <a:cs typeface="Times New Roman"/>
              </a:rPr>
              <a:t>бюджета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ПРОФИЦИТ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77227" y="4394454"/>
            <a:ext cx="185102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если </a:t>
            </a:r>
            <a:r>
              <a:rPr sz="15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расходная</a:t>
            </a:r>
            <a:r>
              <a:rPr sz="1500" b="1" spc="-1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часть  </a:t>
            </a:r>
            <a:r>
              <a:rPr sz="1500" b="1" spc="-20" dirty="0">
                <a:solidFill>
                  <a:srgbClr val="333399"/>
                </a:solidFill>
                <a:latin typeface="Times New Roman"/>
                <a:cs typeface="Times New Roman"/>
              </a:rPr>
              <a:t>бюджета </a:t>
            </a:r>
            <a:r>
              <a:rPr sz="15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превышает  </a:t>
            </a:r>
            <a:r>
              <a:rPr sz="15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доходную, то </a:t>
            </a:r>
            <a:r>
              <a:rPr sz="15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бюджет  </a:t>
            </a:r>
            <a:r>
              <a:rPr sz="15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формируется</a:t>
            </a:r>
            <a:r>
              <a:rPr sz="1500" b="1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333399"/>
                </a:solidFill>
                <a:latin typeface="Times New Roman"/>
                <a:cs typeface="Times New Roman"/>
              </a:rPr>
              <a:t>с</a:t>
            </a:r>
            <a:endParaRPr sz="1500">
              <a:latin typeface="Times New Roman"/>
              <a:cs typeface="Times New Roman"/>
            </a:endParaRPr>
          </a:p>
          <a:p>
            <a:pPr marL="1905" algn="ctr">
              <a:lnSpc>
                <a:spcPts val="1914"/>
              </a:lnSpc>
            </a:pPr>
            <a:r>
              <a:rPr sz="1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ДЕФИЦИТОМ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6451" y="1052449"/>
            <a:ext cx="3871849" cy="2393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137" y="0"/>
            <a:ext cx="9229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Доходы </a:t>
            </a:r>
            <a:r>
              <a:rPr spc="-5" dirty="0" err="1"/>
              <a:t>бюджета</a:t>
            </a:r>
            <a:r>
              <a:rPr spc="-5" dirty="0"/>
              <a:t> </a:t>
            </a:r>
            <a:r>
              <a:rPr lang="ru-RU" spc="-10" smtClean="0"/>
              <a:t>Калининского</a:t>
            </a:r>
            <a:r>
              <a:rPr spc="-95" smtClean="0"/>
              <a:t> </a:t>
            </a:r>
            <a:r>
              <a:rPr spc="-5" dirty="0"/>
              <a:t>сельского</a:t>
            </a:r>
          </a:p>
          <a:p>
            <a:pPr algn="ctr">
              <a:lnSpc>
                <a:spcPct val="100000"/>
              </a:lnSpc>
              <a:tabLst>
                <a:tab pos="3735704" algn="l"/>
                <a:tab pos="9203690" algn="l"/>
              </a:tabLst>
            </a:pPr>
            <a:r>
              <a:rPr b="0" u="dbl" dirty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dbl" spc="-5" dirty="0">
                <a:uFill>
                  <a:solidFill>
                    <a:srgbClr val="333399"/>
                  </a:solidFill>
                </a:uFill>
              </a:rPr>
              <a:t>поселения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0311" y="839469"/>
            <a:ext cx="870394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838450" marR="5080" indent="-2826385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Доходы 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бюджета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поселения 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образуются за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счет налоговых и неналоговых доходов, а 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также за 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счет безвозмездных</a:t>
            </a:r>
            <a:r>
              <a:rPr sz="16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поступлений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21151" y="1551050"/>
            <a:ext cx="2546350" cy="1257300"/>
            <a:chOff x="3621151" y="1551050"/>
            <a:chExt cx="2546350" cy="1257300"/>
          </a:xfrm>
        </p:grpSpPr>
        <p:sp>
          <p:nvSpPr>
            <p:cNvPr id="6" name="object 6"/>
            <p:cNvSpPr/>
            <p:nvPr/>
          </p:nvSpPr>
          <p:spPr>
            <a:xfrm>
              <a:off x="3630676" y="1560575"/>
              <a:ext cx="2527300" cy="1238250"/>
            </a:xfrm>
            <a:custGeom>
              <a:avLst/>
              <a:gdLst/>
              <a:ahLst/>
              <a:cxnLst/>
              <a:rect l="l" t="t" r="r" b="b"/>
              <a:pathLst>
                <a:path w="2527300" h="1238250">
                  <a:moveTo>
                    <a:pt x="2320798" y="0"/>
                  </a:moveTo>
                  <a:lnTo>
                    <a:pt x="206375" y="0"/>
                  </a:lnTo>
                  <a:lnTo>
                    <a:pt x="159033" y="5446"/>
                  </a:lnTo>
                  <a:lnTo>
                    <a:pt x="115586" y="20964"/>
                  </a:lnTo>
                  <a:lnTo>
                    <a:pt x="77269" y="45316"/>
                  </a:lnTo>
                  <a:lnTo>
                    <a:pt x="45316" y="77269"/>
                  </a:lnTo>
                  <a:lnTo>
                    <a:pt x="20964" y="115586"/>
                  </a:lnTo>
                  <a:lnTo>
                    <a:pt x="5446" y="159033"/>
                  </a:lnTo>
                  <a:lnTo>
                    <a:pt x="0" y="206375"/>
                  </a:lnTo>
                  <a:lnTo>
                    <a:pt x="0" y="1031748"/>
                  </a:lnTo>
                  <a:lnTo>
                    <a:pt x="5446" y="1079089"/>
                  </a:lnTo>
                  <a:lnTo>
                    <a:pt x="20964" y="1122536"/>
                  </a:lnTo>
                  <a:lnTo>
                    <a:pt x="45316" y="1160853"/>
                  </a:lnTo>
                  <a:lnTo>
                    <a:pt x="77269" y="1192806"/>
                  </a:lnTo>
                  <a:lnTo>
                    <a:pt x="115586" y="1217158"/>
                  </a:lnTo>
                  <a:lnTo>
                    <a:pt x="159033" y="1232676"/>
                  </a:lnTo>
                  <a:lnTo>
                    <a:pt x="206375" y="1238123"/>
                  </a:lnTo>
                  <a:lnTo>
                    <a:pt x="2320798" y="1238123"/>
                  </a:lnTo>
                  <a:lnTo>
                    <a:pt x="2368146" y="1232676"/>
                  </a:lnTo>
                  <a:lnTo>
                    <a:pt x="2411611" y="1217158"/>
                  </a:lnTo>
                  <a:lnTo>
                    <a:pt x="2449953" y="1192806"/>
                  </a:lnTo>
                  <a:lnTo>
                    <a:pt x="2481933" y="1160853"/>
                  </a:lnTo>
                  <a:lnTo>
                    <a:pt x="2506310" y="1122536"/>
                  </a:lnTo>
                  <a:lnTo>
                    <a:pt x="2521846" y="1079089"/>
                  </a:lnTo>
                  <a:lnTo>
                    <a:pt x="2527300" y="1031748"/>
                  </a:lnTo>
                  <a:lnTo>
                    <a:pt x="2527173" y="206375"/>
                  </a:lnTo>
                  <a:lnTo>
                    <a:pt x="2521766" y="159033"/>
                  </a:lnTo>
                  <a:lnTo>
                    <a:pt x="2506264" y="115586"/>
                  </a:lnTo>
                  <a:lnTo>
                    <a:pt x="2481909" y="77269"/>
                  </a:lnTo>
                  <a:lnTo>
                    <a:pt x="2449943" y="45316"/>
                  </a:lnTo>
                  <a:lnTo>
                    <a:pt x="2411608" y="20964"/>
                  </a:lnTo>
                  <a:lnTo>
                    <a:pt x="2368146" y="5446"/>
                  </a:lnTo>
                  <a:lnTo>
                    <a:pt x="232079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30676" y="1560575"/>
              <a:ext cx="2527300" cy="1238250"/>
            </a:xfrm>
            <a:custGeom>
              <a:avLst/>
              <a:gdLst/>
              <a:ahLst/>
              <a:cxnLst/>
              <a:rect l="l" t="t" r="r" b="b"/>
              <a:pathLst>
                <a:path w="2527300" h="1238250">
                  <a:moveTo>
                    <a:pt x="0" y="206375"/>
                  </a:moveTo>
                  <a:lnTo>
                    <a:pt x="5446" y="159033"/>
                  </a:lnTo>
                  <a:lnTo>
                    <a:pt x="20964" y="115586"/>
                  </a:lnTo>
                  <a:lnTo>
                    <a:pt x="45316" y="77269"/>
                  </a:lnTo>
                  <a:lnTo>
                    <a:pt x="77269" y="45316"/>
                  </a:lnTo>
                  <a:lnTo>
                    <a:pt x="115586" y="20964"/>
                  </a:lnTo>
                  <a:lnTo>
                    <a:pt x="159033" y="5446"/>
                  </a:lnTo>
                  <a:lnTo>
                    <a:pt x="206375" y="0"/>
                  </a:lnTo>
                  <a:lnTo>
                    <a:pt x="2320798" y="0"/>
                  </a:lnTo>
                  <a:lnTo>
                    <a:pt x="2368146" y="5446"/>
                  </a:lnTo>
                  <a:lnTo>
                    <a:pt x="2411608" y="20964"/>
                  </a:lnTo>
                  <a:lnTo>
                    <a:pt x="2449943" y="45316"/>
                  </a:lnTo>
                  <a:lnTo>
                    <a:pt x="2481909" y="77269"/>
                  </a:lnTo>
                  <a:lnTo>
                    <a:pt x="2506264" y="115586"/>
                  </a:lnTo>
                  <a:lnTo>
                    <a:pt x="2521766" y="159033"/>
                  </a:lnTo>
                  <a:lnTo>
                    <a:pt x="2527173" y="206375"/>
                  </a:lnTo>
                  <a:lnTo>
                    <a:pt x="2527300" y="1031748"/>
                  </a:lnTo>
                  <a:lnTo>
                    <a:pt x="2521846" y="1079089"/>
                  </a:lnTo>
                  <a:lnTo>
                    <a:pt x="2506310" y="1122536"/>
                  </a:lnTo>
                  <a:lnTo>
                    <a:pt x="2481933" y="1160853"/>
                  </a:lnTo>
                  <a:lnTo>
                    <a:pt x="2449953" y="1192806"/>
                  </a:lnTo>
                  <a:lnTo>
                    <a:pt x="2411611" y="1217158"/>
                  </a:lnTo>
                  <a:lnTo>
                    <a:pt x="2368146" y="1232676"/>
                  </a:lnTo>
                  <a:lnTo>
                    <a:pt x="2320798" y="1238123"/>
                  </a:lnTo>
                  <a:lnTo>
                    <a:pt x="206375" y="1238123"/>
                  </a:lnTo>
                  <a:lnTo>
                    <a:pt x="159033" y="1232676"/>
                  </a:lnTo>
                  <a:lnTo>
                    <a:pt x="115586" y="1217158"/>
                  </a:lnTo>
                  <a:lnTo>
                    <a:pt x="77269" y="1192806"/>
                  </a:lnTo>
                  <a:lnTo>
                    <a:pt x="45316" y="1160853"/>
                  </a:lnTo>
                  <a:lnTo>
                    <a:pt x="20964" y="1122536"/>
                  </a:lnTo>
                  <a:lnTo>
                    <a:pt x="5446" y="1079089"/>
                  </a:lnTo>
                  <a:lnTo>
                    <a:pt x="0" y="1031748"/>
                  </a:lnTo>
                  <a:lnTo>
                    <a:pt x="0" y="206375"/>
                  </a:lnTo>
                  <a:close/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92600" y="1791080"/>
            <a:ext cx="1205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Times New Roman"/>
                <a:cs typeface="Times New Roman"/>
              </a:rPr>
              <a:t>Доходы  </a:t>
            </a:r>
            <a:r>
              <a:rPr sz="2400" b="1" dirty="0">
                <a:latin typeface="Times New Roman"/>
                <a:cs typeface="Times New Roman"/>
              </a:rPr>
              <a:t>б</a:t>
            </a:r>
            <a:r>
              <a:rPr sz="2400" b="1" spc="-130" dirty="0">
                <a:latin typeface="Times New Roman"/>
                <a:cs typeface="Times New Roman"/>
              </a:rPr>
              <a:t>ю</a:t>
            </a:r>
            <a:r>
              <a:rPr sz="2400" b="1" dirty="0">
                <a:latin typeface="Times New Roman"/>
                <a:cs typeface="Times New Roman"/>
              </a:rPr>
              <a:t>д</a:t>
            </a:r>
            <a:r>
              <a:rPr sz="2400" b="1" spc="-40" dirty="0">
                <a:latin typeface="Times New Roman"/>
                <a:cs typeface="Times New Roman"/>
              </a:rPr>
              <a:t>ж</a:t>
            </a:r>
            <a:r>
              <a:rPr sz="2400" b="1" dirty="0">
                <a:latin typeface="Times New Roman"/>
                <a:cs typeface="Times New Roman"/>
              </a:rPr>
              <a:t>е</a:t>
            </a:r>
            <a:r>
              <a:rPr sz="2400" b="1" spc="20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137" y="3406775"/>
            <a:ext cx="2703830" cy="23082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192405" marR="185420" indent="220979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Налоговые </a:t>
            </a:r>
            <a:r>
              <a:rPr sz="1600" b="1" spc="-25" dirty="0">
                <a:latin typeface="Times New Roman"/>
                <a:cs typeface="Times New Roman"/>
              </a:rPr>
              <a:t>доходы </a:t>
            </a:r>
            <a:r>
              <a:rPr sz="1600" b="1" spc="-5" dirty="0">
                <a:latin typeface="Times New Roman"/>
                <a:cs typeface="Times New Roman"/>
              </a:rPr>
              <a:t>–  </a:t>
            </a:r>
            <a:r>
              <a:rPr sz="1600" b="1" spc="-10" dirty="0">
                <a:latin typeface="Times New Roman"/>
                <a:cs typeface="Times New Roman"/>
              </a:rPr>
              <a:t>поступления </a:t>
            </a:r>
            <a:r>
              <a:rPr sz="1600" b="1" spc="-5" dirty="0">
                <a:latin typeface="Times New Roman"/>
                <a:cs typeface="Times New Roman"/>
              </a:rPr>
              <a:t>в </a:t>
            </a:r>
            <a:r>
              <a:rPr sz="1600" b="1" spc="-25" dirty="0">
                <a:latin typeface="Times New Roman"/>
                <a:cs typeface="Times New Roman"/>
              </a:rPr>
              <a:t>бюджет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от</a:t>
            </a:r>
            <a:endParaRPr sz="1600">
              <a:latin typeface="Times New Roman"/>
              <a:cs typeface="Times New Roman"/>
            </a:endParaRPr>
          </a:p>
          <a:p>
            <a:pPr marL="591820" marR="584835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уплаты налогов,  установленных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Налоговым </a:t>
            </a:r>
            <a:r>
              <a:rPr sz="1600" b="1" spc="-20" dirty="0">
                <a:latin typeface="Times New Roman"/>
                <a:cs typeface="Times New Roman"/>
              </a:rPr>
              <a:t>кодексом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РФ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7900" y="3424301"/>
            <a:ext cx="2729230" cy="2303780"/>
          </a:xfrm>
          <a:prstGeom prst="rect">
            <a:avLst/>
          </a:prstGeom>
          <a:solidFill>
            <a:srgbClr val="FF5050"/>
          </a:solidFill>
          <a:ln w="1905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83210" marR="277495" indent="635" algn="ctr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Неналоговые </a:t>
            </a:r>
            <a:r>
              <a:rPr sz="1600" b="1" spc="-25" dirty="0">
                <a:latin typeface="Times New Roman"/>
                <a:cs typeface="Times New Roman"/>
              </a:rPr>
              <a:t>доходы </a:t>
            </a:r>
            <a:r>
              <a:rPr sz="1600" b="1" spc="-5" dirty="0">
                <a:latin typeface="Times New Roman"/>
                <a:cs typeface="Times New Roman"/>
              </a:rPr>
              <a:t>–  </a:t>
            </a:r>
            <a:r>
              <a:rPr sz="1600" b="1" spc="-10" dirty="0">
                <a:latin typeface="Times New Roman"/>
                <a:cs typeface="Times New Roman"/>
              </a:rPr>
              <a:t>поступления </a:t>
            </a:r>
            <a:r>
              <a:rPr sz="1600" b="1" spc="-15" dirty="0">
                <a:latin typeface="Times New Roman"/>
                <a:cs typeface="Times New Roman"/>
              </a:rPr>
              <a:t>от уплаты  </a:t>
            </a:r>
            <a:r>
              <a:rPr sz="1600" b="1" spc="-5" dirty="0">
                <a:latin typeface="Times New Roman"/>
                <a:cs typeface="Times New Roman"/>
              </a:rPr>
              <a:t>пошлин и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сборов,</a:t>
            </a:r>
            <a:endParaRPr sz="1600">
              <a:latin typeface="Times New Roman"/>
              <a:cs typeface="Times New Roman"/>
            </a:endParaRPr>
          </a:p>
          <a:p>
            <a:pPr marL="228600" marR="222885" indent="431165"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latin typeface="Times New Roman"/>
                <a:cs typeface="Times New Roman"/>
              </a:rPr>
              <a:t>установленных  законодательством </a:t>
            </a:r>
            <a:r>
              <a:rPr sz="1600" b="1" spc="-20" dirty="0">
                <a:latin typeface="Times New Roman"/>
                <a:cs typeface="Times New Roman"/>
              </a:rPr>
              <a:t>РФ </a:t>
            </a:r>
            <a:r>
              <a:rPr sz="1600" b="1" spc="-5" dirty="0">
                <a:latin typeface="Times New Roman"/>
                <a:cs typeface="Times New Roman"/>
              </a:rPr>
              <a:t>и  </a:t>
            </a:r>
            <a:r>
              <a:rPr sz="1600" b="1" spc="-10" dirty="0">
                <a:latin typeface="Times New Roman"/>
                <a:cs typeface="Times New Roman"/>
              </a:rPr>
              <a:t>штрафов за нарушение</a:t>
            </a:r>
            <a:endParaRPr sz="1600">
              <a:latin typeface="Times New Roman"/>
              <a:cs typeface="Times New Roman"/>
            </a:endParaRPr>
          </a:p>
          <a:p>
            <a:pPr marL="553085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законодательства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4475" y="3402076"/>
            <a:ext cx="3030855" cy="2316480"/>
          </a:xfrm>
          <a:prstGeom prst="rect">
            <a:avLst/>
          </a:prstGeom>
          <a:solidFill>
            <a:srgbClr val="6699FF"/>
          </a:solidFill>
          <a:ln w="19050">
            <a:solidFill>
              <a:srgbClr val="33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17475" marR="109220" indent="2540" algn="ctr">
              <a:lnSpc>
                <a:spcPct val="100000"/>
              </a:lnSpc>
              <a:spcBef>
                <a:spcPts val="1360"/>
              </a:spcBef>
            </a:pPr>
            <a:r>
              <a:rPr sz="1600" b="1" spc="-10" dirty="0">
                <a:latin typeface="Times New Roman"/>
                <a:cs typeface="Times New Roman"/>
              </a:rPr>
              <a:t>Безвозмездные поступления </a:t>
            </a:r>
            <a:r>
              <a:rPr sz="1600" b="1" spc="-5" dirty="0">
                <a:latin typeface="Times New Roman"/>
                <a:cs typeface="Times New Roman"/>
              </a:rPr>
              <a:t>-  </a:t>
            </a:r>
            <a:r>
              <a:rPr sz="1600" b="1" spc="-20" dirty="0">
                <a:latin typeface="Times New Roman"/>
                <a:cs typeface="Times New Roman"/>
              </a:rPr>
              <a:t>это </a:t>
            </a:r>
            <a:r>
              <a:rPr sz="1600" b="1" spc="-10" dirty="0">
                <a:latin typeface="Times New Roman"/>
                <a:cs typeface="Times New Roman"/>
              </a:rPr>
              <a:t>финансовая </a:t>
            </a:r>
            <a:r>
              <a:rPr sz="1600" b="1" spc="-15" dirty="0">
                <a:latin typeface="Times New Roman"/>
                <a:cs typeface="Times New Roman"/>
              </a:rPr>
              <a:t>помощь </a:t>
            </a:r>
            <a:r>
              <a:rPr sz="1600" b="1" spc="-10" dirty="0">
                <a:latin typeface="Times New Roman"/>
                <a:cs typeface="Times New Roman"/>
              </a:rPr>
              <a:t>из  </a:t>
            </a:r>
            <a:r>
              <a:rPr sz="1600" b="1" spc="-30" dirty="0">
                <a:latin typeface="Times New Roman"/>
                <a:cs typeface="Times New Roman"/>
              </a:rPr>
              <a:t>бюджетов </a:t>
            </a:r>
            <a:r>
              <a:rPr sz="1600" b="1" spc="-10" dirty="0">
                <a:latin typeface="Times New Roman"/>
                <a:cs typeface="Times New Roman"/>
              </a:rPr>
              <a:t>других уровней  </a:t>
            </a:r>
            <a:r>
              <a:rPr sz="1600" b="1" spc="-20" dirty="0">
                <a:latin typeface="Times New Roman"/>
                <a:cs typeface="Times New Roman"/>
              </a:rPr>
              <a:t>(межбюджетные </a:t>
            </a:r>
            <a:r>
              <a:rPr sz="1600" b="1" spc="-10" dirty="0">
                <a:latin typeface="Times New Roman"/>
                <a:cs typeface="Times New Roman"/>
              </a:rPr>
              <a:t>трансферты),  </a:t>
            </a:r>
            <a:r>
              <a:rPr sz="1600" b="1" spc="-15" dirty="0">
                <a:latin typeface="Times New Roman"/>
                <a:cs typeface="Times New Roman"/>
              </a:rPr>
              <a:t>от </a:t>
            </a:r>
            <a:r>
              <a:rPr sz="1600" b="1" dirty="0">
                <a:latin typeface="Times New Roman"/>
                <a:cs typeface="Times New Roman"/>
              </a:rPr>
              <a:t>физических </a:t>
            </a:r>
            <a:r>
              <a:rPr sz="1600" b="1" spc="-5" dirty="0">
                <a:latin typeface="Times New Roman"/>
                <a:cs typeface="Times New Roman"/>
              </a:rPr>
              <a:t>и юридических  лиц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50304" y="1982338"/>
            <a:ext cx="1447800" cy="1118235"/>
            <a:chOff x="6250304" y="1982338"/>
            <a:chExt cx="1447800" cy="1118235"/>
          </a:xfrm>
        </p:grpSpPr>
        <p:sp>
          <p:nvSpPr>
            <p:cNvPr id="13" name="object 13"/>
            <p:cNvSpPr/>
            <p:nvPr/>
          </p:nvSpPr>
          <p:spPr>
            <a:xfrm>
              <a:off x="7128890" y="2130932"/>
              <a:ext cx="559435" cy="960119"/>
            </a:xfrm>
            <a:custGeom>
              <a:avLst/>
              <a:gdLst/>
              <a:ahLst/>
              <a:cxnLst/>
              <a:rect l="l" t="t" r="r" b="b"/>
              <a:pathLst>
                <a:path w="559434" h="960119">
                  <a:moveTo>
                    <a:pt x="88773" y="200025"/>
                  </a:moveTo>
                  <a:lnTo>
                    <a:pt x="226440" y="960119"/>
                  </a:lnTo>
                  <a:lnTo>
                    <a:pt x="559307" y="575055"/>
                  </a:lnTo>
                  <a:lnTo>
                    <a:pt x="441325" y="481075"/>
                  </a:lnTo>
                  <a:lnTo>
                    <a:pt x="422674" y="432492"/>
                  </a:lnTo>
                  <a:lnTo>
                    <a:pt x="400135" y="385733"/>
                  </a:lnTo>
                  <a:lnTo>
                    <a:pt x="373864" y="341020"/>
                  </a:lnTo>
                  <a:lnTo>
                    <a:pt x="344017" y="298575"/>
                  </a:lnTo>
                  <a:lnTo>
                    <a:pt x="340317" y="294131"/>
                  </a:lnTo>
                  <a:lnTo>
                    <a:pt x="206628" y="294131"/>
                  </a:lnTo>
                  <a:lnTo>
                    <a:pt x="88773" y="200025"/>
                  </a:lnTo>
                  <a:close/>
                </a:path>
                <a:path w="559434" h="960119">
                  <a:moveTo>
                    <a:pt x="0" y="0"/>
                  </a:moveTo>
                  <a:lnTo>
                    <a:pt x="39597" y="34307"/>
                  </a:lnTo>
                  <a:lnTo>
                    <a:pt x="76098" y="71552"/>
                  </a:lnTo>
                  <a:lnTo>
                    <a:pt x="109344" y="111514"/>
                  </a:lnTo>
                  <a:lnTo>
                    <a:pt x="139178" y="153972"/>
                  </a:lnTo>
                  <a:lnTo>
                    <a:pt x="165442" y="198708"/>
                  </a:lnTo>
                  <a:lnTo>
                    <a:pt x="187978" y="245501"/>
                  </a:lnTo>
                  <a:lnTo>
                    <a:pt x="206628" y="294131"/>
                  </a:lnTo>
                  <a:lnTo>
                    <a:pt x="340317" y="294131"/>
                  </a:lnTo>
                  <a:lnTo>
                    <a:pt x="310748" y="258620"/>
                  </a:lnTo>
                  <a:lnTo>
                    <a:pt x="274213" y="221378"/>
                  </a:lnTo>
                  <a:lnTo>
                    <a:pt x="234568" y="187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59829" y="1991863"/>
              <a:ext cx="975360" cy="413384"/>
            </a:xfrm>
            <a:custGeom>
              <a:avLst/>
              <a:gdLst/>
              <a:ahLst/>
              <a:cxnLst/>
              <a:rect l="l" t="t" r="r" b="b"/>
              <a:pathLst>
                <a:path w="975359" h="413385">
                  <a:moveTo>
                    <a:pt x="479664" y="0"/>
                  </a:moveTo>
                  <a:lnTo>
                    <a:pt x="434423" y="1228"/>
                  </a:lnTo>
                  <a:lnTo>
                    <a:pt x="389496" y="5722"/>
                  </a:lnTo>
                  <a:lnTo>
                    <a:pt x="345076" y="13463"/>
                  </a:lnTo>
                  <a:lnTo>
                    <a:pt x="301356" y="24431"/>
                  </a:lnTo>
                  <a:lnTo>
                    <a:pt x="258529" y="38607"/>
                  </a:lnTo>
                  <a:lnTo>
                    <a:pt x="216790" y="55973"/>
                  </a:lnTo>
                  <a:lnTo>
                    <a:pt x="176330" y="76508"/>
                  </a:lnTo>
                  <a:lnTo>
                    <a:pt x="137344" y="100195"/>
                  </a:lnTo>
                  <a:lnTo>
                    <a:pt x="100025" y="127012"/>
                  </a:lnTo>
                  <a:lnTo>
                    <a:pt x="64565" y="156943"/>
                  </a:lnTo>
                  <a:lnTo>
                    <a:pt x="31159" y="189966"/>
                  </a:lnTo>
                  <a:lnTo>
                    <a:pt x="0" y="226064"/>
                  </a:lnTo>
                  <a:lnTo>
                    <a:pt x="234696" y="413008"/>
                  </a:lnTo>
                  <a:lnTo>
                    <a:pt x="266836" y="375896"/>
                  </a:lnTo>
                  <a:lnTo>
                    <a:pt x="301483" y="341956"/>
                  </a:lnTo>
                  <a:lnTo>
                    <a:pt x="338419" y="311238"/>
                  </a:lnTo>
                  <a:lnTo>
                    <a:pt x="377429" y="283789"/>
                  </a:lnTo>
                  <a:lnTo>
                    <a:pt x="418298" y="259658"/>
                  </a:lnTo>
                  <a:lnTo>
                    <a:pt x="460810" y="238894"/>
                  </a:lnTo>
                  <a:lnTo>
                    <a:pt x="504750" y="221545"/>
                  </a:lnTo>
                  <a:lnTo>
                    <a:pt x="549902" y="207658"/>
                  </a:lnTo>
                  <a:lnTo>
                    <a:pt x="596050" y="197284"/>
                  </a:lnTo>
                  <a:lnTo>
                    <a:pt x="642979" y="190469"/>
                  </a:lnTo>
                  <a:lnTo>
                    <a:pt x="690473" y="187263"/>
                  </a:lnTo>
                  <a:lnTo>
                    <a:pt x="922790" y="187263"/>
                  </a:lnTo>
                  <a:lnTo>
                    <a:pt x="897955" y="163554"/>
                  </a:lnTo>
                  <a:lnTo>
                    <a:pt x="829693" y="110042"/>
                  </a:lnTo>
                  <a:lnTo>
                    <a:pt x="788900" y="84454"/>
                  </a:lnTo>
                  <a:lnTo>
                    <a:pt x="746875" y="62285"/>
                  </a:lnTo>
                  <a:lnTo>
                    <a:pt x="703810" y="43516"/>
                  </a:lnTo>
                  <a:lnTo>
                    <a:pt x="659900" y="28128"/>
                  </a:lnTo>
                  <a:lnTo>
                    <a:pt x="615337" y="16101"/>
                  </a:lnTo>
                  <a:lnTo>
                    <a:pt x="570314" y="7417"/>
                  </a:lnTo>
                  <a:lnTo>
                    <a:pt x="525026" y="2056"/>
                  </a:lnTo>
                  <a:lnTo>
                    <a:pt x="479664" y="0"/>
                  </a:lnTo>
                  <a:close/>
                </a:path>
                <a:path w="975359" h="413385">
                  <a:moveTo>
                    <a:pt x="922790" y="187263"/>
                  </a:moveTo>
                  <a:lnTo>
                    <a:pt x="690473" y="187263"/>
                  </a:lnTo>
                  <a:lnTo>
                    <a:pt x="738316" y="187713"/>
                  </a:lnTo>
                  <a:lnTo>
                    <a:pt x="786294" y="191869"/>
                  </a:lnTo>
                  <a:lnTo>
                    <a:pt x="834190" y="199778"/>
                  </a:lnTo>
                  <a:lnTo>
                    <a:pt x="881789" y="211489"/>
                  </a:lnTo>
                  <a:lnTo>
                    <a:pt x="928875" y="227051"/>
                  </a:lnTo>
                  <a:lnTo>
                    <a:pt x="975233" y="246511"/>
                  </a:lnTo>
                  <a:lnTo>
                    <a:pt x="951124" y="217382"/>
                  </a:lnTo>
                  <a:lnTo>
                    <a:pt x="925337" y="189694"/>
                  </a:lnTo>
                  <a:lnTo>
                    <a:pt x="922790" y="187263"/>
                  </a:lnTo>
                  <a:close/>
                </a:path>
              </a:pathLst>
            </a:custGeom>
            <a:solidFill>
              <a:srgbClr val="52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59829" y="1991863"/>
              <a:ext cx="1428750" cy="1099185"/>
            </a:xfrm>
            <a:custGeom>
              <a:avLst/>
              <a:gdLst/>
              <a:ahLst/>
              <a:cxnLst/>
              <a:rect l="l" t="t" r="r" b="b"/>
              <a:pathLst>
                <a:path w="1428750" h="1099185">
                  <a:moveTo>
                    <a:pt x="975233" y="246511"/>
                  </a:moveTo>
                  <a:lnTo>
                    <a:pt x="928875" y="227051"/>
                  </a:lnTo>
                  <a:lnTo>
                    <a:pt x="881789" y="211489"/>
                  </a:lnTo>
                  <a:lnTo>
                    <a:pt x="834190" y="199778"/>
                  </a:lnTo>
                  <a:lnTo>
                    <a:pt x="786294" y="191869"/>
                  </a:lnTo>
                  <a:lnTo>
                    <a:pt x="738316" y="187713"/>
                  </a:lnTo>
                  <a:lnTo>
                    <a:pt x="690473" y="187263"/>
                  </a:lnTo>
                  <a:lnTo>
                    <a:pt x="642979" y="190469"/>
                  </a:lnTo>
                  <a:lnTo>
                    <a:pt x="596050" y="197284"/>
                  </a:lnTo>
                  <a:lnTo>
                    <a:pt x="549902" y="207658"/>
                  </a:lnTo>
                  <a:lnTo>
                    <a:pt x="504750" y="221545"/>
                  </a:lnTo>
                  <a:lnTo>
                    <a:pt x="460810" y="238894"/>
                  </a:lnTo>
                  <a:lnTo>
                    <a:pt x="418298" y="259658"/>
                  </a:lnTo>
                  <a:lnTo>
                    <a:pt x="377429" y="283789"/>
                  </a:lnTo>
                  <a:lnTo>
                    <a:pt x="338419" y="311238"/>
                  </a:lnTo>
                  <a:lnTo>
                    <a:pt x="301483" y="341956"/>
                  </a:lnTo>
                  <a:lnTo>
                    <a:pt x="266836" y="375896"/>
                  </a:lnTo>
                  <a:lnTo>
                    <a:pt x="234696" y="413008"/>
                  </a:lnTo>
                  <a:lnTo>
                    <a:pt x="0" y="226064"/>
                  </a:lnTo>
                  <a:lnTo>
                    <a:pt x="31159" y="189966"/>
                  </a:lnTo>
                  <a:lnTo>
                    <a:pt x="64565" y="156943"/>
                  </a:lnTo>
                  <a:lnTo>
                    <a:pt x="100025" y="127012"/>
                  </a:lnTo>
                  <a:lnTo>
                    <a:pt x="137344" y="100195"/>
                  </a:lnTo>
                  <a:lnTo>
                    <a:pt x="176330" y="76508"/>
                  </a:lnTo>
                  <a:lnTo>
                    <a:pt x="216790" y="55973"/>
                  </a:lnTo>
                  <a:lnTo>
                    <a:pt x="258529" y="38607"/>
                  </a:lnTo>
                  <a:lnTo>
                    <a:pt x="301356" y="24431"/>
                  </a:lnTo>
                  <a:lnTo>
                    <a:pt x="345076" y="13463"/>
                  </a:lnTo>
                  <a:lnTo>
                    <a:pt x="389496" y="5722"/>
                  </a:lnTo>
                  <a:lnTo>
                    <a:pt x="434423" y="1228"/>
                  </a:lnTo>
                  <a:lnTo>
                    <a:pt x="479664" y="0"/>
                  </a:lnTo>
                  <a:lnTo>
                    <a:pt x="525026" y="2056"/>
                  </a:lnTo>
                  <a:lnTo>
                    <a:pt x="570314" y="7417"/>
                  </a:lnTo>
                  <a:lnTo>
                    <a:pt x="615337" y="16101"/>
                  </a:lnTo>
                  <a:lnTo>
                    <a:pt x="659900" y="28128"/>
                  </a:lnTo>
                  <a:lnTo>
                    <a:pt x="703810" y="43516"/>
                  </a:lnTo>
                  <a:lnTo>
                    <a:pt x="746875" y="62285"/>
                  </a:lnTo>
                  <a:lnTo>
                    <a:pt x="788900" y="84454"/>
                  </a:lnTo>
                  <a:lnTo>
                    <a:pt x="829693" y="110042"/>
                  </a:lnTo>
                  <a:lnTo>
                    <a:pt x="869061" y="139069"/>
                  </a:lnTo>
                  <a:lnTo>
                    <a:pt x="1103629" y="326140"/>
                  </a:lnTo>
                  <a:lnTo>
                    <a:pt x="1143274" y="360447"/>
                  </a:lnTo>
                  <a:lnTo>
                    <a:pt x="1179809" y="397689"/>
                  </a:lnTo>
                  <a:lnTo>
                    <a:pt x="1213078" y="437644"/>
                  </a:lnTo>
                  <a:lnTo>
                    <a:pt x="1242925" y="480089"/>
                  </a:lnTo>
                  <a:lnTo>
                    <a:pt x="1269196" y="524802"/>
                  </a:lnTo>
                  <a:lnTo>
                    <a:pt x="1291735" y="571562"/>
                  </a:lnTo>
                  <a:lnTo>
                    <a:pt x="1310386" y="620145"/>
                  </a:lnTo>
                  <a:lnTo>
                    <a:pt x="1428369" y="714125"/>
                  </a:lnTo>
                  <a:lnTo>
                    <a:pt x="1095502" y="1099189"/>
                  </a:lnTo>
                  <a:lnTo>
                    <a:pt x="957834" y="339094"/>
                  </a:lnTo>
                  <a:lnTo>
                    <a:pt x="1075690" y="433201"/>
                  </a:lnTo>
                  <a:lnTo>
                    <a:pt x="1057039" y="384571"/>
                  </a:lnTo>
                  <a:lnTo>
                    <a:pt x="1034503" y="337778"/>
                  </a:lnTo>
                  <a:lnTo>
                    <a:pt x="1008239" y="293042"/>
                  </a:lnTo>
                  <a:lnTo>
                    <a:pt x="978405" y="250583"/>
                  </a:lnTo>
                  <a:lnTo>
                    <a:pt x="945159" y="210621"/>
                  </a:lnTo>
                  <a:lnTo>
                    <a:pt x="908658" y="173377"/>
                  </a:lnTo>
                  <a:lnTo>
                    <a:pt x="869061" y="139069"/>
                  </a:lnTo>
                </a:path>
              </a:pathLst>
            </a:custGeom>
            <a:ln w="1905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110358" y="1974468"/>
            <a:ext cx="1455420" cy="1282700"/>
            <a:chOff x="2110358" y="1974468"/>
            <a:chExt cx="1455420" cy="1282700"/>
          </a:xfrm>
        </p:grpSpPr>
        <p:sp>
          <p:nvSpPr>
            <p:cNvPr id="17" name="object 17"/>
            <p:cNvSpPr/>
            <p:nvPr/>
          </p:nvSpPr>
          <p:spPr>
            <a:xfrm>
              <a:off x="2119883" y="2254631"/>
              <a:ext cx="579120" cy="992505"/>
            </a:xfrm>
            <a:custGeom>
              <a:avLst/>
              <a:gdLst/>
              <a:ahLst/>
              <a:cxnLst/>
              <a:rect l="l" t="t" r="r" b="b"/>
              <a:pathLst>
                <a:path w="579119" h="992505">
                  <a:moveTo>
                    <a:pt x="320929" y="0"/>
                  </a:moveTo>
                  <a:lnTo>
                    <a:pt x="280845" y="22076"/>
                  </a:lnTo>
                  <a:lnTo>
                    <a:pt x="244524" y="47856"/>
                  </a:lnTo>
                  <a:lnTo>
                    <a:pt x="212036" y="77155"/>
                  </a:lnTo>
                  <a:lnTo>
                    <a:pt x="183454" y="109790"/>
                  </a:lnTo>
                  <a:lnTo>
                    <a:pt x="158853" y="145579"/>
                  </a:lnTo>
                  <a:lnTo>
                    <a:pt x="138303" y="184336"/>
                  </a:lnTo>
                  <a:lnTo>
                    <a:pt x="121879" y="225880"/>
                  </a:lnTo>
                  <a:lnTo>
                    <a:pt x="109654" y="270025"/>
                  </a:lnTo>
                  <a:lnTo>
                    <a:pt x="101699" y="316590"/>
                  </a:lnTo>
                  <a:lnTo>
                    <a:pt x="98088" y="365390"/>
                  </a:lnTo>
                  <a:lnTo>
                    <a:pt x="98893" y="416241"/>
                  </a:lnTo>
                  <a:lnTo>
                    <a:pt x="104188" y="468961"/>
                  </a:lnTo>
                  <a:lnTo>
                    <a:pt x="114046" y="523367"/>
                  </a:lnTo>
                  <a:lnTo>
                    <a:pt x="0" y="651764"/>
                  </a:lnTo>
                  <a:lnTo>
                    <a:pt x="578866" y="992505"/>
                  </a:lnTo>
                  <a:lnTo>
                    <a:pt x="450102" y="300482"/>
                  </a:lnTo>
                  <a:lnTo>
                    <a:pt x="312039" y="300482"/>
                  </a:lnTo>
                  <a:lnTo>
                    <a:pt x="302237" y="246121"/>
                  </a:lnTo>
                  <a:lnTo>
                    <a:pt x="296958" y="193171"/>
                  </a:lnTo>
                  <a:lnTo>
                    <a:pt x="296195" y="141859"/>
                  </a:lnTo>
                  <a:lnTo>
                    <a:pt x="299941" y="92408"/>
                  </a:lnTo>
                  <a:lnTo>
                    <a:pt x="308187" y="45047"/>
                  </a:lnTo>
                  <a:lnTo>
                    <a:pt x="320929" y="0"/>
                  </a:lnTo>
                  <a:close/>
                </a:path>
                <a:path w="579119" h="992505">
                  <a:moveTo>
                    <a:pt x="426212" y="172085"/>
                  </a:moveTo>
                  <a:lnTo>
                    <a:pt x="312039" y="300482"/>
                  </a:lnTo>
                  <a:lnTo>
                    <a:pt x="450102" y="300482"/>
                  </a:lnTo>
                  <a:lnTo>
                    <a:pt x="426212" y="172085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18892" y="1983993"/>
              <a:ext cx="1236980" cy="521334"/>
            </a:xfrm>
            <a:custGeom>
              <a:avLst/>
              <a:gdLst/>
              <a:ahLst/>
              <a:cxnLst/>
              <a:rect l="l" t="t" r="r" b="b"/>
              <a:pathLst>
                <a:path w="1236979" h="521335">
                  <a:moveTo>
                    <a:pt x="1143959" y="222912"/>
                  </a:moveTo>
                  <a:lnTo>
                    <a:pt x="351158" y="222912"/>
                  </a:lnTo>
                  <a:lnTo>
                    <a:pt x="394511" y="224429"/>
                  </a:lnTo>
                  <a:lnTo>
                    <a:pt x="438814" y="228662"/>
                  </a:lnTo>
                  <a:lnTo>
                    <a:pt x="483930" y="235592"/>
                  </a:lnTo>
                  <a:lnTo>
                    <a:pt x="529722" y="245196"/>
                  </a:lnTo>
                  <a:lnTo>
                    <a:pt x="576053" y="257454"/>
                  </a:lnTo>
                  <a:lnTo>
                    <a:pt x="622786" y="272344"/>
                  </a:lnTo>
                  <a:lnTo>
                    <a:pt x="669783" y="289846"/>
                  </a:lnTo>
                  <a:lnTo>
                    <a:pt x="716909" y="309938"/>
                  </a:lnTo>
                  <a:lnTo>
                    <a:pt x="764025" y="332599"/>
                  </a:lnTo>
                  <a:lnTo>
                    <a:pt x="810995" y="357808"/>
                  </a:lnTo>
                  <a:lnTo>
                    <a:pt x="857682" y="385544"/>
                  </a:lnTo>
                  <a:lnTo>
                    <a:pt x="903949" y="415786"/>
                  </a:lnTo>
                  <a:lnTo>
                    <a:pt x="949659" y="448513"/>
                  </a:lnTo>
                  <a:lnTo>
                    <a:pt x="994675" y="483703"/>
                  </a:lnTo>
                  <a:lnTo>
                    <a:pt x="1038859" y="521336"/>
                  </a:lnTo>
                  <a:lnTo>
                    <a:pt x="1236980" y="298451"/>
                  </a:lnTo>
                  <a:lnTo>
                    <a:pt x="1192781" y="260818"/>
                  </a:lnTo>
                  <a:lnTo>
                    <a:pt x="1147753" y="225628"/>
                  </a:lnTo>
                  <a:lnTo>
                    <a:pt x="1143959" y="222912"/>
                  </a:lnTo>
                  <a:close/>
                </a:path>
                <a:path w="1236979" h="521335">
                  <a:moveTo>
                    <a:pt x="549241" y="0"/>
                  </a:moveTo>
                  <a:lnTo>
                    <a:pt x="506979" y="1215"/>
                  </a:lnTo>
                  <a:lnTo>
                    <a:pt x="465941" y="5189"/>
                  </a:lnTo>
                  <a:lnTo>
                    <a:pt x="426264" y="11942"/>
                  </a:lnTo>
                  <a:lnTo>
                    <a:pt x="388085" y="21496"/>
                  </a:lnTo>
                  <a:lnTo>
                    <a:pt x="351540" y="33872"/>
                  </a:lnTo>
                  <a:lnTo>
                    <a:pt x="283900" y="67172"/>
                  </a:lnTo>
                  <a:lnTo>
                    <a:pt x="224440" y="112012"/>
                  </a:lnTo>
                  <a:lnTo>
                    <a:pt x="0" y="361824"/>
                  </a:lnTo>
                  <a:lnTo>
                    <a:pt x="26321" y="335009"/>
                  </a:lnTo>
                  <a:lnTo>
                    <a:pt x="54961" y="311123"/>
                  </a:lnTo>
                  <a:lnTo>
                    <a:pt x="118654" y="272050"/>
                  </a:lnTo>
                  <a:lnTo>
                    <a:pt x="189981" y="244437"/>
                  </a:lnTo>
                  <a:lnTo>
                    <a:pt x="228166" y="234875"/>
                  </a:lnTo>
                  <a:lnTo>
                    <a:pt x="267848" y="228114"/>
                  </a:lnTo>
                  <a:lnTo>
                    <a:pt x="308891" y="224133"/>
                  </a:lnTo>
                  <a:lnTo>
                    <a:pt x="351158" y="222912"/>
                  </a:lnTo>
                  <a:lnTo>
                    <a:pt x="1143959" y="222912"/>
                  </a:lnTo>
                  <a:lnTo>
                    <a:pt x="1102034" y="192901"/>
                  </a:lnTo>
                  <a:lnTo>
                    <a:pt x="1055759" y="162659"/>
                  </a:lnTo>
                  <a:lnTo>
                    <a:pt x="1009066" y="134922"/>
                  </a:lnTo>
                  <a:lnTo>
                    <a:pt x="962092" y="109712"/>
                  </a:lnTo>
                  <a:lnTo>
                    <a:pt x="914973" y="87050"/>
                  </a:lnTo>
                  <a:lnTo>
                    <a:pt x="867847" y="66957"/>
                  </a:lnTo>
                  <a:lnTo>
                    <a:pt x="820850" y="49453"/>
                  </a:lnTo>
                  <a:lnTo>
                    <a:pt x="774118" y="34561"/>
                  </a:lnTo>
                  <a:lnTo>
                    <a:pt x="727790" y="22300"/>
                  </a:lnTo>
                  <a:lnTo>
                    <a:pt x="682001" y="12693"/>
                  </a:lnTo>
                  <a:lnTo>
                    <a:pt x="636889" y="5759"/>
                  </a:lnTo>
                  <a:lnTo>
                    <a:pt x="592590" y="1521"/>
                  </a:lnTo>
                  <a:lnTo>
                    <a:pt x="549241" y="0"/>
                  </a:lnTo>
                  <a:close/>
                </a:path>
              </a:pathLst>
            </a:custGeom>
            <a:solidFill>
              <a:srgbClr val="A3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19883" y="1983993"/>
              <a:ext cx="1436370" cy="1263650"/>
            </a:xfrm>
            <a:custGeom>
              <a:avLst/>
              <a:gdLst/>
              <a:ahLst/>
              <a:cxnLst/>
              <a:rect l="l" t="t" r="r" b="b"/>
              <a:pathLst>
                <a:path w="1436370" h="1263650">
                  <a:moveTo>
                    <a:pt x="320929" y="270638"/>
                  </a:moveTo>
                  <a:lnTo>
                    <a:pt x="308187" y="315685"/>
                  </a:lnTo>
                  <a:lnTo>
                    <a:pt x="299941" y="363046"/>
                  </a:lnTo>
                  <a:lnTo>
                    <a:pt x="296195" y="412497"/>
                  </a:lnTo>
                  <a:lnTo>
                    <a:pt x="296958" y="463809"/>
                  </a:lnTo>
                  <a:lnTo>
                    <a:pt x="302237" y="516759"/>
                  </a:lnTo>
                  <a:lnTo>
                    <a:pt x="312039" y="571120"/>
                  </a:lnTo>
                  <a:lnTo>
                    <a:pt x="426212" y="442723"/>
                  </a:lnTo>
                  <a:lnTo>
                    <a:pt x="578866" y="1263143"/>
                  </a:lnTo>
                  <a:lnTo>
                    <a:pt x="0" y="922402"/>
                  </a:lnTo>
                  <a:lnTo>
                    <a:pt x="114046" y="794005"/>
                  </a:lnTo>
                  <a:lnTo>
                    <a:pt x="103831" y="736867"/>
                  </a:lnTo>
                  <a:lnTo>
                    <a:pt x="98639" y="681440"/>
                  </a:lnTo>
                  <a:lnTo>
                    <a:pt x="98425" y="627968"/>
                  </a:lnTo>
                  <a:lnTo>
                    <a:pt x="103139" y="576695"/>
                  </a:lnTo>
                  <a:lnTo>
                    <a:pt x="112736" y="527863"/>
                  </a:lnTo>
                  <a:lnTo>
                    <a:pt x="127169" y="481716"/>
                  </a:lnTo>
                  <a:lnTo>
                    <a:pt x="146390" y="438498"/>
                  </a:lnTo>
                  <a:lnTo>
                    <a:pt x="170352" y="398453"/>
                  </a:lnTo>
                  <a:lnTo>
                    <a:pt x="199009" y="361824"/>
                  </a:lnTo>
                  <a:lnTo>
                    <a:pt x="397129" y="138812"/>
                  </a:lnTo>
                  <a:lnTo>
                    <a:pt x="423449" y="112012"/>
                  </a:lnTo>
                  <a:lnTo>
                    <a:pt x="452088" y="88139"/>
                  </a:lnTo>
                  <a:lnTo>
                    <a:pt x="515775" y="49090"/>
                  </a:lnTo>
                  <a:lnTo>
                    <a:pt x="587094" y="21496"/>
                  </a:lnTo>
                  <a:lnTo>
                    <a:pt x="625273" y="11942"/>
                  </a:lnTo>
                  <a:lnTo>
                    <a:pt x="664950" y="5189"/>
                  </a:lnTo>
                  <a:lnTo>
                    <a:pt x="705988" y="1215"/>
                  </a:lnTo>
                  <a:lnTo>
                    <a:pt x="748250" y="0"/>
                  </a:lnTo>
                  <a:lnTo>
                    <a:pt x="791599" y="1521"/>
                  </a:lnTo>
                  <a:lnTo>
                    <a:pt x="835898" y="5759"/>
                  </a:lnTo>
                  <a:lnTo>
                    <a:pt x="881010" y="12693"/>
                  </a:lnTo>
                  <a:lnTo>
                    <a:pt x="926799" y="22300"/>
                  </a:lnTo>
                  <a:lnTo>
                    <a:pt x="973127" y="34561"/>
                  </a:lnTo>
                  <a:lnTo>
                    <a:pt x="1019859" y="49453"/>
                  </a:lnTo>
                  <a:lnTo>
                    <a:pt x="1066856" y="66957"/>
                  </a:lnTo>
                  <a:lnTo>
                    <a:pt x="1113982" y="87050"/>
                  </a:lnTo>
                  <a:lnTo>
                    <a:pt x="1161101" y="109712"/>
                  </a:lnTo>
                  <a:lnTo>
                    <a:pt x="1208075" y="134922"/>
                  </a:lnTo>
                  <a:lnTo>
                    <a:pt x="1254768" y="162659"/>
                  </a:lnTo>
                  <a:lnTo>
                    <a:pt x="1301043" y="192901"/>
                  </a:lnTo>
                  <a:lnTo>
                    <a:pt x="1346762" y="225628"/>
                  </a:lnTo>
                  <a:lnTo>
                    <a:pt x="1391790" y="260818"/>
                  </a:lnTo>
                  <a:lnTo>
                    <a:pt x="1435989" y="298451"/>
                  </a:lnTo>
                  <a:lnTo>
                    <a:pt x="1237869" y="521336"/>
                  </a:lnTo>
                  <a:lnTo>
                    <a:pt x="1193684" y="483703"/>
                  </a:lnTo>
                  <a:lnTo>
                    <a:pt x="1148668" y="448513"/>
                  </a:lnTo>
                  <a:lnTo>
                    <a:pt x="1102958" y="415786"/>
                  </a:lnTo>
                  <a:lnTo>
                    <a:pt x="1056691" y="385544"/>
                  </a:lnTo>
                  <a:lnTo>
                    <a:pt x="1010004" y="357808"/>
                  </a:lnTo>
                  <a:lnTo>
                    <a:pt x="963034" y="332599"/>
                  </a:lnTo>
                  <a:lnTo>
                    <a:pt x="915918" y="309938"/>
                  </a:lnTo>
                  <a:lnTo>
                    <a:pt x="868792" y="289846"/>
                  </a:lnTo>
                  <a:lnTo>
                    <a:pt x="821795" y="272344"/>
                  </a:lnTo>
                  <a:lnTo>
                    <a:pt x="775062" y="257454"/>
                  </a:lnTo>
                  <a:lnTo>
                    <a:pt x="728731" y="245196"/>
                  </a:lnTo>
                  <a:lnTo>
                    <a:pt x="682939" y="235592"/>
                  </a:lnTo>
                  <a:lnTo>
                    <a:pt x="637823" y="228662"/>
                  </a:lnTo>
                  <a:lnTo>
                    <a:pt x="593520" y="224429"/>
                  </a:lnTo>
                  <a:lnTo>
                    <a:pt x="550167" y="222912"/>
                  </a:lnTo>
                  <a:lnTo>
                    <a:pt x="507900" y="224133"/>
                  </a:lnTo>
                  <a:lnTo>
                    <a:pt x="466857" y="228114"/>
                  </a:lnTo>
                  <a:lnTo>
                    <a:pt x="427175" y="234875"/>
                  </a:lnTo>
                  <a:lnTo>
                    <a:pt x="388990" y="244437"/>
                  </a:lnTo>
                  <a:lnTo>
                    <a:pt x="352441" y="256822"/>
                  </a:lnTo>
                  <a:lnTo>
                    <a:pt x="284794" y="290144"/>
                  </a:lnTo>
                  <a:lnTo>
                    <a:pt x="225330" y="335009"/>
                  </a:lnTo>
                  <a:lnTo>
                    <a:pt x="199009" y="361824"/>
                  </a:lnTo>
                </a:path>
              </a:pathLst>
            </a:custGeom>
            <a:ln w="1905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524438" y="2866961"/>
            <a:ext cx="782955" cy="508634"/>
            <a:chOff x="4524438" y="2866961"/>
            <a:chExt cx="782955" cy="508634"/>
          </a:xfrm>
        </p:grpSpPr>
        <p:sp>
          <p:nvSpPr>
            <p:cNvPr id="21" name="object 21"/>
            <p:cNvSpPr/>
            <p:nvPr/>
          </p:nvSpPr>
          <p:spPr>
            <a:xfrm>
              <a:off x="4532376" y="2874898"/>
              <a:ext cx="767080" cy="492759"/>
            </a:xfrm>
            <a:custGeom>
              <a:avLst/>
              <a:gdLst/>
              <a:ahLst/>
              <a:cxnLst/>
              <a:rect l="l" t="t" r="r" b="b"/>
              <a:pathLst>
                <a:path w="767079" h="492760">
                  <a:moveTo>
                    <a:pt x="575056" y="0"/>
                  </a:moveTo>
                  <a:lnTo>
                    <a:pt x="191643" y="0"/>
                  </a:lnTo>
                  <a:lnTo>
                    <a:pt x="191643" y="369188"/>
                  </a:lnTo>
                  <a:lnTo>
                    <a:pt x="0" y="369188"/>
                  </a:lnTo>
                  <a:lnTo>
                    <a:pt x="383286" y="492251"/>
                  </a:lnTo>
                  <a:lnTo>
                    <a:pt x="766699" y="369188"/>
                  </a:lnTo>
                  <a:lnTo>
                    <a:pt x="575056" y="369188"/>
                  </a:lnTo>
                  <a:lnTo>
                    <a:pt x="575056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32376" y="2874898"/>
              <a:ext cx="767080" cy="492759"/>
            </a:xfrm>
            <a:custGeom>
              <a:avLst/>
              <a:gdLst/>
              <a:ahLst/>
              <a:cxnLst/>
              <a:rect l="l" t="t" r="r" b="b"/>
              <a:pathLst>
                <a:path w="767079" h="492760">
                  <a:moveTo>
                    <a:pt x="0" y="369188"/>
                  </a:moveTo>
                  <a:lnTo>
                    <a:pt x="191643" y="369188"/>
                  </a:lnTo>
                  <a:lnTo>
                    <a:pt x="191643" y="0"/>
                  </a:lnTo>
                  <a:lnTo>
                    <a:pt x="575056" y="0"/>
                  </a:lnTo>
                  <a:lnTo>
                    <a:pt x="575056" y="369188"/>
                  </a:lnTo>
                  <a:lnTo>
                    <a:pt x="766699" y="369188"/>
                  </a:lnTo>
                  <a:lnTo>
                    <a:pt x="383286" y="492251"/>
                  </a:lnTo>
                  <a:lnTo>
                    <a:pt x="0" y="369188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4786" y="402082"/>
            <a:ext cx="8395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Межбюджетные трансферты (безвозмездные</a:t>
            </a:r>
            <a:r>
              <a:rPr sz="2000" spc="-135" dirty="0"/>
              <a:t> </a:t>
            </a:r>
            <a:r>
              <a:rPr sz="2000" spc="-5" dirty="0"/>
              <a:t>поступления)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334962" y="795273"/>
            <a:ext cx="9204325" cy="47625"/>
          </a:xfrm>
          <a:custGeom>
            <a:avLst/>
            <a:gdLst/>
            <a:ahLst/>
            <a:cxnLst/>
            <a:rect l="l" t="t" r="r" b="b"/>
            <a:pathLst>
              <a:path w="9204325" h="47625">
                <a:moveTo>
                  <a:pt x="9204261" y="31750"/>
                </a:moveTo>
                <a:lnTo>
                  <a:pt x="0" y="31750"/>
                </a:lnTo>
                <a:lnTo>
                  <a:pt x="0" y="47625"/>
                </a:lnTo>
                <a:lnTo>
                  <a:pt x="9204261" y="47625"/>
                </a:lnTo>
                <a:lnTo>
                  <a:pt x="9204261" y="31750"/>
                </a:lnTo>
                <a:close/>
              </a:path>
              <a:path w="9204325" h="47625">
                <a:moveTo>
                  <a:pt x="9204261" y="0"/>
                </a:moveTo>
                <a:lnTo>
                  <a:pt x="0" y="0"/>
                </a:lnTo>
                <a:lnTo>
                  <a:pt x="0" y="15875"/>
                </a:lnTo>
                <a:lnTo>
                  <a:pt x="9204261" y="15875"/>
                </a:lnTo>
                <a:lnTo>
                  <a:pt x="9204261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773551" y="1687576"/>
            <a:ext cx="2360930" cy="1116330"/>
            <a:chOff x="3773551" y="1687576"/>
            <a:chExt cx="2360930" cy="1116330"/>
          </a:xfrm>
        </p:grpSpPr>
        <p:sp>
          <p:nvSpPr>
            <p:cNvPr id="6" name="object 6"/>
            <p:cNvSpPr/>
            <p:nvPr/>
          </p:nvSpPr>
          <p:spPr>
            <a:xfrm>
              <a:off x="3783076" y="1697101"/>
              <a:ext cx="2341880" cy="1097280"/>
            </a:xfrm>
            <a:custGeom>
              <a:avLst/>
              <a:gdLst/>
              <a:ahLst/>
              <a:cxnLst/>
              <a:rect l="l" t="t" r="r" b="b"/>
              <a:pathLst>
                <a:path w="2341879" h="1097280">
                  <a:moveTo>
                    <a:pt x="2158619" y="0"/>
                  </a:moveTo>
                  <a:lnTo>
                    <a:pt x="182752" y="0"/>
                  </a:lnTo>
                  <a:lnTo>
                    <a:pt x="134158" y="6525"/>
                  </a:lnTo>
                  <a:lnTo>
                    <a:pt x="90499" y="24943"/>
                  </a:lnTo>
                  <a:lnTo>
                    <a:pt x="53514" y="53514"/>
                  </a:lnTo>
                  <a:lnTo>
                    <a:pt x="24943" y="90499"/>
                  </a:lnTo>
                  <a:lnTo>
                    <a:pt x="6525" y="134158"/>
                  </a:lnTo>
                  <a:lnTo>
                    <a:pt x="0" y="182752"/>
                  </a:lnTo>
                  <a:lnTo>
                    <a:pt x="0" y="914019"/>
                  </a:lnTo>
                  <a:lnTo>
                    <a:pt x="6525" y="962622"/>
                  </a:lnTo>
                  <a:lnTo>
                    <a:pt x="24943" y="1006305"/>
                  </a:lnTo>
                  <a:lnTo>
                    <a:pt x="53514" y="1043320"/>
                  </a:lnTo>
                  <a:lnTo>
                    <a:pt x="90499" y="1071922"/>
                  </a:lnTo>
                  <a:lnTo>
                    <a:pt x="134158" y="1090363"/>
                  </a:lnTo>
                  <a:lnTo>
                    <a:pt x="182752" y="1096899"/>
                  </a:lnTo>
                  <a:lnTo>
                    <a:pt x="2158619" y="1096899"/>
                  </a:lnTo>
                  <a:lnTo>
                    <a:pt x="2207222" y="1090363"/>
                  </a:lnTo>
                  <a:lnTo>
                    <a:pt x="2250905" y="1071922"/>
                  </a:lnTo>
                  <a:lnTo>
                    <a:pt x="2287920" y="1043320"/>
                  </a:lnTo>
                  <a:lnTo>
                    <a:pt x="2316522" y="1006305"/>
                  </a:lnTo>
                  <a:lnTo>
                    <a:pt x="2334963" y="962622"/>
                  </a:lnTo>
                  <a:lnTo>
                    <a:pt x="2341499" y="914019"/>
                  </a:lnTo>
                  <a:lnTo>
                    <a:pt x="2341499" y="182752"/>
                  </a:lnTo>
                  <a:lnTo>
                    <a:pt x="2334963" y="134158"/>
                  </a:lnTo>
                  <a:lnTo>
                    <a:pt x="2316522" y="90499"/>
                  </a:lnTo>
                  <a:lnTo>
                    <a:pt x="2287920" y="53514"/>
                  </a:lnTo>
                  <a:lnTo>
                    <a:pt x="2250905" y="24943"/>
                  </a:lnTo>
                  <a:lnTo>
                    <a:pt x="2207222" y="6525"/>
                  </a:lnTo>
                  <a:lnTo>
                    <a:pt x="2158619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3076" y="1697101"/>
              <a:ext cx="2341880" cy="1097280"/>
            </a:xfrm>
            <a:custGeom>
              <a:avLst/>
              <a:gdLst/>
              <a:ahLst/>
              <a:cxnLst/>
              <a:rect l="l" t="t" r="r" b="b"/>
              <a:pathLst>
                <a:path w="2341879" h="1097280">
                  <a:moveTo>
                    <a:pt x="0" y="182752"/>
                  </a:moveTo>
                  <a:lnTo>
                    <a:pt x="6525" y="134158"/>
                  </a:lnTo>
                  <a:lnTo>
                    <a:pt x="24943" y="90499"/>
                  </a:lnTo>
                  <a:lnTo>
                    <a:pt x="53514" y="53514"/>
                  </a:lnTo>
                  <a:lnTo>
                    <a:pt x="90499" y="24943"/>
                  </a:lnTo>
                  <a:lnTo>
                    <a:pt x="134158" y="6525"/>
                  </a:lnTo>
                  <a:lnTo>
                    <a:pt x="182752" y="0"/>
                  </a:lnTo>
                  <a:lnTo>
                    <a:pt x="2158619" y="0"/>
                  </a:lnTo>
                  <a:lnTo>
                    <a:pt x="2207222" y="6525"/>
                  </a:lnTo>
                  <a:lnTo>
                    <a:pt x="2250905" y="24943"/>
                  </a:lnTo>
                  <a:lnTo>
                    <a:pt x="2287920" y="53514"/>
                  </a:lnTo>
                  <a:lnTo>
                    <a:pt x="2316522" y="90499"/>
                  </a:lnTo>
                  <a:lnTo>
                    <a:pt x="2334963" y="134158"/>
                  </a:lnTo>
                  <a:lnTo>
                    <a:pt x="2341499" y="182752"/>
                  </a:lnTo>
                  <a:lnTo>
                    <a:pt x="2341499" y="914019"/>
                  </a:lnTo>
                  <a:lnTo>
                    <a:pt x="2334963" y="962622"/>
                  </a:lnTo>
                  <a:lnTo>
                    <a:pt x="2316522" y="1006305"/>
                  </a:lnTo>
                  <a:lnTo>
                    <a:pt x="2287920" y="1043320"/>
                  </a:lnTo>
                  <a:lnTo>
                    <a:pt x="2250905" y="1071922"/>
                  </a:lnTo>
                  <a:lnTo>
                    <a:pt x="2207222" y="1090363"/>
                  </a:lnTo>
                  <a:lnTo>
                    <a:pt x="2158619" y="1096899"/>
                  </a:lnTo>
                  <a:lnTo>
                    <a:pt x="182752" y="1096899"/>
                  </a:lnTo>
                  <a:lnTo>
                    <a:pt x="134158" y="1090363"/>
                  </a:lnTo>
                  <a:lnTo>
                    <a:pt x="90499" y="1071922"/>
                  </a:lnTo>
                  <a:lnTo>
                    <a:pt x="53514" y="1043320"/>
                  </a:lnTo>
                  <a:lnTo>
                    <a:pt x="24943" y="1006305"/>
                  </a:lnTo>
                  <a:lnTo>
                    <a:pt x="6525" y="962622"/>
                  </a:lnTo>
                  <a:lnTo>
                    <a:pt x="0" y="914019"/>
                  </a:lnTo>
                  <a:lnTo>
                    <a:pt x="0" y="18275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8365" y="946226"/>
            <a:ext cx="8756650" cy="1717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Межбюджетные</a:t>
            </a:r>
            <a:r>
              <a:rPr sz="1600" b="1" spc="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трансферты</a:t>
            </a:r>
            <a:r>
              <a:rPr sz="1600" b="1" spc="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(безвозмездные</a:t>
            </a:r>
            <a:r>
              <a:rPr sz="1600" b="1" spc="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поступления)</a:t>
            </a:r>
            <a:r>
              <a:rPr sz="1600" b="1" spc="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Times New Roman"/>
                <a:cs typeface="Times New Roman"/>
              </a:rPr>
              <a:t>-</a:t>
            </a:r>
            <a:r>
              <a:rPr sz="1600" spc="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это</a:t>
            </a:r>
            <a:r>
              <a:rPr sz="1600" b="1" spc="10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средства</a:t>
            </a:r>
            <a:r>
              <a:rPr sz="1600" b="1" spc="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одного</a:t>
            </a:r>
            <a:r>
              <a:rPr sz="1600" b="1" spc="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бюджета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бюджетной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системы 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РФ,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перечисляемые другому 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бюджету бюджетной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системы</a:t>
            </a:r>
            <a:r>
              <a:rPr sz="1600" b="1" spc="2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РФ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3562985" marR="3578225" indent="-635" algn="ctr">
              <a:lnSpc>
                <a:spcPct val="100000"/>
              </a:lnSpc>
              <a:spcBef>
                <a:spcPts val="1045"/>
              </a:spcBef>
            </a:pPr>
            <a:r>
              <a:rPr sz="1800" b="1" spc="-10" dirty="0">
                <a:latin typeface="Times New Roman"/>
                <a:cs typeface="Times New Roman"/>
              </a:rPr>
              <a:t>Формы  </a:t>
            </a:r>
            <a:r>
              <a:rPr sz="1800" b="1" spc="-5" dirty="0">
                <a:latin typeface="Times New Roman"/>
                <a:cs typeface="Times New Roman"/>
              </a:rPr>
              <a:t>ме</a:t>
            </a:r>
            <a:r>
              <a:rPr sz="1800" b="1" spc="-45" dirty="0">
                <a:latin typeface="Times New Roman"/>
                <a:cs typeface="Times New Roman"/>
              </a:rPr>
              <a:t>ж</a:t>
            </a:r>
            <a:r>
              <a:rPr sz="1800" b="1" dirty="0">
                <a:latin typeface="Times New Roman"/>
                <a:cs typeface="Times New Roman"/>
              </a:rPr>
              <a:t>б</a:t>
            </a:r>
            <a:r>
              <a:rPr sz="1800" b="1" spc="-105" dirty="0">
                <a:latin typeface="Times New Roman"/>
                <a:cs typeface="Times New Roman"/>
              </a:rPr>
              <a:t>ю</a:t>
            </a:r>
            <a:r>
              <a:rPr sz="1800" b="1" dirty="0">
                <a:latin typeface="Times New Roman"/>
                <a:cs typeface="Times New Roman"/>
              </a:rPr>
              <a:t>д</a:t>
            </a:r>
            <a:r>
              <a:rPr sz="1800" b="1" spc="-45" dirty="0">
                <a:latin typeface="Times New Roman"/>
                <a:cs typeface="Times New Roman"/>
              </a:rPr>
              <a:t>ж</a:t>
            </a:r>
            <a:r>
              <a:rPr sz="1800" b="1" dirty="0">
                <a:latin typeface="Times New Roman"/>
                <a:cs typeface="Times New Roman"/>
              </a:rPr>
              <a:t>ет</a:t>
            </a:r>
            <a:r>
              <a:rPr sz="1800" b="1" spc="-10" dirty="0">
                <a:latin typeface="Times New Roman"/>
                <a:cs typeface="Times New Roman"/>
              </a:rPr>
              <a:t>н</a:t>
            </a:r>
            <a:r>
              <a:rPr sz="1800" b="1" dirty="0">
                <a:latin typeface="Times New Roman"/>
                <a:cs typeface="Times New Roman"/>
              </a:rPr>
              <a:t>ых  </a:t>
            </a:r>
            <a:r>
              <a:rPr sz="1800" b="1" spc="-15" dirty="0">
                <a:latin typeface="Times New Roman"/>
                <a:cs typeface="Times New Roman"/>
              </a:rPr>
              <a:t>трансфертов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662" y="3386137"/>
            <a:ext cx="2802255" cy="26130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sz="1400" b="1" spc="-5" dirty="0">
                <a:latin typeface="Times New Roman"/>
                <a:cs typeface="Times New Roman"/>
              </a:rPr>
              <a:t>Дотации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309880" marR="304165" algn="ctr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межбюджетные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трансферты,  предоставляемые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endParaRPr sz="1400">
              <a:latin typeface="Times New Roman"/>
              <a:cs typeface="Times New Roman"/>
            </a:endParaRPr>
          </a:p>
          <a:p>
            <a:pPr marL="208915" marR="205104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безвозмездной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безвозвратной  </a:t>
            </a:r>
            <a:r>
              <a:rPr sz="1400" spc="5" dirty="0">
                <a:latin typeface="Times New Roman"/>
                <a:cs typeface="Times New Roman"/>
              </a:rPr>
              <a:t>основе </a:t>
            </a:r>
            <a:r>
              <a:rPr sz="1400" spc="-5" dirty="0">
                <a:latin typeface="Times New Roman"/>
                <a:cs typeface="Times New Roman"/>
              </a:rPr>
              <a:t>без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установления</a:t>
            </a:r>
            <a:endParaRPr sz="1400">
              <a:latin typeface="Times New Roman"/>
              <a:cs typeface="Times New Roman"/>
            </a:endParaRPr>
          </a:p>
          <a:p>
            <a:pPr marL="177165" marR="173355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направлений </a:t>
            </a:r>
            <a:r>
              <a:rPr sz="1400" dirty="0">
                <a:latin typeface="Times New Roman"/>
                <a:cs typeface="Times New Roman"/>
              </a:rPr>
              <a:t>и (или) </a:t>
            </a:r>
            <a:r>
              <a:rPr sz="1400" spc="-5" dirty="0">
                <a:latin typeface="Times New Roman"/>
                <a:cs typeface="Times New Roman"/>
              </a:rPr>
              <a:t>условий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их  использования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9300" y="3255962"/>
            <a:ext cx="3314700" cy="3384550"/>
          </a:xfrm>
          <a:prstGeom prst="rect">
            <a:avLst/>
          </a:prstGeom>
          <a:solidFill>
            <a:srgbClr val="6699FF"/>
          </a:solidFill>
          <a:ln w="19050">
            <a:solidFill>
              <a:srgbClr val="3366FF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85"/>
              </a:spcBef>
            </a:pPr>
            <a:r>
              <a:rPr sz="1400" b="1" spc="-10" dirty="0">
                <a:latin typeface="Times New Roman"/>
                <a:cs typeface="Times New Roman"/>
              </a:rPr>
              <a:t>Субвенции</a:t>
            </a:r>
            <a:r>
              <a:rPr sz="1400" b="1" dirty="0">
                <a:latin typeface="Times New Roman"/>
                <a:cs typeface="Times New Roman"/>
              </a:rPr>
              <a:t> –</a:t>
            </a: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бюджетные </a:t>
            </a:r>
            <a:r>
              <a:rPr sz="1400" spc="-5" dirty="0">
                <a:latin typeface="Times New Roman"/>
                <a:cs typeface="Times New Roman"/>
              </a:rPr>
              <a:t>средства,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предоставляемые</a:t>
            </a:r>
            <a:endParaRPr sz="1400">
              <a:latin typeface="Times New Roman"/>
              <a:cs typeface="Times New Roman"/>
            </a:endParaRPr>
          </a:p>
          <a:p>
            <a:pPr marL="250190" marR="241935" indent="635" algn="ctr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Times New Roman"/>
                <a:cs typeface="Times New Roman"/>
              </a:rPr>
              <a:t>бюджету другого </a:t>
            </a:r>
            <a:r>
              <a:rPr sz="1400" spc="-5" dirty="0">
                <a:latin typeface="Times New Roman"/>
                <a:cs typeface="Times New Roman"/>
              </a:rPr>
              <a:t>уровня </a:t>
            </a:r>
            <a:r>
              <a:rPr sz="1400" spc="-10" dirty="0">
                <a:latin typeface="Times New Roman"/>
                <a:cs typeface="Times New Roman"/>
              </a:rPr>
              <a:t>бюджетной  </a:t>
            </a:r>
            <a:r>
              <a:rPr sz="1400" dirty="0">
                <a:latin typeface="Times New Roman"/>
                <a:cs typeface="Times New Roman"/>
              </a:rPr>
              <a:t>системы </a:t>
            </a:r>
            <a:r>
              <a:rPr sz="1400" spc="-15" dirty="0">
                <a:latin typeface="Times New Roman"/>
                <a:cs typeface="Times New Roman"/>
              </a:rPr>
              <a:t>РФ </a:t>
            </a:r>
            <a:r>
              <a:rPr sz="1400" dirty="0">
                <a:latin typeface="Times New Roman"/>
                <a:cs typeface="Times New Roman"/>
              </a:rPr>
              <a:t>в целях </a:t>
            </a:r>
            <a:r>
              <a:rPr sz="1400" spc="-5" dirty="0">
                <a:latin typeface="Times New Roman"/>
                <a:cs typeface="Times New Roman"/>
              </a:rPr>
              <a:t>финансового  </a:t>
            </a:r>
            <a:r>
              <a:rPr sz="1400" dirty="0">
                <a:latin typeface="Times New Roman"/>
                <a:cs typeface="Times New Roman"/>
              </a:rPr>
              <a:t>обеспечения </a:t>
            </a:r>
            <a:r>
              <a:rPr sz="1400" spc="-15" dirty="0">
                <a:latin typeface="Times New Roman"/>
                <a:cs typeface="Times New Roman"/>
              </a:rPr>
              <a:t>расходных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обязательств</a:t>
            </a:r>
            <a:endParaRPr sz="1400">
              <a:latin typeface="Times New Roman"/>
              <a:cs typeface="Times New Roman"/>
            </a:endParaRPr>
          </a:p>
          <a:p>
            <a:pPr marL="480695" marR="81280" indent="-393700">
              <a:lnSpc>
                <a:spcPct val="100000"/>
              </a:lnSpc>
            </a:pPr>
            <a:r>
              <a:rPr sz="1400" spc="-20" dirty="0">
                <a:latin typeface="Times New Roman"/>
                <a:cs typeface="Times New Roman"/>
              </a:rPr>
              <a:t>субъектов </a:t>
            </a:r>
            <a:r>
              <a:rPr sz="1400" spc="-5" dirty="0">
                <a:latin typeface="Times New Roman"/>
                <a:cs typeface="Times New Roman"/>
              </a:rPr>
              <a:t>Российской Федерации </a:t>
            </a:r>
            <a:r>
              <a:rPr sz="1400" dirty="0">
                <a:latin typeface="Times New Roman"/>
                <a:cs typeface="Times New Roman"/>
              </a:rPr>
              <a:t>и (или)  муниципальных </a:t>
            </a:r>
            <a:r>
              <a:rPr sz="1400" spc="-5" dirty="0">
                <a:latin typeface="Times New Roman"/>
                <a:cs typeface="Times New Roman"/>
              </a:rPr>
              <a:t>образований,  возникающих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выполнении</a:t>
            </a: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полномочий </a:t>
            </a:r>
            <a:r>
              <a:rPr sz="1400" spc="-5" dirty="0">
                <a:latin typeface="Times New Roman"/>
                <a:cs typeface="Times New Roman"/>
              </a:rPr>
              <a:t>Российской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Федерации,</a:t>
            </a:r>
            <a:endParaRPr sz="1400">
              <a:latin typeface="Times New Roman"/>
              <a:cs typeface="Times New Roman"/>
            </a:endParaRPr>
          </a:p>
          <a:p>
            <a:pPr marL="115570" marR="10922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переданных для осуществления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органам  </a:t>
            </a:r>
            <a:r>
              <a:rPr sz="1400" spc="-10" dirty="0">
                <a:latin typeface="Times New Roman"/>
                <a:cs typeface="Times New Roman"/>
              </a:rPr>
              <a:t>государственной </a:t>
            </a:r>
            <a:r>
              <a:rPr sz="1400" spc="-5" dirty="0">
                <a:latin typeface="Times New Roman"/>
                <a:cs typeface="Times New Roman"/>
              </a:rPr>
              <a:t>власти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субъектов</a:t>
            </a:r>
            <a:endParaRPr sz="1400">
              <a:latin typeface="Times New Roman"/>
              <a:cs typeface="Times New Roman"/>
            </a:endParaRPr>
          </a:p>
          <a:p>
            <a:pPr marL="10795" marR="4445" indent="14351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Российской Федерации </a:t>
            </a:r>
            <a:r>
              <a:rPr sz="1400" dirty="0">
                <a:latin typeface="Times New Roman"/>
                <a:cs typeface="Times New Roman"/>
              </a:rPr>
              <a:t>и (или) органам  местного </a:t>
            </a:r>
            <a:r>
              <a:rPr sz="1400" spc="-5" dirty="0">
                <a:latin typeface="Times New Roman"/>
                <a:cs typeface="Times New Roman"/>
              </a:rPr>
              <a:t>самоуправления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установленном</a:t>
            </a:r>
            <a:endParaRPr sz="1400">
              <a:latin typeface="Times New Roman"/>
              <a:cs typeface="Times New Roman"/>
            </a:endParaRPr>
          </a:p>
          <a:p>
            <a:pPr marL="135255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порядке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21551" y="3374961"/>
            <a:ext cx="2729230" cy="2608580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909955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Субсидии</a:t>
            </a:r>
            <a:r>
              <a:rPr sz="1400" b="1" dirty="0">
                <a:latin typeface="Times New Roman"/>
                <a:cs typeface="Times New Roman"/>
              </a:rPr>
              <a:t> –</a:t>
            </a:r>
            <a:endParaRPr sz="1400">
              <a:latin typeface="Times New Roman"/>
              <a:cs typeface="Times New Roman"/>
            </a:endParaRPr>
          </a:p>
          <a:p>
            <a:pPr marL="32384" marR="26034" indent="523875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бюджетные </a:t>
            </a:r>
            <a:r>
              <a:rPr sz="1400" spc="-5" dirty="0">
                <a:latin typeface="Times New Roman"/>
                <a:cs typeface="Times New Roman"/>
              </a:rPr>
              <a:t>средства,  </a:t>
            </a:r>
            <a:r>
              <a:rPr sz="1400" dirty="0">
                <a:latin typeface="Times New Roman"/>
                <a:cs typeface="Times New Roman"/>
              </a:rPr>
              <a:t>предоставляемые </a:t>
            </a:r>
            <a:r>
              <a:rPr sz="1400" spc="-20" dirty="0">
                <a:latin typeface="Times New Roman"/>
                <a:cs typeface="Times New Roman"/>
              </a:rPr>
              <a:t>бюджету другого  </a:t>
            </a:r>
            <a:r>
              <a:rPr sz="1400" spc="-5" dirty="0">
                <a:latin typeface="Times New Roman"/>
                <a:cs typeface="Times New Roman"/>
              </a:rPr>
              <a:t>уровня </a:t>
            </a:r>
            <a:r>
              <a:rPr sz="1400" spc="-10" dirty="0">
                <a:latin typeface="Times New Roman"/>
                <a:cs typeface="Times New Roman"/>
              </a:rPr>
              <a:t>бюджетной </a:t>
            </a:r>
            <a:r>
              <a:rPr sz="1400" dirty="0">
                <a:latin typeface="Times New Roman"/>
                <a:cs typeface="Times New Roman"/>
              </a:rPr>
              <a:t>системы </a:t>
            </a:r>
            <a:r>
              <a:rPr sz="1400" spc="-15" dirty="0">
                <a:latin typeface="Times New Roman"/>
                <a:cs typeface="Times New Roman"/>
              </a:rPr>
              <a:t>РФ,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  <a:p>
            <a:pPr marL="405765" marR="396875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целях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софинансирования  </a:t>
            </a:r>
            <a:r>
              <a:rPr sz="1400" spc="-15" dirty="0">
                <a:latin typeface="Times New Roman"/>
                <a:cs typeface="Times New Roman"/>
              </a:rPr>
              <a:t>расходных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обязательств,</a:t>
            </a:r>
            <a:endParaRPr sz="1400">
              <a:latin typeface="Times New Roman"/>
              <a:cs typeface="Times New Roman"/>
            </a:endParaRPr>
          </a:p>
          <a:p>
            <a:pPr marL="187325" marR="180975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возникающих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выполнении  </a:t>
            </a:r>
            <a:r>
              <a:rPr sz="1400" spc="-10" dirty="0">
                <a:latin typeface="Times New Roman"/>
                <a:cs typeface="Times New Roman"/>
              </a:rPr>
              <a:t>полномочий </a:t>
            </a:r>
            <a:r>
              <a:rPr sz="1400" dirty="0">
                <a:latin typeface="Times New Roman"/>
                <a:cs typeface="Times New Roman"/>
              </a:rPr>
              <a:t>органов местного  </a:t>
            </a:r>
            <a:r>
              <a:rPr sz="1400" spc="-5" dirty="0">
                <a:latin typeface="Times New Roman"/>
                <a:cs typeface="Times New Roman"/>
              </a:rPr>
              <a:t>самоуправления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5" dirty="0">
                <a:latin typeface="Times New Roman"/>
                <a:cs typeface="Times New Roman"/>
              </a:rPr>
              <a:t>вопросам  </a:t>
            </a:r>
            <a:r>
              <a:rPr sz="1400" dirty="0">
                <a:latin typeface="Times New Roman"/>
                <a:cs typeface="Times New Roman"/>
              </a:rPr>
              <a:t>местного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значения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19883" y="1836319"/>
            <a:ext cx="1455420" cy="1282700"/>
            <a:chOff x="2119883" y="1836319"/>
            <a:chExt cx="1455420" cy="1282700"/>
          </a:xfrm>
        </p:grpSpPr>
        <p:sp>
          <p:nvSpPr>
            <p:cNvPr id="13" name="object 13"/>
            <p:cNvSpPr/>
            <p:nvPr/>
          </p:nvSpPr>
          <p:spPr>
            <a:xfrm>
              <a:off x="2129408" y="2116582"/>
              <a:ext cx="579120" cy="992505"/>
            </a:xfrm>
            <a:custGeom>
              <a:avLst/>
              <a:gdLst/>
              <a:ahLst/>
              <a:cxnLst/>
              <a:rect l="l" t="t" r="r" b="b"/>
              <a:pathLst>
                <a:path w="579119" h="992505">
                  <a:moveTo>
                    <a:pt x="320929" y="0"/>
                  </a:moveTo>
                  <a:lnTo>
                    <a:pt x="280845" y="22049"/>
                  </a:lnTo>
                  <a:lnTo>
                    <a:pt x="244524" y="47806"/>
                  </a:lnTo>
                  <a:lnTo>
                    <a:pt x="212036" y="77087"/>
                  </a:lnTo>
                  <a:lnTo>
                    <a:pt x="183454" y="109709"/>
                  </a:lnTo>
                  <a:lnTo>
                    <a:pt x="158853" y="145488"/>
                  </a:lnTo>
                  <a:lnTo>
                    <a:pt x="138303" y="184242"/>
                  </a:lnTo>
                  <a:lnTo>
                    <a:pt x="121879" y="225785"/>
                  </a:lnTo>
                  <a:lnTo>
                    <a:pt x="109654" y="269935"/>
                  </a:lnTo>
                  <a:lnTo>
                    <a:pt x="101699" y="316509"/>
                  </a:lnTo>
                  <a:lnTo>
                    <a:pt x="98088" y="365322"/>
                  </a:lnTo>
                  <a:lnTo>
                    <a:pt x="98893" y="416192"/>
                  </a:lnTo>
                  <a:lnTo>
                    <a:pt x="104188" y="468934"/>
                  </a:lnTo>
                  <a:lnTo>
                    <a:pt x="114046" y="523366"/>
                  </a:lnTo>
                  <a:lnTo>
                    <a:pt x="0" y="651637"/>
                  </a:lnTo>
                  <a:lnTo>
                    <a:pt x="578866" y="992504"/>
                  </a:lnTo>
                  <a:lnTo>
                    <a:pt x="450098" y="300354"/>
                  </a:lnTo>
                  <a:lnTo>
                    <a:pt x="312039" y="300354"/>
                  </a:lnTo>
                  <a:lnTo>
                    <a:pt x="302237" y="246047"/>
                  </a:lnTo>
                  <a:lnTo>
                    <a:pt x="296958" y="193134"/>
                  </a:lnTo>
                  <a:lnTo>
                    <a:pt x="296195" y="141843"/>
                  </a:lnTo>
                  <a:lnTo>
                    <a:pt x="299941" y="92404"/>
                  </a:lnTo>
                  <a:lnTo>
                    <a:pt x="308187" y="45046"/>
                  </a:lnTo>
                  <a:lnTo>
                    <a:pt x="320929" y="0"/>
                  </a:lnTo>
                  <a:close/>
                </a:path>
                <a:path w="579119" h="992505">
                  <a:moveTo>
                    <a:pt x="426212" y="171957"/>
                  </a:moveTo>
                  <a:lnTo>
                    <a:pt x="312039" y="300354"/>
                  </a:lnTo>
                  <a:lnTo>
                    <a:pt x="450098" y="300354"/>
                  </a:lnTo>
                  <a:lnTo>
                    <a:pt x="426212" y="171957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28417" y="1845844"/>
              <a:ext cx="1236980" cy="521970"/>
            </a:xfrm>
            <a:custGeom>
              <a:avLst/>
              <a:gdLst/>
              <a:ahLst/>
              <a:cxnLst/>
              <a:rect l="l" t="t" r="r" b="b"/>
              <a:pathLst>
                <a:path w="1236979" h="521969">
                  <a:moveTo>
                    <a:pt x="1144098" y="222984"/>
                  </a:moveTo>
                  <a:lnTo>
                    <a:pt x="351158" y="222984"/>
                  </a:lnTo>
                  <a:lnTo>
                    <a:pt x="394511" y="224506"/>
                  </a:lnTo>
                  <a:lnTo>
                    <a:pt x="438814" y="228744"/>
                  </a:lnTo>
                  <a:lnTo>
                    <a:pt x="483930" y="235677"/>
                  </a:lnTo>
                  <a:lnTo>
                    <a:pt x="529722" y="245285"/>
                  </a:lnTo>
                  <a:lnTo>
                    <a:pt x="576053" y="257545"/>
                  </a:lnTo>
                  <a:lnTo>
                    <a:pt x="622786" y="272438"/>
                  </a:lnTo>
                  <a:lnTo>
                    <a:pt x="669783" y="289941"/>
                  </a:lnTo>
                  <a:lnTo>
                    <a:pt x="716909" y="310035"/>
                  </a:lnTo>
                  <a:lnTo>
                    <a:pt x="764025" y="332697"/>
                  </a:lnTo>
                  <a:lnTo>
                    <a:pt x="810995" y="357907"/>
                  </a:lnTo>
                  <a:lnTo>
                    <a:pt x="857682" y="385643"/>
                  </a:lnTo>
                  <a:lnTo>
                    <a:pt x="903949" y="415886"/>
                  </a:lnTo>
                  <a:lnTo>
                    <a:pt x="949659" y="448612"/>
                  </a:lnTo>
                  <a:lnTo>
                    <a:pt x="994675" y="483803"/>
                  </a:lnTo>
                  <a:lnTo>
                    <a:pt x="1038859" y="521435"/>
                  </a:lnTo>
                  <a:lnTo>
                    <a:pt x="1236980" y="298423"/>
                  </a:lnTo>
                  <a:lnTo>
                    <a:pt x="1192781" y="260791"/>
                  </a:lnTo>
                  <a:lnTo>
                    <a:pt x="1147753" y="225600"/>
                  </a:lnTo>
                  <a:lnTo>
                    <a:pt x="1144098" y="222984"/>
                  </a:lnTo>
                  <a:close/>
                </a:path>
                <a:path w="1236979" h="521969">
                  <a:moveTo>
                    <a:pt x="549241" y="0"/>
                  </a:moveTo>
                  <a:lnTo>
                    <a:pt x="506979" y="1221"/>
                  </a:lnTo>
                  <a:lnTo>
                    <a:pt x="465941" y="5201"/>
                  </a:lnTo>
                  <a:lnTo>
                    <a:pt x="426264" y="11962"/>
                  </a:lnTo>
                  <a:lnTo>
                    <a:pt x="388085" y="21525"/>
                  </a:lnTo>
                  <a:lnTo>
                    <a:pt x="351540" y="33910"/>
                  </a:lnTo>
                  <a:lnTo>
                    <a:pt x="283900" y="67231"/>
                  </a:lnTo>
                  <a:lnTo>
                    <a:pt x="224440" y="112097"/>
                  </a:lnTo>
                  <a:lnTo>
                    <a:pt x="0" y="361796"/>
                  </a:lnTo>
                  <a:lnTo>
                    <a:pt x="26321" y="334996"/>
                  </a:lnTo>
                  <a:lnTo>
                    <a:pt x="54961" y="311124"/>
                  </a:lnTo>
                  <a:lnTo>
                    <a:pt x="118654" y="272075"/>
                  </a:lnTo>
                  <a:lnTo>
                    <a:pt x="189981" y="244481"/>
                  </a:lnTo>
                  <a:lnTo>
                    <a:pt x="228166" y="234927"/>
                  </a:lnTo>
                  <a:lnTo>
                    <a:pt x="267848" y="228174"/>
                  </a:lnTo>
                  <a:lnTo>
                    <a:pt x="308891" y="224200"/>
                  </a:lnTo>
                  <a:lnTo>
                    <a:pt x="351158" y="222984"/>
                  </a:lnTo>
                  <a:lnTo>
                    <a:pt x="1144098" y="222984"/>
                  </a:lnTo>
                  <a:lnTo>
                    <a:pt x="1102034" y="192874"/>
                  </a:lnTo>
                  <a:lnTo>
                    <a:pt x="1055759" y="162632"/>
                  </a:lnTo>
                  <a:lnTo>
                    <a:pt x="1009066" y="134896"/>
                  </a:lnTo>
                  <a:lnTo>
                    <a:pt x="962092" y="109687"/>
                  </a:lnTo>
                  <a:lnTo>
                    <a:pt x="914973" y="87026"/>
                  </a:lnTo>
                  <a:lnTo>
                    <a:pt x="867847" y="66934"/>
                  </a:lnTo>
                  <a:lnTo>
                    <a:pt x="820850" y="49432"/>
                  </a:lnTo>
                  <a:lnTo>
                    <a:pt x="774118" y="34541"/>
                  </a:lnTo>
                  <a:lnTo>
                    <a:pt x="727790" y="22284"/>
                  </a:lnTo>
                  <a:lnTo>
                    <a:pt x="682001" y="12679"/>
                  </a:lnTo>
                  <a:lnTo>
                    <a:pt x="636889" y="5750"/>
                  </a:lnTo>
                  <a:lnTo>
                    <a:pt x="592590" y="1516"/>
                  </a:lnTo>
                  <a:lnTo>
                    <a:pt x="549241" y="0"/>
                  </a:lnTo>
                  <a:close/>
                </a:path>
              </a:pathLst>
            </a:custGeom>
            <a:solidFill>
              <a:srgbClr val="A3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29408" y="1845844"/>
              <a:ext cx="1436370" cy="1263650"/>
            </a:xfrm>
            <a:custGeom>
              <a:avLst/>
              <a:gdLst/>
              <a:ahLst/>
              <a:cxnLst/>
              <a:rect l="l" t="t" r="r" b="b"/>
              <a:pathLst>
                <a:path w="1436370" h="1263650">
                  <a:moveTo>
                    <a:pt x="320929" y="270737"/>
                  </a:moveTo>
                  <a:lnTo>
                    <a:pt x="308187" y="315784"/>
                  </a:lnTo>
                  <a:lnTo>
                    <a:pt x="299941" y="363141"/>
                  </a:lnTo>
                  <a:lnTo>
                    <a:pt x="296195" y="412580"/>
                  </a:lnTo>
                  <a:lnTo>
                    <a:pt x="296958" y="463871"/>
                  </a:lnTo>
                  <a:lnTo>
                    <a:pt x="302237" y="516785"/>
                  </a:lnTo>
                  <a:lnTo>
                    <a:pt x="312039" y="571092"/>
                  </a:lnTo>
                  <a:lnTo>
                    <a:pt x="426212" y="442695"/>
                  </a:lnTo>
                  <a:lnTo>
                    <a:pt x="578866" y="1263242"/>
                  </a:lnTo>
                  <a:lnTo>
                    <a:pt x="0" y="922374"/>
                  </a:lnTo>
                  <a:lnTo>
                    <a:pt x="114046" y="794104"/>
                  </a:lnTo>
                  <a:lnTo>
                    <a:pt x="103831" y="736933"/>
                  </a:lnTo>
                  <a:lnTo>
                    <a:pt x="98639" y="681487"/>
                  </a:lnTo>
                  <a:lnTo>
                    <a:pt x="98425" y="628007"/>
                  </a:lnTo>
                  <a:lnTo>
                    <a:pt x="103139" y="576731"/>
                  </a:lnTo>
                  <a:lnTo>
                    <a:pt x="112736" y="527899"/>
                  </a:lnTo>
                  <a:lnTo>
                    <a:pt x="127169" y="481750"/>
                  </a:lnTo>
                  <a:lnTo>
                    <a:pt x="146390" y="438524"/>
                  </a:lnTo>
                  <a:lnTo>
                    <a:pt x="170352" y="398459"/>
                  </a:lnTo>
                  <a:lnTo>
                    <a:pt x="199009" y="361796"/>
                  </a:lnTo>
                  <a:lnTo>
                    <a:pt x="397129" y="138911"/>
                  </a:lnTo>
                  <a:lnTo>
                    <a:pt x="423449" y="112097"/>
                  </a:lnTo>
                  <a:lnTo>
                    <a:pt x="452088" y="88211"/>
                  </a:lnTo>
                  <a:lnTo>
                    <a:pt x="515775" y="49138"/>
                  </a:lnTo>
                  <a:lnTo>
                    <a:pt x="587094" y="21525"/>
                  </a:lnTo>
                  <a:lnTo>
                    <a:pt x="625273" y="11962"/>
                  </a:lnTo>
                  <a:lnTo>
                    <a:pt x="664950" y="5201"/>
                  </a:lnTo>
                  <a:lnTo>
                    <a:pt x="705988" y="1221"/>
                  </a:lnTo>
                  <a:lnTo>
                    <a:pt x="748250" y="0"/>
                  </a:lnTo>
                  <a:lnTo>
                    <a:pt x="791599" y="1516"/>
                  </a:lnTo>
                  <a:lnTo>
                    <a:pt x="835898" y="5750"/>
                  </a:lnTo>
                  <a:lnTo>
                    <a:pt x="881010" y="12679"/>
                  </a:lnTo>
                  <a:lnTo>
                    <a:pt x="926799" y="22284"/>
                  </a:lnTo>
                  <a:lnTo>
                    <a:pt x="973127" y="34541"/>
                  </a:lnTo>
                  <a:lnTo>
                    <a:pt x="1019859" y="49432"/>
                  </a:lnTo>
                  <a:lnTo>
                    <a:pt x="1066856" y="66934"/>
                  </a:lnTo>
                  <a:lnTo>
                    <a:pt x="1113982" y="87026"/>
                  </a:lnTo>
                  <a:lnTo>
                    <a:pt x="1161101" y="109687"/>
                  </a:lnTo>
                  <a:lnTo>
                    <a:pt x="1208075" y="134896"/>
                  </a:lnTo>
                  <a:lnTo>
                    <a:pt x="1254768" y="162632"/>
                  </a:lnTo>
                  <a:lnTo>
                    <a:pt x="1301043" y="192874"/>
                  </a:lnTo>
                  <a:lnTo>
                    <a:pt x="1346762" y="225600"/>
                  </a:lnTo>
                  <a:lnTo>
                    <a:pt x="1391790" y="260791"/>
                  </a:lnTo>
                  <a:lnTo>
                    <a:pt x="1435989" y="298423"/>
                  </a:lnTo>
                  <a:lnTo>
                    <a:pt x="1237869" y="521435"/>
                  </a:lnTo>
                  <a:lnTo>
                    <a:pt x="1193684" y="483803"/>
                  </a:lnTo>
                  <a:lnTo>
                    <a:pt x="1148668" y="448612"/>
                  </a:lnTo>
                  <a:lnTo>
                    <a:pt x="1102958" y="415886"/>
                  </a:lnTo>
                  <a:lnTo>
                    <a:pt x="1056691" y="385643"/>
                  </a:lnTo>
                  <a:lnTo>
                    <a:pt x="1010004" y="357907"/>
                  </a:lnTo>
                  <a:lnTo>
                    <a:pt x="963034" y="332697"/>
                  </a:lnTo>
                  <a:lnTo>
                    <a:pt x="915918" y="310035"/>
                  </a:lnTo>
                  <a:lnTo>
                    <a:pt x="868792" y="289941"/>
                  </a:lnTo>
                  <a:lnTo>
                    <a:pt x="821795" y="272438"/>
                  </a:lnTo>
                  <a:lnTo>
                    <a:pt x="775062" y="257545"/>
                  </a:lnTo>
                  <a:lnTo>
                    <a:pt x="728731" y="245285"/>
                  </a:lnTo>
                  <a:lnTo>
                    <a:pt x="682939" y="235677"/>
                  </a:lnTo>
                  <a:lnTo>
                    <a:pt x="637823" y="228744"/>
                  </a:lnTo>
                  <a:lnTo>
                    <a:pt x="593520" y="224506"/>
                  </a:lnTo>
                  <a:lnTo>
                    <a:pt x="550167" y="222984"/>
                  </a:lnTo>
                  <a:lnTo>
                    <a:pt x="507900" y="224200"/>
                  </a:lnTo>
                  <a:lnTo>
                    <a:pt x="466857" y="228174"/>
                  </a:lnTo>
                  <a:lnTo>
                    <a:pt x="427175" y="234927"/>
                  </a:lnTo>
                  <a:lnTo>
                    <a:pt x="388990" y="244481"/>
                  </a:lnTo>
                  <a:lnTo>
                    <a:pt x="352441" y="256856"/>
                  </a:lnTo>
                  <a:lnTo>
                    <a:pt x="284794" y="290157"/>
                  </a:lnTo>
                  <a:lnTo>
                    <a:pt x="225330" y="334996"/>
                  </a:lnTo>
                  <a:lnTo>
                    <a:pt x="199009" y="361796"/>
                  </a:lnTo>
                </a:path>
              </a:pathLst>
            </a:custGeom>
            <a:ln w="1905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35487" y="2809811"/>
            <a:ext cx="782955" cy="436880"/>
            <a:chOff x="4535487" y="2809811"/>
            <a:chExt cx="782955" cy="436880"/>
          </a:xfrm>
        </p:grpSpPr>
        <p:sp>
          <p:nvSpPr>
            <p:cNvPr id="17" name="object 17"/>
            <p:cNvSpPr/>
            <p:nvPr/>
          </p:nvSpPr>
          <p:spPr>
            <a:xfrm>
              <a:off x="4543425" y="2817748"/>
              <a:ext cx="767080" cy="421005"/>
            </a:xfrm>
            <a:custGeom>
              <a:avLst/>
              <a:gdLst/>
              <a:ahLst/>
              <a:cxnLst/>
              <a:rect l="l" t="t" r="r" b="b"/>
              <a:pathLst>
                <a:path w="767079" h="421005">
                  <a:moveTo>
                    <a:pt x="575055" y="0"/>
                  </a:moveTo>
                  <a:lnTo>
                    <a:pt x="191642" y="0"/>
                  </a:lnTo>
                  <a:lnTo>
                    <a:pt x="191642" y="315595"/>
                  </a:lnTo>
                  <a:lnTo>
                    <a:pt x="0" y="315595"/>
                  </a:lnTo>
                  <a:lnTo>
                    <a:pt x="383413" y="420750"/>
                  </a:lnTo>
                  <a:lnTo>
                    <a:pt x="766826" y="315595"/>
                  </a:lnTo>
                  <a:lnTo>
                    <a:pt x="575055" y="315595"/>
                  </a:lnTo>
                  <a:lnTo>
                    <a:pt x="575055" y="0"/>
                  </a:lnTo>
                  <a:close/>
                </a:path>
              </a:pathLst>
            </a:custGeom>
            <a:solidFill>
              <a:srgbClr val="66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43425" y="2817748"/>
              <a:ext cx="767080" cy="421005"/>
            </a:xfrm>
            <a:custGeom>
              <a:avLst/>
              <a:gdLst/>
              <a:ahLst/>
              <a:cxnLst/>
              <a:rect l="l" t="t" r="r" b="b"/>
              <a:pathLst>
                <a:path w="767079" h="421005">
                  <a:moveTo>
                    <a:pt x="0" y="315595"/>
                  </a:moveTo>
                  <a:lnTo>
                    <a:pt x="191642" y="315595"/>
                  </a:lnTo>
                  <a:lnTo>
                    <a:pt x="191642" y="0"/>
                  </a:lnTo>
                  <a:lnTo>
                    <a:pt x="575055" y="0"/>
                  </a:lnTo>
                  <a:lnTo>
                    <a:pt x="575055" y="315595"/>
                  </a:lnTo>
                  <a:lnTo>
                    <a:pt x="766826" y="315595"/>
                  </a:lnTo>
                  <a:lnTo>
                    <a:pt x="383413" y="420750"/>
                  </a:lnTo>
                  <a:lnTo>
                    <a:pt x="0" y="315595"/>
                  </a:lnTo>
                  <a:close/>
                </a:path>
              </a:pathLst>
            </a:custGeom>
            <a:ln w="15875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308978" y="1883913"/>
            <a:ext cx="1447800" cy="1118235"/>
            <a:chOff x="6308978" y="1883913"/>
            <a:chExt cx="1447800" cy="1118235"/>
          </a:xfrm>
        </p:grpSpPr>
        <p:sp>
          <p:nvSpPr>
            <p:cNvPr id="20" name="object 20"/>
            <p:cNvSpPr/>
            <p:nvPr/>
          </p:nvSpPr>
          <p:spPr>
            <a:xfrm>
              <a:off x="7187564" y="2032507"/>
              <a:ext cx="559435" cy="960119"/>
            </a:xfrm>
            <a:custGeom>
              <a:avLst/>
              <a:gdLst/>
              <a:ahLst/>
              <a:cxnLst/>
              <a:rect l="l" t="t" r="r" b="b"/>
              <a:pathLst>
                <a:path w="559434" h="960119">
                  <a:moveTo>
                    <a:pt x="88773" y="200025"/>
                  </a:moveTo>
                  <a:lnTo>
                    <a:pt x="226567" y="960119"/>
                  </a:lnTo>
                  <a:lnTo>
                    <a:pt x="559307" y="575055"/>
                  </a:lnTo>
                  <a:lnTo>
                    <a:pt x="441451" y="481075"/>
                  </a:lnTo>
                  <a:lnTo>
                    <a:pt x="422754" y="432492"/>
                  </a:lnTo>
                  <a:lnTo>
                    <a:pt x="400184" y="385733"/>
                  </a:lnTo>
                  <a:lnTo>
                    <a:pt x="373898" y="341020"/>
                  </a:lnTo>
                  <a:lnTo>
                    <a:pt x="344050" y="298575"/>
                  </a:lnTo>
                  <a:lnTo>
                    <a:pt x="340352" y="294131"/>
                  </a:lnTo>
                  <a:lnTo>
                    <a:pt x="206755" y="294131"/>
                  </a:lnTo>
                  <a:lnTo>
                    <a:pt x="88773" y="200025"/>
                  </a:lnTo>
                  <a:close/>
                </a:path>
                <a:path w="559434" h="960119">
                  <a:moveTo>
                    <a:pt x="0" y="0"/>
                  </a:moveTo>
                  <a:lnTo>
                    <a:pt x="39604" y="34307"/>
                  </a:lnTo>
                  <a:lnTo>
                    <a:pt x="76123" y="71552"/>
                  </a:lnTo>
                  <a:lnTo>
                    <a:pt x="109394" y="111514"/>
                  </a:lnTo>
                  <a:lnTo>
                    <a:pt x="139255" y="153972"/>
                  </a:lnTo>
                  <a:lnTo>
                    <a:pt x="165544" y="198708"/>
                  </a:lnTo>
                  <a:lnTo>
                    <a:pt x="188098" y="245501"/>
                  </a:lnTo>
                  <a:lnTo>
                    <a:pt x="206755" y="294131"/>
                  </a:lnTo>
                  <a:lnTo>
                    <a:pt x="340352" y="294131"/>
                  </a:lnTo>
                  <a:lnTo>
                    <a:pt x="310797" y="258620"/>
                  </a:lnTo>
                  <a:lnTo>
                    <a:pt x="274294" y="221378"/>
                  </a:lnTo>
                  <a:lnTo>
                    <a:pt x="234695" y="187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18503" y="1893438"/>
              <a:ext cx="975360" cy="413384"/>
            </a:xfrm>
            <a:custGeom>
              <a:avLst/>
              <a:gdLst/>
              <a:ahLst/>
              <a:cxnLst/>
              <a:rect l="l" t="t" r="r" b="b"/>
              <a:pathLst>
                <a:path w="975359" h="413385">
                  <a:moveTo>
                    <a:pt x="479664" y="0"/>
                  </a:moveTo>
                  <a:lnTo>
                    <a:pt x="434423" y="1228"/>
                  </a:lnTo>
                  <a:lnTo>
                    <a:pt x="389496" y="5722"/>
                  </a:lnTo>
                  <a:lnTo>
                    <a:pt x="345076" y="13463"/>
                  </a:lnTo>
                  <a:lnTo>
                    <a:pt x="301356" y="24431"/>
                  </a:lnTo>
                  <a:lnTo>
                    <a:pt x="258529" y="38607"/>
                  </a:lnTo>
                  <a:lnTo>
                    <a:pt x="216790" y="55973"/>
                  </a:lnTo>
                  <a:lnTo>
                    <a:pt x="176330" y="76508"/>
                  </a:lnTo>
                  <a:lnTo>
                    <a:pt x="137344" y="100195"/>
                  </a:lnTo>
                  <a:lnTo>
                    <a:pt x="100025" y="127012"/>
                  </a:lnTo>
                  <a:lnTo>
                    <a:pt x="64565" y="156943"/>
                  </a:lnTo>
                  <a:lnTo>
                    <a:pt x="31159" y="189966"/>
                  </a:lnTo>
                  <a:lnTo>
                    <a:pt x="0" y="226064"/>
                  </a:lnTo>
                  <a:lnTo>
                    <a:pt x="234696" y="413008"/>
                  </a:lnTo>
                  <a:lnTo>
                    <a:pt x="266856" y="375896"/>
                  </a:lnTo>
                  <a:lnTo>
                    <a:pt x="301518" y="341956"/>
                  </a:lnTo>
                  <a:lnTo>
                    <a:pt x="338465" y="311238"/>
                  </a:lnTo>
                  <a:lnTo>
                    <a:pt x="377483" y="283789"/>
                  </a:lnTo>
                  <a:lnTo>
                    <a:pt x="418357" y="259658"/>
                  </a:lnTo>
                  <a:lnTo>
                    <a:pt x="460872" y="238894"/>
                  </a:lnTo>
                  <a:lnTo>
                    <a:pt x="504813" y="221545"/>
                  </a:lnTo>
                  <a:lnTo>
                    <a:pt x="549965" y="207658"/>
                  </a:lnTo>
                  <a:lnTo>
                    <a:pt x="596113" y="197284"/>
                  </a:lnTo>
                  <a:lnTo>
                    <a:pt x="643043" y="190469"/>
                  </a:lnTo>
                  <a:lnTo>
                    <a:pt x="690538" y="187263"/>
                  </a:lnTo>
                  <a:lnTo>
                    <a:pt x="922805" y="187263"/>
                  </a:lnTo>
                  <a:lnTo>
                    <a:pt x="897957" y="163554"/>
                  </a:lnTo>
                  <a:lnTo>
                    <a:pt x="829693" y="110042"/>
                  </a:lnTo>
                  <a:lnTo>
                    <a:pt x="788900" y="84454"/>
                  </a:lnTo>
                  <a:lnTo>
                    <a:pt x="746875" y="62285"/>
                  </a:lnTo>
                  <a:lnTo>
                    <a:pt x="703810" y="43516"/>
                  </a:lnTo>
                  <a:lnTo>
                    <a:pt x="659900" y="28128"/>
                  </a:lnTo>
                  <a:lnTo>
                    <a:pt x="615337" y="16101"/>
                  </a:lnTo>
                  <a:lnTo>
                    <a:pt x="570314" y="7417"/>
                  </a:lnTo>
                  <a:lnTo>
                    <a:pt x="525026" y="2056"/>
                  </a:lnTo>
                  <a:lnTo>
                    <a:pt x="479664" y="0"/>
                  </a:lnTo>
                  <a:close/>
                </a:path>
                <a:path w="975359" h="413385">
                  <a:moveTo>
                    <a:pt x="922805" y="187263"/>
                  </a:moveTo>
                  <a:lnTo>
                    <a:pt x="690538" y="187263"/>
                  </a:lnTo>
                  <a:lnTo>
                    <a:pt x="738384" y="187713"/>
                  </a:lnTo>
                  <a:lnTo>
                    <a:pt x="786367" y="191869"/>
                  </a:lnTo>
                  <a:lnTo>
                    <a:pt x="834271" y="199778"/>
                  </a:lnTo>
                  <a:lnTo>
                    <a:pt x="881881" y="211489"/>
                  </a:lnTo>
                  <a:lnTo>
                    <a:pt x="928982" y="227051"/>
                  </a:lnTo>
                  <a:lnTo>
                    <a:pt x="975360" y="246511"/>
                  </a:lnTo>
                  <a:lnTo>
                    <a:pt x="951178" y="217382"/>
                  </a:lnTo>
                  <a:lnTo>
                    <a:pt x="925353" y="189694"/>
                  </a:lnTo>
                  <a:lnTo>
                    <a:pt x="922805" y="187263"/>
                  </a:lnTo>
                  <a:close/>
                </a:path>
              </a:pathLst>
            </a:custGeom>
            <a:solidFill>
              <a:srgbClr val="CDC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18503" y="1893438"/>
              <a:ext cx="1428750" cy="1099185"/>
            </a:xfrm>
            <a:custGeom>
              <a:avLst/>
              <a:gdLst/>
              <a:ahLst/>
              <a:cxnLst/>
              <a:rect l="l" t="t" r="r" b="b"/>
              <a:pathLst>
                <a:path w="1428750" h="1099185">
                  <a:moveTo>
                    <a:pt x="975360" y="246511"/>
                  </a:moveTo>
                  <a:lnTo>
                    <a:pt x="928982" y="227051"/>
                  </a:lnTo>
                  <a:lnTo>
                    <a:pt x="881881" y="211489"/>
                  </a:lnTo>
                  <a:lnTo>
                    <a:pt x="834271" y="199778"/>
                  </a:lnTo>
                  <a:lnTo>
                    <a:pt x="786367" y="191869"/>
                  </a:lnTo>
                  <a:lnTo>
                    <a:pt x="738384" y="187713"/>
                  </a:lnTo>
                  <a:lnTo>
                    <a:pt x="690538" y="187263"/>
                  </a:lnTo>
                  <a:lnTo>
                    <a:pt x="643043" y="190469"/>
                  </a:lnTo>
                  <a:lnTo>
                    <a:pt x="596113" y="197284"/>
                  </a:lnTo>
                  <a:lnTo>
                    <a:pt x="549965" y="207658"/>
                  </a:lnTo>
                  <a:lnTo>
                    <a:pt x="504813" y="221545"/>
                  </a:lnTo>
                  <a:lnTo>
                    <a:pt x="460872" y="238894"/>
                  </a:lnTo>
                  <a:lnTo>
                    <a:pt x="418357" y="259658"/>
                  </a:lnTo>
                  <a:lnTo>
                    <a:pt x="377483" y="283789"/>
                  </a:lnTo>
                  <a:lnTo>
                    <a:pt x="338465" y="311238"/>
                  </a:lnTo>
                  <a:lnTo>
                    <a:pt x="301518" y="341956"/>
                  </a:lnTo>
                  <a:lnTo>
                    <a:pt x="266856" y="375896"/>
                  </a:lnTo>
                  <a:lnTo>
                    <a:pt x="234696" y="413008"/>
                  </a:lnTo>
                  <a:lnTo>
                    <a:pt x="0" y="226064"/>
                  </a:lnTo>
                  <a:lnTo>
                    <a:pt x="31159" y="189966"/>
                  </a:lnTo>
                  <a:lnTo>
                    <a:pt x="64565" y="156943"/>
                  </a:lnTo>
                  <a:lnTo>
                    <a:pt x="100025" y="127012"/>
                  </a:lnTo>
                  <a:lnTo>
                    <a:pt x="137344" y="100195"/>
                  </a:lnTo>
                  <a:lnTo>
                    <a:pt x="176330" y="76508"/>
                  </a:lnTo>
                  <a:lnTo>
                    <a:pt x="216790" y="55973"/>
                  </a:lnTo>
                  <a:lnTo>
                    <a:pt x="258529" y="38607"/>
                  </a:lnTo>
                  <a:lnTo>
                    <a:pt x="301356" y="24431"/>
                  </a:lnTo>
                  <a:lnTo>
                    <a:pt x="345076" y="13463"/>
                  </a:lnTo>
                  <a:lnTo>
                    <a:pt x="389496" y="5722"/>
                  </a:lnTo>
                  <a:lnTo>
                    <a:pt x="434423" y="1228"/>
                  </a:lnTo>
                  <a:lnTo>
                    <a:pt x="479664" y="0"/>
                  </a:lnTo>
                  <a:lnTo>
                    <a:pt x="525026" y="2056"/>
                  </a:lnTo>
                  <a:lnTo>
                    <a:pt x="570314" y="7417"/>
                  </a:lnTo>
                  <a:lnTo>
                    <a:pt x="615337" y="16101"/>
                  </a:lnTo>
                  <a:lnTo>
                    <a:pt x="659900" y="28128"/>
                  </a:lnTo>
                  <a:lnTo>
                    <a:pt x="703810" y="43516"/>
                  </a:lnTo>
                  <a:lnTo>
                    <a:pt x="746875" y="62285"/>
                  </a:lnTo>
                  <a:lnTo>
                    <a:pt x="788900" y="84454"/>
                  </a:lnTo>
                  <a:lnTo>
                    <a:pt x="829693" y="110042"/>
                  </a:lnTo>
                  <a:lnTo>
                    <a:pt x="869061" y="139069"/>
                  </a:lnTo>
                  <a:lnTo>
                    <a:pt x="1103756" y="326140"/>
                  </a:lnTo>
                  <a:lnTo>
                    <a:pt x="1143355" y="360447"/>
                  </a:lnTo>
                  <a:lnTo>
                    <a:pt x="1179858" y="397689"/>
                  </a:lnTo>
                  <a:lnTo>
                    <a:pt x="1213111" y="437644"/>
                  </a:lnTo>
                  <a:lnTo>
                    <a:pt x="1242959" y="480089"/>
                  </a:lnTo>
                  <a:lnTo>
                    <a:pt x="1269245" y="524802"/>
                  </a:lnTo>
                  <a:lnTo>
                    <a:pt x="1291815" y="571562"/>
                  </a:lnTo>
                  <a:lnTo>
                    <a:pt x="1310513" y="620145"/>
                  </a:lnTo>
                  <a:lnTo>
                    <a:pt x="1428369" y="714125"/>
                  </a:lnTo>
                  <a:lnTo>
                    <a:pt x="1095628" y="1099189"/>
                  </a:lnTo>
                  <a:lnTo>
                    <a:pt x="957834" y="339094"/>
                  </a:lnTo>
                  <a:lnTo>
                    <a:pt x="1075817" y="433201"/>
                  </a:lnTo>
                  <a:lnTo>
                    <a:pt x="1057159" y="384571"/>
                  </a:lnTo>
                  <a:lnTo>
                    <a:pt x="1034605" y="337778"/>
                  </a:lnTo>
                  <a:lnTo>
                    <a:pt x="1008316" y="293042"/>
                  </a:lnTo>
                  <a:lnTo>
                    <a:pt x="978455" y="250583"/>
                  </a:lnTo>
                  <a:lnTo>
                    <a:pt x="945184" y="210621"/>
                  </a:lnTo>
                  <a:lnTo>
                    <a:pt x="908665" y="173377"/>
                  </a:lnTo>
                  <a:lnTo>
                    <a:pt x="869061" y="139069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7279" y="6273800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837" y="4768850"/>
            <a:ext cx="1950974" cy="17748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3064" y="139953"/>
            <a:ext cx="65792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Основы </a:t>
            </a:r>
            <a:r>
              <a:rPr spc="-5" dirty="0"/>
              <a:t>составления проекта</a:t>
            </a:r>
            <a:r>
              <a:rPr spc="-170" dirty="0"/>
              <a:t> </a:t>
            </a:r>
            <a:r>
              <a:rPr spc="-5" dirty="0"/>
              <a:t>бюджета</a:t>
            </a:r>
          </a:p>
        </p:txBody>
      </p:sp>
      <p:sp>
        <p:nvSpPr>
          <p:cNvPr id="5" name="object 5"/>
          <p:cNvSpPr/>
          <p:nvPr/>
        </p:nvSpPr>
        <p:spPr>
          <a:xfrm>
            <a:off x="350837" y="741298"/>
            <a:ext cx="9204325" cy="47625"/>
          </a:xfrm>
          <a:custGeom>
            <a:avLst/>
            <a:gdLst/>
            <a:ahLst/>
            <a:cxnLst/>
            <a:rect l="l" t="t" r="r" b="b"/>
            <a:pathLst>
              <a:path w="9204325" h="47625">
                <a:moveTo>
                  <a:pt x="9204261" y="31750"/>
                </a:moveTo>
                <a:lnTo>
                  <a:pt x="0" y="31750"/>
                </a:lnTo>
                <a:lnTo>
                  <a:pt x="0" y="47625"/>
                </a:lnTo>
                <a:lnTo>
                  <a:pt x="9204261" y="47625"/>
                </a:lnTo>
                <a:lnTo>
                  <a:pt x="9204261" y="31750"/>
                </a:lnTo>
                <a:close/>
              </a:path>
              <a:path w="9204325" h="47625">
                <a:moveTo>
                  <a:pt x="9204261" y="0"/>
                </a:moveTo>
                <a:lnTo>
                  <a:pt x="0" y="0"/>
                </a:lnTo>
                <a:lnTo>
                  <a:pt x="0" y="15875"/>
                </a:lnTo>
                <a:lnTo>
                  <a:pt x="9204261" y="15875"/>
                </a:lnTo>
                <a:lnTo>
                  <a:pt x="9204261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6775" y="3848036"/>
            <a:ext cx="8190230" cy="778418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670810" marR="772795" indent="-1893570">
              <a:lnSpc>
                <a:spcPct val="100000"/>
              </a:lnSpc>
              <a:spcBef>
                <a:spcPts val="310"/>
              </a:spcBef>
            </a:pP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Составление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проекта </a:t>
            </a:r>
            <a:r>
              <a:rPr sz="2400" b="1" spc="-25" dirty="0" err="1">
                <a:solidFill>
                  <a:srgbClr val="333399"/>
                </a:solidFill>
                <a:latin typeface="Times New Roman"/>
                <a:cs typeface="Times New Roman"/>
              </a:rPr>
              <a:t>бюджета</a:t>
            </a:r>
            <a:r>
              <a:rPr sz="24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Калининского </a:t>
            </a:r>
            <a:r>
              <a:rPr sz="2400" b="1" spc="-1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сельского</a:t>
            </a:r>
            <a:r>
              <a:rPr sz="2400" b="1" spc="-20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поселения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86276" y="1196975"/>
            <a:ext cx="1891030" cy="2538730"/>
            <a:chOff x="3986276" y="1196975"/>
            <a:chExt cx="1891030" cy="2538730"/>
          </a:xfrm>
        </p:grpSpPr>
        <p:sp>
          <p:nvSpPr>
            <p:cNvPr id="8" name="object 8"/>
            <p:cNvSpPr/>
            <p:nvPr/>
          </p:nvSpPr>
          <p:spPr>
            <a:xfrm>
              <a:off x="3995801" y="1206500"/>
              <a:ext cx="1871980" cy="2519680"/>
            </a:xfrm>
            <a:custGeom>
              <a:avLst/>
              <a:gdLst/>
              <a:ahLst/>
              <a:cxnLst/>
              <a:rect l="l" t="t" r="r" b="b"/>
              <a:pathLst>
                <a:path w="1871979" h="2519679">
                  <a:moveTo>
                    <a:pt x="1871599" y="0"/>
                  </a:moveTo>
                  <a:lnTo>
                    <a:pt x="0" y="0"/>
                  </a:lnTo>
                  <a:lnTo>
                    <a:pt x="0" y="1679575"/>
                  </a:lnTo>
                  <a:lnTo>
                    <a:pt x="701801" y="1679575"/>
                  </a:lnTo>
                  <a:lnTo>
                    <a:pt x="701801" y="2099437"/>
                  </a:lnTo>
                  <a:lnTo>
                    <a:pt x="467868" y="2099437"/>
                  </a:lnTo>
                  <a:lnTo>
                    <a:pt x="935736" y="2519426"/>
                  </a:lnTo>
                  <a:lnTo>
                    <a:pt x="1403731" y="2099437"/>
                  </a:lnTo>
                  <a:lnTo>
                    <a:pt x="1169670" y="2099437"/>
                  </a:lnTo>
                  <a:lnTo>
                    <a:pt x="1169670" y="1679575"/>
                  </a:lnTo>
                  <a:lnTo>
                    <a:pt x="1871599" y="1679575"/>
                  </a:lnTo>
                  <a:lnTo>
                    <a:pt x="187159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95801" y="1206500"/>
              <a:ext cx="1871980" cy="2519680"/>
            </a:xfrm>
            <a:custGeom>
              <a:avLst/>
              <a:gdLst/>
              <a:ahLst/>
              <a:cxnLst/>
              <a:rect l="l" t="t" r="r" b="b"/>
              <a:pathLst>
                <a:path w="1871979" h="2519679">
                  <a:moveTo>
                    <a:pt x="0" y="0"/>
                  </a:moveTo>
                  <a:lnTo>
                    <a:pt x="1871599" y="0"/>
                  </a:lnTo>
                  <a:lnTo>
                    <a:pt x="1871599" y="1679575"/>
                  </a:lnTo>
                  <a:lnTo>
                    <a:pt x="1169670" y="1679575"/>
                  </a:lnTo>
                  <a:lnTo>
                    <a:pt x="1169670" y="2099437"/>
                  </a:lnTo>
                  <a:lnTo>
                    <a:pt x="1403731" y="2099437"/>
                  </a:lnTo>
                  <a:lnTo>
                    <a:pt x="935736" y="2519426"/>
                  </a:lnTo>
                  <a:lnTo>
                    <a:pt x="467868" y="2099437"/>
                  </a:lnTo>
                  <a:lnTo>
                    <a:pt x="701801" y="2099437"/>
                  </a:lnTo>
                  <a:lnTo>
                    <a:pt x="701801" y="1679575"/>
                  </a:lnTo>
                  <a:lnTo>
                    <a:pt x="0" y="167957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92117" y="1296416"/>
            <a:ext cx="18796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Прогноз </a:t>
            </a:r>
            <a:r>
              <a:rPr sz="1600" b="1" dirty="0">
                <a:solidFill>
                  <a:srgbClr val="333399"/>
                </a:solidFill>
                <a:latin typeface="Times New Roman"/>
                <a:cs typeface="Times New Roman"/>
              </a:rPr>
              <a:t>социально-  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экономического  развития</a:t>
            </a:r>
            <a:endParaRPr sz="1600" dirty="0">
              <a:latin typeface="Times New Roman"/>
              <a:cs typeface="Times New Roman"/>
            </a:endParaRPr>
          </a:p>
          <a:p>
            <a:pPr marL="463550" marR="151130" indent="-306705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Калининского</a:t>
            </a:r>
            <a:r>
              <a:rPr sz="16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сельского 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поселения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37350" y="1209675"/>
            <a:ext cx="1891030" cy="2538730"/>
            <a:chOff x="6737350" y="1209675"/>
            <a:chExt cx="1891030" cy="2538730"/>
          </a:xfrm>
        </p:grpSpPr>
        <p:sp>
          <p:nvSpPr>
            <p:cNvPr id="12" name="object 12"/>
            <p:cNvSpPr/>
            <p:nvPr/>
          </p:nvSpPr>
          <p:spPr>
            <a:xfrm>
              <a:off x="6746875" y="1219200"/>
              <a:ext cx="1871980" cy="2519680"/>
            </a:xfrm>
            <a:custGeom>
              <a:avLst/>
              <a:gdLst/>
              <a:ahLst/>
              <a:cxnLst/>
              <a:rect l="l" t="t" r="r" b="b"/>
              <a:pathLst>
                <a:path w="1871979" h="2519679">
                  <a:moveTo>
                    <a:pt x="1871726" y="0"/>
                  </a:moveTo>
                  <a:lnTo>
                    <a:pt x="0" y="0"/>
                  </a:lnTo>
                  <a:lnTo>
                    <a:pt x="0" y="1679575"/>
                  </a:lnTo>
                  <a:lnTo>
                    <a:pt x="701928" y="1679575"/>
                  </a:lnTo>
                  <a:lnTo>
                    <a:pt x="701928" y="2099437"/>
                  </a:lnTo>
                  <a:lnTo>
                    <a:pt x="467868" y="2099437"/>
                  </a:lnTo>
                  <a:lnTo>
                    <a:pt x="935863" y="2519426"/>
                  </a:lnTo>
                  <a:lnTo>
                    <a:pt x="1403730" y="2099437"/>
                  </a:lnTo>
                  <a:lnTo>
                    <a:pt x="1169797" y="2099437"/>
                  </a:lnTo>
                  <a:lnTo>
                    <a:pt x="1169797" y="1679575"/>
                  </a:lnTo>
                  <a:lnTo>
                    <a:pt x="1871726" y="1679575"/>
                  </a:lnTo>
                  <a:lnTo>
                    <a:pt x="187172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6875" y="1219200"/>
              <a:ext cx="1871980" cy="2519680"/>
            </a:xfrm>
            <a:custGeom>
              <a:avLst/>
              <a:gdLst/>
              <a:ahLst/>
              <a:cxnLst/>
              <a:rect l="l" t="t" r="r" b="b"/>
              <a:pathLst>
                <a:path w="1871979" h="2519679">
                  <a:moveTo>
                    <a:pt x="0" y="0"/>
                  </a:moveTo>
                  <a:lnTo>
                    <a:pt x="1871726" y="0"/>
                  </a:lnTo>
                  <a:lnTo>
                    <a:pt x="1871726" y="1679575"/>
                  </a:lnTo>
                  <a:lnTo>
                    <a:pt x="1169797" y="1679575"/>
                  </a:lnTo>
                  <a:lnTo>
                    <a:pt x="1169797" y="2099437"/>
                  </a:lnTo>
                  <a:lnTo>
                    <a:pt x="1403730" y="2099437"/>
                  </a:lnTo>
                  <a:lnTo>
                    <a:pt x="935863" y="2519426"/>
                  </a:lnTo>
                  <a:lnTo>
                    <a:pt x="467868" y="2099437"/>
                  </a:lnTo>
                  <a:lnTo>
                    <a:pt x="701928" y="2099437"/>
                  </a:lnTo>
                  <a:lnTo>
                    <a:pt x="701928" y="1679575"/>
                  </a:lnTo>
                  <a:lnTo>
                    <a:pt x="0" y="167957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886193" y="1796923"/>
            <a:ext cx="15938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079" marR="5080" indent="-247015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М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6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ц</a:t>
            </a:r>
            <a:r>
              <a:rPr sz="16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</a:t>
            </a:r>
            <a:r>
              <a:rPr sz="16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6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ь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ые  программы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28725" y="1165225"/>
            <a:ext cx="1891030" cy="2538730"/>
            <a:chOff x="1228725" y="1165225"/>
            <a:chExt cx="1891030" cy="2538730"/>
          </a:xfrm>
        </p:grpSpPr>
        <p:sp>
          <p:nvSpPr>
            <p:cNvPr id="16" name="object 16"/>
            <p:cNvSpPr/>
            <p:nvPr/>
          </p:nvSpPr>
          <p:spPr>
            <a:xfrm>
              <a:off x="1238250" y="1174750"/>
              <a:ext cx="1871980" cy="2519680"/>
            </a:xfrm>
            <a:custGeom>
              <a:avLst/>
              <a:gdLst/>
              <a:ahLst/>
              <a:cxnLst/>
              <a:rect l="l" t="t" r="r" b="b"/>
              <a:pathLst>
                <a:path w="1871980" h="2519679">
                  <a:moveTo>
                    <a:pt x="1871726" y="0"/>
                  </a:moveTo>
                  <a:lnTo>
                    <a:pt x="0" y="0"/>
                  </a:lnTo>
                  <a:lnTo>
                    <a:pt x="0" y="1679575"/>
                  </a:lnTo>
                  <a:lnTo>
                    <a:pt x="701929" y="1679575"/>
                  </a:lnTo>
                  <a:lnTo>
                    <a:pt x="701929" y="2099437"/>
                  </a:lnTo>
                  <a:lnTo>
                    <a:pt x="467868" y="2099437"/>
                  </a:lnTo>
                  <a:lnTo>
                    <a:pt x="935863" y="2519426"/>
                  </a:lnTo>
                  <a:lnTo>
                    <a:pt x="1403731" y="2099437"/>
                  </a:lnTo>
                  <a:lnTo>
                    <a:pt x="1169797" y="2099437"/>
                  </a:lnTo>
                  <a:lnTo>
                    <a:pt x="1169797" y="1679575"/>
                  </a:lnTo>
                  <a:lnTo>
                    <a:pt x="1871726" y="1679575"/>
                  </a:lnTo>
                  <a:lnTo>
                    <a:pt x="187172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8250" y="1174750"/>
              <a:ext cx="1871980" cy="2519680"/>
            </a:xfrm>
            <a:custGeom>
              <a:avLst/>
              <a:gdLst/>
              <a:ahLst/>
              <a:cxnLst/>
              <a:rect l="l" t="t" r="r" b="b"/>
              <a:pathLst>
                <a:path w="1871980" h="2519679">
                  <a:moveTo>
                    <a:pt x="0" y="0"/>
                  </a:moveTo>
                  <a:lnTo>
                    <a:pt x="1871726" y="0"/>
                  </a:lnTo>
                  <a:lnTo>
                    <a:pt x="1871726" y="1679575"/>
                  </a:lnTo>
                  <a:lnTo>
                    <a:pt x="1169797" y="1679575"/>
                  </a:lnTo>
                  <a:lnTo>
                    <a:pt x="1169797" y="2099437"/>
                  </a:lnTo>
                  <a:lnTo>
                    <a:pt x="1403731" y="2099437"/>
                  </a:lnTo>
                  <a:lnTo>
                    <a:pt x="935863" y="2519426"/>
                  </a:lnTo>
                  <a:lnTo>
                    <a:pt x="467868" y="2099437"/>
                  </a:lnTo>
                  <a:lnTo>
                    <a:pt x="701929" y="2099437"/>
                  </a:lnTo>
                  <a:lnTo>
                    <a:pt x="701929" y="1679575"/>
                  </a:lnTo>
                  <a:lnTo>
                    <a:pt x="0" y="167957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59433" y="1386586"/>
            <a:ext cx="12280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Основные  н</a:t>
            </a:r>
            <a:r>
              <a:rPr sz="1600" b="1" spc="-2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ра</a:t>
            </a:r>
            <a:r>
              <a:rPr sz="1600" b="1" spc="-3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ле</a:t>
            </a:r>
            <a:r>
              <a:rPr sz="1600" b="1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ия  </a:t>
            </a:r>
            <a:r>
              <a:rPr sz="1600" b="1" spc="-20" dirty="0">
                <a:solidFill>
                  <a:srgbClr val="333399"/>
                </a:solidFill>
                <a:latin typeface="Times New Roman"/>
                <a:cs typeface="Times New Roman"/>
              </a:rPr>
              <a:t>бюджетной </a:t>
            </a:r>
            <a:r>
              <a:rPr sz="1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и  </a:t>
            </a:r>
            <a:r>
              <a:rPr sz="16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налоговой  </a:t>
            </a:r>
            <a:r>
              <a:rPr sz="16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политики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9700" y="4768786"/>
            <a:ext cx="2030476" cy="174790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7201" y="4787836"/>
            <a:ext cx="2063750" cy="172885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0201" y="4787836"/>
            <a:ext cx="2028825" cy="17288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201" y="-1397"/>
            <a:ext cx="8867597" cy="883267"/>
          </a:xfrm>
          <a:prstGeom prst="rect">
            <a:avLst/>
          </a:prstGeom>
        </p:spPr>
        <p:txBody>
          <a:bodyPr vert="horz" wrap="square" lIns="0" tIns="265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Основные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направления</a:t>
            </a:r>
            <a:r>
              <a:rPr sz="2000" b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налоговой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 err="1">
                <a:solidFill>
                  <a:srgbClr val="000000"/>
                </a:solidFill>
                <a:latin typeface="Times New Roman"/>
                <a:cs typeface="Times New Roman"/>
              </a:rPr>
              <a:t>политики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Калининского</a:t>
            </a:r>
            <a:r>
              <a:rPr sz="2000" b="0" spc="-8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сельского</a:t>
            </a:r>
            <a:endParaRPr sz="2000" b="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поселения </a:t>
            </a:r>
            <a:r>
              <a:rPr sz="2000" b="0" spc="-5" dirty="0" err="1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  <a:r>
              <a:rPr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год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на плановый </a:t>
            </a:r>
            <a:r>
              <a:rPr sz="2000" b="0" spc="-5" dirty="0" err="1">
                <a:solidFill>
                  <a:srgbClr val="000000"/>
                </a:solidFill>
                <a:latin typeface="Times New Roman"/>
                <a:cs typeface="Times New Roman"/>
              </a:rPr>
              <a:t>период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2000" b="0" spc="-16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годов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1020902"/>
            <a:ext cx="8760460" cy="5053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Times New Roman"/>
                <a:cs typeface="Times New Roman"/>
              </a:rPr>
              <a:t>Основные направления налоговой политики </a:t>
            </a:r>
            <a:r>
              <a:rPr sz="1700" dirty="0">
                <a:latin typeface="Times New Roman"/>
                <a:cs typeface="Times New Roman"/>
              </a:rPr>
              <a:t>на </a:t>
            </a:r>
            <a:r>
              <a:rPr sz="1700" dirty="0" err="1">
                <a:latin typeface="Times New Roman"/>
                <a:cs typeface="Times New Roman"/>
              </a:rPr>
              <a:t>период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 smtClean="0">
                <a:latin typeface="Times New Roman"/>
                <a:cs typeface="Times New Roman"/>
              </a:rPr>
              <a:t>20</a:t>
            </a:r>
            <a:r>
              <a:rPr lang="ru-RU" sz="1700" spc="-5" dirty="0" smtClean="0">
                <a:latin typeface="Times New Roman"/>
                <a:cs typeface="Times New Roman"/>
              </a:rPr>
              <a:t>21</a:t>
            </a:r>
            <a:r>
              <a:rPr sz="1700" spc="-5" dirty="0" smtClean="0">
                <a:latin typeface="Times New Roman"/>
                <a:cs typeface="Times New Roman"/>
              </a:rPr>
              <a:t>-202</a:t>
            </a:r>
            <a:r>
              <a:rPr lang="ru-RU" sz="1700" spc="-5" dirty="0" smtClean="0">
                <a:latin typeface="Times New Roman"/>
                <a:cs typeface="Times New Roman"/>
              </a:rPr>
              <a:t>3</a:t>
            </a:r>
            <a:r>
              <a:rPr sz="1700" spc="-5" dirty="0" smtClean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годов определены </a:t>
            </a:r>
            <a:r>
              <a:rPr sz="1700" dirty="0">
                <a:latin typeface="Times New Roman"/>
                <a:cs typeface="Times New Roman"/>
              </a:rPr>
              <a:t>с </a:t>
            </a:r>
            <a:r>
              <a:rPr sz="1700" spc="-5" dirty="0">
                <a:latin typeface="Times New Roman"/>
                <a:cs typeface="Times New Roman"/>
              </a:rPr>
              <a:t>учетом  преемственности ранее поставленных целей </a:t>
            </a:r>
            <a:r>
              <a:rPr sz="1700" dirty="0">
                <a:latin typeface="Times New Roman"/>
                <a:cs typeface="Times New Roman"/>
              </a:rPr>
              <a:t>и </a:t>
            </a:r>
            <a:r>
              <a:rPr sz="1700" spc="-5" dirty="0">
                <a:latin typeface="Times New Roman"/>
                <a:cs typeface="Times New Roman"/>
              </a:rPr>
              <a:t>задач, суть </a:t>
            </a:r>
            <a:r>
              <a:rPr sz="1700" spc="-10" dirty="0">
                <a:latin typeface="Times New Roman"/>
                <a:cs typeface="Times New Roman"/>
              </a:rPr>
              <a:t>которых </a:t>
            </a:r>
            <a:r>
              <a:rPr sz="1700" spc="-5" dirty="0">
                <a:latin typeface="Times New Roman"/>
                <a:cs typeface="Times New Roman"/>
              </a:rPr>
              <a:t>состоит </a:t>
            </a:r>
            <a:r>
              <a:rPr sz="1700" dirty="0">
                <a:latin typeface="Times New Roman"/>
                <a:cs typeface="Times New Roman"/>
              </a:rPr>
              <a:t>в </a:t>
            </a:r>
            <a:r>
              <a:rPr sz="1700" spc="-5" dirty="0">
                <a:latin typeface="Times New Roman"/>
                <a:cs typeface="Times New Roman"/>
              </a:rPr>
              <a:t>сохранении </a:t>
            </a:r>
            <a:r>
              <a:rPr sz="1700" dirty="0">
                <a:latin typeface="Times New Roman"/>
                <a:cs typeface="Times New Roman"/>
              </a:rPr>
              <a:t>и  развитии </a:t>
            </a:r>
            <a:r>
              <a:rPr sz="1700" spc="-5" dirty="0">
                <a:latin typeface="Times New Roman"/>
                <a:cs typeface="Times New Roman"/>
              </a:rPr>
              <a:t>налогового потенциала, обеспечивающего </a:t>
            </a:r>
            <a:r>
              <a:rPr sz="1700" dirty="0">
                <a:latin typeface="Times New Roman"/>
                <a:cs typeface="Times New Roman"/>
              </a:rPr>
              <a:t>бюджетную </a:t>
            </a:r>
            <a:r>
              <a:rPr sz="1700" spc="-5" dirty="0">
                <a:latin typeface="Times New Roman"/>
                <a:cs typeface="Times New Roman"/>
              </a:rPr>
              <a:t>устойчивость </a:t>
            </a:r>
            <a:r>
              <a:rPr sz="1700" dirty="0">
                <a:latin typeface="Times New Roman"/>
                <a:cs typeface="Times New Roman"/>
              </a:rPr>
              <a:t>в  </a:t>
            </a:r>
            <a:r>
              <a:rPr sz="1700" spc="-5" dirty="0">
                <a:latin typeface="Times New Roman"/>
                <a:cs typeface="Times New Roman"/>
              </a:rPr>
              <a:t>среднесрочной перспективе. Важнейшим фактором проводимой </a:t>
            </a:r>
            <a:r>
              <a:rPr sz="1700" dirty="0">
                <a:latin typeface="Times New Roman"/>
                <a:cs typeface="Times New Roman"/>
              </a:rPr>
              <a:t>налоговой </a:t>
            </a:r>
            <a:r>
              <a:rPr sz="1700" spc="-5" dirty="0">
                <a:latin typeface="Times New Roman"/>
                <a:cs typeface="Times New Roman"/>
              </a:rPr>
              <a:t>политики  </a:t>
            </a:r>
            <a:r>
              <a:rPr sz="1700" dirty="0">
                <a:latin typeface="Times New Roman"/>
                <a:cs typeface="Times New Roman"/>
              </a:rPr>
              <a:t>является </a:t>
            </a:r>
            <a:r>
              <a:rPr sz="1700" spc="-5" dirty="0">
                <a:latin typeface="Times New Roman"/>
                <a:cs typeface="Times New Roman"/>
              </a:rPr>
              <a:t>необходимость поддержания </a:t>
            </a:r>
            <a:r>
              <a:rPr sz="1700" dirty="0">
                <a:latin typeface="Times New Roman"/>
                <a:cs typeface="Times New Roman"/>
              </a:rPr>
              <a:t>сбалансированности</a:t>
            </a:r>
            <a:r>
              <a:rPr sz="1700" spc="-1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бюджета.</a:t>
            </a:r>
          </a:p>
          <a:p>
            <a:pPr marL="355600" marR="5080" indent="-289560" algn="just">
              <a:lnSpc>
                <a:spcPct val="100000"/>
              </a:lnSpc>
              <a:spcBef>
                <a:spcPts val="409"/>
              </a:spcBef>
            </a:pPr>
            <a:r>
              <a:rPr sz="1700" spc="-5" dirty="0">
                <a:latin typeface="Times New Roman"/>
                <a:cs typeface="Times New Roman"/>
              </a:rPr>
              <a:t>Налоговая политика ориентирована </a:t>
            </a:r>
            <a:r>
              <a:rPr sz="1700" spc="-10" dirty="0">
                <a:latin typeface="Times New Roman"/>
                <a:cs typeface="Times New Roman"/>
              </a:rPr>
              <a:t>на </a:t>
            </a:r>
            <a:r>
              <a:rPr sz="1700" spc="-5" dirty="0">
                <a:latin typeface="Times New Roman"/>
                <a:cs typeface="Times New Roman"/>
              </a:rPr>
              <a:t>сохранение достигнутого </a:t>
            </a:r>
            <a:r>
              <a:rPr sz="1700" dirty="0">
                <a:latin typeface="Times New Roman"/>
                <a:cs typeface="Times New Roman"/>
              </a:rPr>
              <a:t>уровня </a:t>
            </a:r>
            <a:r>
              <a:rPr sz="1700" spc="-5" dirty="0">
                <a:latin typeface="Times New Roman"/>
                <a:cs typeface="Times New Roman"/>
              </a:rPr>
              <a:t>налогового  потенциала </a:t>
            </a:r>
            <a:r>
              <a:rPr sz="1700" dirty="0">
                <a:latin typeface="Times New Roman"/>
                <a:cs typeface="Times New Roman"/>
              </a:rPr>
              <a:t>и создание </a:t>
            </a:r>
            <a:r>
              <a:rPr sz="1700" spc="-5" dirty="0">
                <a:latin typeface="Times New Roman"/>
                <a:cs typeface="Times New Roman"/>
              </a:rPr>
              <a:t>условий </a:t>
            </a:r>
            <a:r>
              <a:rPr sz="1700" dirty="0">
                <a:latin typeface="Times New Roman"/>
                <a:cs typeface="Times New Roman"/>
              </a:rPr>
              <a:t>для дальнейшего </a:t>
            </a:r>
            <a:r>
              <a:rPr sz="1700" spc="-5" dirty="0">
                <a:latin typeface="Times New Roman"/>
                <a:cs typeface="Times New Roman"/>
              </a:rPr>
              <a:t>роста налоговых </a:t>
            </a:r>
            <a:r>
              <a:rPr sz="1700" dirty="0">
                <a:latin typeface="Times New Roman"/>
                <a:cs typeface="Times New Roman"/>
              </a:rPr>
              <a:t>и </a:t>
            </a:r>
            <a:r>
              <a:rPr sz="1700" spc="-5" dirty="0">
                <a:latin typeface="Times New Roman"/>
                <a:cs typeface="Times New Roman"/>
              </a:rPr>
              <a:t>неналоговых доходов  </a:t>
            </a:r>
            <a:r>
              <a:rPr sz="1700" dirty="0">
                <a:latin typeface="Times New Roman"/>
                <a:cs typeface="Times New Roman"/>
              </a:rPr>
              <a:t>бюджета.</a:t>
            </a:r>
          </a:p>
          <a:p>
            <a:pPr marL="12700" algn="just">
              <a:lnSpc>
                <a:spcPct val="100000"/>
              </a:lnSpc>
              <a:spcBef>
                <a:spcPts val="409"/>
              </a:spcBef>
            </a:pPr>
            <a:r>
              <a:rPr sz="1700" spc="-5" dirty="0">
                <a:latin typeface="Times New Roman"/>
                <a:cs typeface="Times New Roman"/>
              </a:rPr>
              <a:t>Стратегическими </a:t>
            </a:r>
            <a:r>
              <a:rPr sz="1700" dirty="0">
                <a:latin typeface="Times New Roman"/>
                <a:cs typeface="Times New Roman"/>
              </a:rPr>
              <a:t>задачами в области доходов</a:t>
            </a:r>
            <a:r>
              <a:rPr sz="1700" spc="-1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являются:</a:t>
            </a:r>
            <a:endParaRPr sz="17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409"/>
              </a:spcBef>
              <a:buChar char="-"/>
              <a:tabLst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Усиление системы администрирования налоговых </a:t>
            </a:r>
            <a:r>
              <a:rPr sz="1700" dirty="0">
                <a:latin typeface="Times New Roman"/>
                <a:cs typeface="Times New Roman"/>
              </a:rPr>
              <a:t>и </a:t>
            </a:r>
            <a:r>
              <a:rPr sz="1700" spc="-5" dirty="0">
                <a:latin typeface="Times New Roman"/>
                <a:cs typeface="Times New Roman"/>
              </a:rPr>
              <a:t>неналоговых доходов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34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целях</a:t>
            </a:r>
            <a:endParaRPr sz="1700" dirty="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700" spc="-5" dirty="0">
                <a:latin typeface="Times New Roman"/>
                <a:cs typeface="Times New Roman"/>
              </a:rPr>
              <a:t>повышения </a:t>
            </a:r>
            <a:r>
              <a:rPr sz="1700" dirty="0">
                <a:latin typeface="Times New Roman"/>
                <a:cs typeface="Times New Roman"/>
              </a:rPr>
              <a:t>их собираемости и минимизации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недоимки;</a:t>
            </a:r>
            <a:endParaRPr sz="17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05"/>
              </a:spcBef>
              <a:buChar char="-"/>
              <a:tabLst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Развитие налогового </a:t>
            </a:r>
            <a:r>
              <a:rPr sz="1700" spc="-5" dirty="0" err="1">
                <a:latin typeface="Times New Roman"/>
                <a:cs typeface="Times New Roman"/>
              </a:rPr>
              <a:t>потенциала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lang="ru-RU" sz="1700" spc="-5" dirty="0" smtClean="0">
                <a:latin typeface="Times New Roman"/>
                <a:cs typeface="Times New Roman"/>
              </a:rPr>
              <a:t>Калининского</a:t>
            </a:r>
            <a:r>
              <a:rPr sz="1700" spc="-5" dirty="0" smtClean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сельского поселения посредством  </a:t>
            </a:r>
            <a:r>
              <a:rPr sz="1700" dirty="0">
                <a:latin typeface="Times New Roman"/>
                <a:cs typeface="Times New Roman"/>
              </a:rPr>
              <a:t>укрепления </a:t>
            </a:r>
            <a:r>
              <a:rPr sz="1700" spc="-5" dirty="0">
                <a:latin typeface="Times New Roman"/>
                <a:cs typeface="Times New Roman"/>
              </a:rPr>
              <a:t>налоговой дисциплины, </a:t>
            </a:r>
            <a:r>
              <a:rPr sz="1700" dirty="0">
                <a:latin typeface="Times New Roman"/>
                <a:cs typeface="Times New Roman"/>
              </a:rPr>
              <a:t>в </a:t>
            </a:r>
            <a:r>
              <a:rPr sz="1700" spc="-5" dirty="0">
                <a:latin typeface="Times New Roman"/>
                <a:cs typeface="Times New Roman"/>
              </a:rPr>
              <a:t>том числе путем повышения эффективности работы  межведомственных </a:t>
            </a:r>
            <a:r>
              <a:rPr sz="1700" dirty="0">
                <a:latin typeface="Times New Roman"/>
                <a:cs typeface="Times New Roman"/>
              </a:rPr>
              <a:t>и административной</a:t>
            </a:r>
            <a:r>
              <a:rPr sz="1700" spc="-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комиссий;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409"/>
              </a:spcBef>
              <a:buChar char="-"/>
              <a:tabLst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Создание </a:t>
            </a:r>
            <a:r>
              <a:rPr sz="1700" spc="-5" dirty="0">
                <a:latin typeface="Times New Roman"/>
                <a:cs typeface="Times New Roman"/>
              </a:rPr>
              <a:t>благоприятных условий </a:t>
            </a:r>
            <a:r>
              <a:rPr sz="1700" dirty="0">
                <a:latin typeface="Times New Roman"/>
                <a:cs typeface="Times New Roman"/>
              </a:rPr>
              <a:t>для </a:t>
            </a:r>
            <a:r>
              <a:rPr sz="1700" spc="-5" dirty="0">
                <a:latin typeface="Times New Roman"/>
                <a:cs typeface="Times New Roman"/>
              </a:rPr>
              <a:t>обеспечения инвестиционной </a:t>
            </a:r>
            <a:r>
              <a:rPr sz="1700" spc="-5" dirty="0" err="1">
                <a:latin typeface="Times New Roman"/>
                <a:cs typeface="Times New Roman"/>
              </a:rPr>
              <a:t>привлекательности</a:t>
            </a:r>
            <a:r>
              <a:rPr sz="1700" spc="-5" dirty="0">
                <a:latin typeface="Times New Roman"/>
                <a:cs typeface="Times New Roman"/>
              </a:rPr>
              <a:t>  </a:t>
            </a:r>
            <a:r>
              <a:rPr lang="ru-RU" sz="1700" spc="-5" dirty="0" smtClean="0">
                <a:latin typeface="Times New Roman"/>
                <a:cs typeface="Times New Roman"/>
              </a:rPr>
              <a:t>Калининского</a:t>
            </a:r>
            <a:r>
              <a:rPr sz="1700" spc="-5" dirty="0" smtClean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сельского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поселения;</a:t>
            </a:r>
            <a:endParaRPr sz="17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409"/>
              </a:spcBef>
              <a:buChar char="-"/>
              <a:tabLst>
                <a:tab pos="355600" algn="l"/>
              </a:tabLst>
            </a:pPr>
            <a:r>
              <a:rPr sz="1700" spc="-5" dirty="0">
                <a:latin typeface="Times New Roman"/>
                <a:cs typeface="Times New Roman"/>
              </a:rPr>
              <a:t>Эффективное использование </a:t>
            </a:r>
            <a:r>
              <a:rPr sz="1700" dirty="0">
                <a:latin typeface="Times New Roman"/>
                <a:cs typeface="Times New Roman"/>
              </a:rPr>
              <a:t>и управление муниципальным</a:t>
            </a:r>
            <a:r>
              <a:rPr sz="1700" spc="-1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имуществом;</a:t>
            </a:r>
            <a:endParaRPr sz="17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409"/>
              </a:spcBef>
              <a:buChar char="-"/>
              <a:tabLst>
                <a:tab pos="355600" algn="l"/>
              </a:tabLst>
            </a:pPr>
            <a:r>
              <a:rPr sz="1700" dirty="0">
                <a:latin typeface="Times New Roman"/>
                <a:cs typeface="Times New Roman"/>
              </a:rPr>
              <a:t>Проведение анализа </a:t>
            </a:r>
            <a:r>
              <a:rPr sz="1700" spc="-5" dirty="0">
                <a:latin typeface="Times New Roman"/>
                <a:cs typeface="Times New Roman"/>
              </a:rPr>
              <a:t>эффективности предоставляемых налоговых</a:t>
            </a:r>
            <a:r>
              <a:rPr sz="1700" spc="-1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льгот.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201" y="-1397"/>
            <a:ext cx="8867597" cy="729379"/>
          </a:xfrm>
          <a:prstGeom prst="rect">
            <a:avLst/>
          </a:prstGeom>
        </p:spPr>
        <p:txBody>
          <a:bodyPr vert="horz" wrap="square" lIns="0" tIns="112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Основные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направления</a:t>
            </a:r>
            <a:r>
              <a:rPr sz="2000" b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бюджетной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 err="1">
                <a:solidFill>
                  <a:srgbClr val="000000"/>
                </a:solidFill>
                <a:latin typeface="Times New Roman"/>
                <a:cs typeface="Times New Roman"/>
              </a:rPr>
              <a:t>политики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Калининского</a:t>
            </a:r>
            <a:r>
              <a:rPr sz="2000" b="0" spc="-1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сельского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поселения </a:t>
            </a:r>
            <a:r>
              <a:rPr sz="2000" b="0" spc="-5" dirty="0" err="1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  <a:r>
              <a:rPr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год и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плановый </a:t>
            </a:r>
            <a:r>
              <a:rPr sz="2000" b="0" spc="-5" dirty="0" err="1">
                <a:solidFill>
                  <a:srgbClr val="000000"/>
                </a:solidFill>
                <a:latin typeface="Times New Roman"/>
                <a:cs typeface="Times New Roman"/>
              </a:rPr>
              <a:t>период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и </a:t>
            </a:r>
            <a:r>
              <a:rPr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2000" b="0" spc="-16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годов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1111452"/>
            <a:ext cx="8759825" cy="36195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Times New Roman"/>
                <a:cs typeface="Times New Roman"/>
              </a:rPr>
              <a:t>Расходная </a:t>
            </a:r>
            <a:r>
              <a:rPr sz="1700" spc="-10" dirty="0">
                <a:latin typeface="Times New Roman"/>
                <a:cs typeface="Times New Roman"/>
              </a:rPr>
              <a:t>часть </a:t>
            </a:r>
            <a:r>
              <a:rPr sz="1700" spc="-5" dirty="0" err="1">
                <a:latin typeface="Times New Roman"/>
                <a:cs typeface="Times New Roman"/>
              </a:rPr>
              <a:t>бюджета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lang="ru-RU" sz="1700" spc="-5" dirty="0" smtClean="0">
                <a:latin typeface="Times New Roman"/>
                <a:cs typeface="Times New Roman"/>
              </a:rPr>
              <a:t>Калининского</a:t>
            </a:r>
            <a:r>
              <a:rPr sz="1700" spc="-5" dirty="0" smtClean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сельского поселения сформирована </a:t>
            </a:r>
            <a:r>
              <a:rPr sz="1700" dirty="0">
                <a:latin typeface="Times New Roman"/>
                <a:cs typeface="Times New Roman"/>
              </a:rPr>
              <a:t>на </a:t>
            </a:r>
            <a:r>
              <a:rPr sz="1700" spc="-5" dirty="0">
                <a:latin typeface="Times New Roman"/>
                <a:cs typeface="Times New Roman"/>
              </a:rPr>
              <a:t>основе  </a:t>
            </a:r>
            <a:r>
              <a:rPr sz="1700" dirty="0">
                <a:latin typeface="Times New Roman"/>
                <a:cs typeface="Times New Roman"/>
              </a:rPr>
              <a:t>муниципальных </a:t>
            </a:r>
            <a:r>
              <a:rPr sz="1700" spc="-5" dirty="0" err="1">
                <a:latin typeface="Times New Roman"/>
                <a:cs typeface="Times New Roman"/>
              </a:rPr>
              <a:t>программ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lang="ru-RU" sz="1700" spc="-5" dirty="0">
                <a:latin typeface="Times New Roman"/>
                <a:cs typeface="Times New Roman"/>
              </a:rPr>
              <a:t>Калининского</a:t>
            </a:r>
            <a:r>
              <a:rPr sz="1700" spc="-5" dirty="0" smtClean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сельского поселения </a:t>
            </a:r>
            <a:r>
              <a:rPr sz="1700" dirty="0">
                <a:latin typeface="Times New Roman"/>
                <a:cs typeface="Times New Roman"/>
              </a:rPr>
              <a:t>по принципу </a:t>
            </a:r>
            <a:r>
              <a:rPr sz="1700" spc="-5" dirty="0">
                <a:latin typeface="Times New Roman"/>
                <a:cs typeface="Times New Roman"/>
              </a:rPr>
              <a:t>адресности  </a:t>
            </a:r>
            <a:r>
              <a:rPr sz="1700" dirty="0">
                <a:latin typeface="Times New Roman"/>
                <a:cs typeface="Times New Roman"/>
              </a:rPr>
              <a:t>и </a:t>
            </a:r>
            <a:r>
              <a:rPr sz="1700" spc="-5" dirty="0">
                <a:latin typeface="Times New Roman"/>
                <a:cs typeface="Times New Roman"/>
              </a:rPr>
              <a:t>целевого </a:t>
            </a:r>
            <a:r>
              <a:rPr sz="1700" dirty="0">
                <a:latin typeface="Times New Roman"/>
                <a:cs typeface="Times New Roman"/>
              </a:rPr>
              <a:t>характера </a:t>
            </a:r>
            <a:r>
              <a:rPr sz="1700" spc="-5" dirty="0">
                <a:latin typeface="Times New Roman"/>
                <a:cs typeface="Times New Roman"/>
              </a:rPr>
              <a:t>использования </a:t>
            </a:r>
            <a:r>
              <a:rPr sz="1700" dirty="0">
                <a:latin typeface="Times New Roman"/>
                <a:cs typeface="Times New Roman"/>
              </a:rPr>
              <a:t>бюджетных</a:t>
            </a:r>
            <a:r>
              <a:rPr sz="1700" spc="-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средств.</a:t>
            </a:r>
          </a:p>
          <a:p>
            <a:pPr marL="12700" algn="just">
              <a:lnSpc>
                <a:spcPct val="100000"/>
              </a:lnSpc>
              <a:spcBef>
                <a:spcPts val="409"/>
              </a:spcBef>
            </a:pPr>
            <a:r>
              <a:rPr sz="1700" spc="-5" dirty="0">
                <a:latin typeface="Times New Roman"/>
                <a:cs typeface="Times New Roman"/>
              </a:rPr>
              <a:t>Формирование </a:t>
            </a:r>
            <a:r>
              <a:rPr sz="1700" dirty="0">
                <a:latin typeface="Times New Roman"/>
                <a:cs typeface="Times New Roman"/>
              </a:rPr>
              <a:t>расходной </a:t>
            </a:r>
            <a:r>
              <a:rPr sz="1700" spc="-10" dirty="0">
                <a:latin typeface="Times New Roman"/>
                <a:cs typeface="Times New Roman"/>
              </a:rPr>
              <a:t>части </a:t>
            </a:r>
            <a:r>
              <a:rPr sz="1700" spc="-5" dirty="0">
                <a:latin typeface="Times New Roman"/>
                <a:cs typeface="Times New Roman"/>
              </a:rPr>
              <a:t>бюджета </a:t>
            </a:r>
            <a:r>
              <a:rPr lang="ru-RU" sz="1700" spc="-5" dirty="0">
                <a:latin typeface="Times New Roman"/>
                <a:cs typeface="Times New Roman"/>
              </a:rPr>
              <a:t>Калининского</a:t>
            </a:r>
            <a:r>
              <a:rPr sz="1700" spc="-5" dirty="0" smtClean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сельского поселения,</a:t>
            </a:r>
            <a:r>
              <a:rPr sz="1700" spc="1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как</a:t>
            </a:r>
          </a:p>
          <a:p>
            <a:pPr marL="355600" marR="8890" algn="just">
              <a:lnSpc>
                <a:spcPct val="100000"/>
              </a:lnSpc>
            </a:pPr>
            <a:r>
              <a:rPr sz="1700" spc="-5" dirty="0">
                <a:latin typeface="Times New Roman"/>
                <a:cs typeface="Times New Roman"/>
              </a:rPr>
              <a:t>«программного бюджета», основывается </a:t>
            </a:r>
            <a:r>
              <a:rPr sz="1700" dirty="0">
                <a:latin typeface="Times New Roman"/>
                <a:cs typeface="Times New Roman"/>
              </a:rPr>
              <a:t>на </a:t>
            </a:r>
            <a:r>
              <a:rPr sz="1700" spc="-5" dirty="0">
                <a:latin typeface="Times New Roman"/>
                <a:cs typeface="Times New Roman"/>
              </a:rPr>
              <a:t>конкретных программных мероприятиях,  направленных </a:t>
            </a:r>
            <a:r>
              <a:rPr sz="1700" dirty="0">
                <a:latin typeface="Times New Roman"/>
                <a:cs typeface="Times New Roman"/>
              </a:rPr>
              <a:t>на достижение </a:t>
            </a:r>
            <a:r>
              <a:rPr sz="1700" spc="-5" dirty="0">
                <a:latin typeface="Times New Roman"/>
                <a:cs typeface="Times New Roman"/>
              </a:rPr>
              <a:t>приоритетных целей социально-экономического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развития.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409"/>
              </a:spcBef>
            </a:pPr>
            <a:r>
              <a:rPr sz="1700" dirty="0">
                <a:latin typeface="Times New Roman"/>
                <a:cs typeface="Times New Roman"/>
              </a:rPr>
              <a:t>При </a:t>
            </a:r>
            <a:r>
              <a:rPr sz="1700" spc="-5" dirty="0">
                <a:latin typeface="Times New Roman"/>
                <a:cs typeface="Times New Roman"/>
              </a:rPr>
              <a:t>формировании бюджета учтены как действующие расходные обязательства, так </a:t>
            </a:r>
            <a:r>
              <a:rPr sz="1700" dirty="0">
                <a:latin typeface="Times New Roman"/>
                <a:cs typeface="Times New Roman"/>
              </a:rPr>
              <a:t>и </a:t>
            </a:r>
            <a:r>
              <a:rPr sz="1700" spc="-15" dirty="0">
                <a:latin typeface="Times New Roman"/>
                <a:cs typeface="Times New Roman"/>
              </a:rPr>
              <a:t>те  </a:t>
            </a:r>
            <a:r>
              <a:rPr sz="1700" spc="-5" dirty="0">
                <a:latin typeface="Times New Roman"/>
                <a:cs typeface="Times New Roman"/>
              </a:rPr>
              <a:t>обязательства, </a:t>
            </a:r>
            <a:r>
              <a:rPr sz="1700" dirty="0">
                <a:latin typeface="Times New Roman"/>
                <a:cs typeface="Times New Roman"/>
              </a:rPr>
              <a:t>возникновение </a:t>
            </a:r>
            <a:r>
              <a:rPr sz="1700" spc="-5" dirty="0">
                <a:latin typeface="Times New Roman"/>
                <a:cs typeface="Times New Roman"/>
              </a:rPr>
              <a:t>которых связано </a:t>
            </a:r>
            <a:r>
              <a:rPr sz="1700" dirty="0">
                <a:latin typeface="Times New Roman"/>
                <a:cs typeface="Times New Roman"/>
              </a:rPr>
              <a:t>с </a:t>
            </a:r>
            <a:r>
              <a:rPr sz="1700" spc="-5" dirty="0" err="1">
                <a:latin typeface="Times New Roman"/>
                <a:cs typeface="Times New Roman"/>
              </a:rPr>
              <a:t>развитием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lang="ru-RU" sz="1700" spc="-5" dirty="0">
                <a:latin typeface="Times New Roman"/>
                <a:cs typeface="Times New Roman"/>
              </a:rPr>
              <a:t>Калининского</a:t>
            </a:r>
            <a:r>
              <a:rPr sz="1700" spc="-5" dirty="0" smtClean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сельского  поселения.</a:t>
            </a:r>
            <a:endParaRPr sz="17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09"/>
              </a:spcBef>
            </a:pPr>
            <a:r>
              <a:rPr sz="1700" spc="-5" dirty="0" err="1">
                <a:latin typeface="Times New Roman"/>
                <a:cs typeface="Times New Roman"/>
              </a:rPr>
              <a:t>Бюджет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lang="ru-RU" sz="1700" spc="-5" dirty="0">
                <a:latin typeface="Times New Roman"/>
                <a:cs typeface="Times New Roman"/>
              </a:rPr>
              <a:t>Калининского</a:t>
            </a:r>
            <a:r>
              <a:rPr sz="1700" spc="-5" dirty="0" smtClean="0">
                <a:latin typeface="Times New Roman"/>
                <a:cs typeface="Times New Roman"/>
              </a:rPr>
              <a:t> </a:t>
            </a:r>
            <a:r>
              <a:rPr sz="1700" spc="-5" dirty="0" err="1">
                <a:latin typeface="Times New Roman"/>
                <a:cs typeface="Times New Roman"/>
              </a:rPr>
              <a:t>сельского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5" dirty="0" err="1" smtClean="0">
                <a:latin typeface="Times New Roman"/>
                <a:cs typeface="Times New Roman"/>
              </a:rPr>
              <a:t>поселе</a:t>
            </a:r>
            <a:r>
              <a:rPr lang="ru-RU" sz="1700" spc="-5" dirty="0">
                <a:latin typeface="Times New Roman"/>
                <a:cs typeface="Times New Roman"/>
              </a:rPr>
              <a:t>н</a:t>
            </a:r>
            <a:r>
              <a:rPr sz="1700" spc="-5" dirty="0" err="1" smtClean="0">
                <a:latin typeface="Times New Roman"/>
                <a:cs typeface="Times New Roman"/>
              </a:rPr>
              <a:t>ия</a:t>
            </a:r>
            <a:r>
              <a:rPr sz="1700" spc="-5" dirty="0" smtClean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продолжает сохранять</a:t>
            </a:r>
            <a:r>
              <a:rPr sz="1700" spc="204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свою социальную</a:t>
            </a:r>
            <a:endParaRPr sz="17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700" spc="-5" dirty="0">
                <a:latin typeface="Times New Roman"/>
                <a:cs typeface="Times New Roman"/>
              </a:rPr>
              <a:t>направленность.</a:t>
            </a:r>
            <a:endParaRPr sz="1700" dirty="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405"/>
              </a:spcBef>
              <a:tabLst>
                <a:tab pos="1737995" algn="l"/>
                <a:tab pos="3373120" algn="l"/>
                <a:tab pos="4678045" algn="l"/>
                <a:tab pos="5943600" algn="l"/>
                <a:tab pos="7021195" algn="l"/>
                <a:tab pos="7820025" algn="l"/>
              </a:tabLst>
            </a:pPr>
            <a:r>
              <a:rPr sz="1700" dirty="0">
                <a:latin typeface="Times New Roman"/>
                <a:cs typeface="Times New Roman"/>
              </a:rPr>
              <a:t>Приор</a:t>
            </a:r>
            <a:r>
              <a:rPr sz="1700" spc="-15" dirty="0">
                <a:latin typeface="Times New Roman"/>
                <a:cs typeface="Times New Roman"/>
              </a:rPr>
              <a:t>и</a:t>
            </a:r>
            <a:r>
              <a:rPr sz="1700" dirty="0">
                <a:latin typeface="Times New Roman"/>
                <a:cs typeface="Times New Roman"/>
              </a:rPr>
              <a:t>т</a:t>
            </a:r>
            <a:r>
              <a:rPr sz="1700" spc="-15" dirty="0">
                <a:latin typeface="Times New Roman"/>
                <a:cs typeface="Times New Roman"/>
              </a:rPr>
              <a:t>е</a:t>
            </a:r>
            <a:r>
              <a:rPr sz="1700" dirty="0">
                <a:latin typeface="Times New Roman"/>
                <a:cs typeface="Times New Roman"/>
              </a:rPr>
              <a:t>тн</a:t>
            </a:r>
            <a:r>
              <a:rPr sz="1700" spc="-20" dirty="0">
                <a:latin typeface="Times New Roman"/>
                <a:cs typeface="Times New Roman"/>
              </a:rPr>
              <a:t>ы</a:t>
            </a:r>
            <a:r>
              <a:rPr sz="1700" dirty="0">
                <a:latin typeface="Times New Roman"/>
                <a:cs typeface="Times New Roman"/>
              </a:rPr>
              <a:t>ми	</a:t>
            </a:r>
            <a:r>
              <a:rPr sz="1700" spc="-5" dirty="0">
                <a:latin typeface="Times New Roman"/>
                <a:cs typeface="Times New Roman"/>
              </a:rPr>
              <a:t>на</a:t>
            </a:r>
            <a:r>
              <a:rPr sz="1700" spc="-15" dirty="0">
                <a:latin typeface="Times New Roman"/>
                <a:cs typeface="Times New Roman"/>
              </a:rPr>
              <a:t>п</a:t>
            </a:r>
            <a:r>
              <a:rPr sz="1700" dirty="0">
                <a:latin typeface="Times New Roman"/>
                <a:cs typeface="Times New Roman"/>
              </a:rPr>
              <a:t>ра</a:t>
            </a:r>
            <a:r>
              <a:rPr sz="1700" spc="-15" dirty="0">
                <a:latin typeface="Times New Roman"/>
                <a:cs typeface="Times New Roman"/>
              </a:rPr>
              <a:t>в</a:t>
            </a:r>
            <a:r>
              <a:rPr sz="1700" dirty="0">
                <a:latin typeface="Times New Roman"/>
                <a:cs typeface="Times New Roman"/>
              </a:rPr>
              <a:t>ления</a:t>
            </a:r>
            <a:r>
              <a:rPr sz="1700" spc="-15" dirty="0">
                <a:latin typeface="Times New Roman"/>
                <a:cs typeface="Times New Roman"/>
              </a:rPr>
              <a:t>м</a:t>
            </a:r>
            <a:r>
              <a:rPr sz="1700" dirty="0">
                <a:latin typeface="Times New Roman"/>
                <a:cs typeface="Times New Roman"/>
              </a:rPr>
              <a:t>и	бю</a:t>
            </a:r>
            <a:r>
              <a:rPr sz="1700" spc="-10" dirty="0">
                <a:latin typeface="Times New Roman"/>
                <a:cs typeface="Times New Roman"/>
              </a:rPr>
              <a:t>д</a:t>
            </a:r>
            <a:r>
              <a:rPr sz="1700" spc="-15" dirty="0">
                <a:latin typeface="Times New Roman"/>
                <a:cs typeface="Times New Roman"/>
              </a:rPr>
              <a:t>ж</a:t>
            </a:r>
            <a:r>
              <a:rPr sz="1700" dirty="0">
                <a:latin typeface="Times New Roman"/>
                <a:cs typeface="Times New Roman"/>
              </a:rPr>
              <a:t>етн</a:t>
            </a:r>
            <a:r>
              <a:rPr sz="1700" spc="-5" dirty="0">
                <a:latin typeface="Times New Roman"/>
                <a:cs typeface="Times New Roman"/>
              </a:rPr>
              <a:t>ы</a:t>
            </a:r>
            <a:r>
              <a:rPr sz="1700" dirty="0">
                <a:latin typeface="Times New Roman"/>
                <a:cs typeface="Times New Roman"/>
              </a:rPr>
              <a:t>х	</a:t>
            </a:r>
            <a:r>
              <a:rPr sz="1700" spc="-15" dirty="0">
                <a:latin typeface="Times New Roman"/>
                <a:cs typeface="Times New Roman"/>
              </a:rPr>
              <a:t>р</a:t>
            </a:r>
            <a:r>
              <a:rPr sz="1700" dirty="0">
                <a:latin typeface="Times New Roman"/>
                <a:cs typeface="Times New Roman"/>
              </a:rPr>
              <a:t>ас</a:t>
            </a:r>
            <a:r>
              <a:rPr sz="1700" spc="-15" dirty="0">
                <a:latin typeface="Times New Roman"/>
                <a:cs typeface="Times New Roman"/>
              </a:rPr>
              <a:t>х</a:t>
            </a:r>
            <a:r>
              <a:rPr sz="1700" dirty="0">
                <a:latin typeface="Times New Roman"/>
                <a:cs typeface="Times New Roman"/>
              </a:rPr>
              <a:t>одов	явл</a:t>
            </a:r>
            <a:r>
              <a:rPr sz="1700" spc="-10" dirty="0">
                <a:latin typeface="Times New Roman"/>
                <a:cs typeface="Times New Roman"/>
              </a:rPr>
              <a:t>я</a:t>
            </a:r>
            <a:r>
              <a:rPr sz="1700" spc="-5" dirty="0">
                <a:latin typeface="Times New Roman"/>
                <a:cs typeface="Times New Roman"/>
              </a:rPr>
              <a:t>ютс</a:t>
            </a:r>
            <a:r>
              <a:rPr sz="1700" dirty="0">
                <a:latin typeface="Times New Roman"/>
                <a:cs typeface="Times New Roman"/>
              </a:rPr>
              <a:t>я	с</a:t>
            </a:r>
            <a:r>
              <a:rPr sz="1700" spc="-15" dirty="0">
                <a:latin typeface="Times New Roman"/>
                <a:cs typeface="Times New Roman"/>
              </a:rPr>
              <a:t>ф</a:t>
            </a:r>
            <a:r>
              <a:rPr sz="1700" dirty="0">
                <a:latin typeface="Times New Roman"/>
                <a:cs typeface="Times New Roman"/>
              </a:rPr>
              <a:t>е</a:t>
            </a:r>
            <a:r>
              <a:rPr sz="1700" spc="-15" dirty="0">
                <a:latin typeface="Times New Roman"/>
                <a:cs typeface="Times New Roman"/>
              </a:rPr>
              <a:t>р</a:t>
            </a:r>
            <a:r>
              <a:rPr sz="1700" dirty="0">
                <a:latin typeface="Times New Roman"/>
                <a:cs typeface="Times New Roman"/>
              </a:rPr>
              <a:t>ы	кул</a:t>
            </a:r>
            <a:r>
              <a:rPr sz="1700" spc="-10" dirty="0">
                <a:latin typeface="Times New Roman"/>
                <a:cs typeface="Times New Roman"/>
              </a:rPr>
              <a:t>ь</a:t>
            </a:r>
            <a:r>
              <a:rPr sz="1700" dirty="0">
                <a:latin typeface="Times New Roman"/>
                <a:cs typeface="Times New Roman"/>
              </a:rPr>
              <a:t>ту</a:t>
            </a:r>
            <a:r>
              <a:rPr sz="1700" spc="-15" dirty="0">
                <a:latin typeface="Times New Roman"/>
                <a:cs typeface="Times New Roman"/>
              </a:rPr>
              <a:t>р</a:t>
            </a:r>
            <a:r>
              <a:rPr sz="1700" spc="-20" dirty="0">
                <a:latin typeface="Times New Roman"/>
                <a:cs typeface="Times New Roman"/>
              </a:rPr>
              <a:t>ы</a:t>
            </a:r>
            <a:r>
              <a:rPr sz="1700" dirty="0">
                <a:latin typeface="Times New Roman"/>
                <a:cs typeface="Times New Roman"/>
              </a:rPr>
              <a:t>,  физической культуры и </a:t>
            </a:r>
            <a:r>
              <a:rPr sz="1700" spc="-5" dirty="0">
                <a:latin typeface="Times New Roman"/>
                <a:cs typeface="Times New Roman"/>
              </a:rPr>
              <a:t>спорта, </a:t>
            </a:r>
            <a:r>
              <a:rPr sz="1700" dirty="0">
                <a:latin typeface="Times New Roman"/>
                <a:cs typeface="Times New Roman"/>
              </a:rPr>
              <a:t>социальной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политики.</a:t>
            </a:r>
            <a:endParaRPr sz="17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137" y="95834"/>
            <a:ext cx="92297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Основные параметры проекта бюджета </a:t>
            </a:r>
            <a:r>
              <a:rPr lang="ru-RU" sz="1800" spc="-5" dirty="0">
                <a:latin typeface="Times New Roman"/>
                <a:cs typeface="Times New Roman"/>
              </a:rPr>
              <a:t>Калининского</a:t>
            </a:r>
            <a:r>
              <a:rPr sz="1800" b="1" spc="-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сельского </a:t>
            </a:r>
            <a:r>
              <a:rPr sz="1800" b="1" spc="-5" dirty="0">
                <a:latin typeface="Times New Roman"/>
                <a:cs typeface="Times New Roman"/>
              </a:rPr>
              <a:t>поселения </a:t>
            </a:r>
            <a:r>
              <a:rPr sz="1800" b="1" spc="-5" dirty="0" err="1">
                <a:latin typeface="Times New Roman"/>
                <a:cs typeface="Times New Roman"/>
              </a:rPr>
              <a:t>на</a:t>
            </a:r>
            <a:r>
              <a:rPr sz="1800" b="1" spc="75" dirty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</a:t>
            </a:r>
            <a:r>
              <a:rPr lang="ru-RU" sz="1800" b="1" dirty="0" smtClean="0">
                <a:latin typeface="Times New Roman"/>
                <a:cs typeface="Times New Roman"/>
              </a:rPr>
              <a:t>21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2576830" algn="l"/>
                <a:tab pos="9203690" algn="l"/>
              </a:tabLst>
            </a:pPr>
            <a:r>
              <a:rPr sz="1800" b="0" u="heavy" dirty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u="heavy" spc="-5" dirty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год плановый </a:t>
            </a:r>
            <a:r>
              <a:rPr sz="1800" b="1" u="heavy" spc="-5" dirty="0" err="1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период</a:t>
            </a:r>
            <a:r>
              <a:rPr sz="1800" b="1" u="heavy" spc="-5" dirty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 smtClean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202</a:t>
            </a:r>
            <a:r>
              <a:rPr lang="ru-RU" sz="1800" b="1" u="heavy" dirty="0" smtClean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800" b="1" u="heavy" dirty="0" smtClean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и </a:t>
            </a:r>
            <a:r>
              <a:rPr sz="1800" b="1" u="heavy" dirty="0" smtClean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202</a:t>
            </a:r>
            <a:r>
              <a:rPr lang="ru-RU" sz="1800" b="1" u="heavy" dirty="0" smtClean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800" b="1" u="heavy" spc="-60" dirty="0" smtClean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годов	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53043" y="729742"/>
            <a:ext cx="57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837" y="700023"/>
            <a:ext cx="9204325" cy="15875"/>
          </a:xfrm>
          <a:custGeom>
            <a:avLst/>
            <a:gdLst/>
            <a:ahLst/>
            <a:cxnLst/>
            <a:rect l="l" t="t" r="r" b="b"/>
            <a:pathLst>
              <a:path w="9204325" h="15875">
                <a:moveTo>
                  <a:pt x="9204261" y="0"/>
                </a:moveTo>
                <a:lnTo>
                  <a:pt x="0" y="0"/>
                </a:lnTo>
                <a:lnTo>
                  <a:pt x="0" y="15875"/>
                </a:lnTo>
                <a:lnTo>
                  <a:pt x="9204261" y="15875"/>
                </a:lnTo>
                <a:lnTo>
                  <a:pt x="9204261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101990"/>
              </p:ext>
            </p:extLst>
          </p:nvPr>
        </p:nvGraphicFramePr>
        <p:xfrm>
          <a:off x="152400" y="881125"/>
          <a:ext cx="9530079" cy="4371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8675"/>
                <a:gridCol w="2199004"/>
                <a:gridCol w="2012950"/>
                <a:gridCol w="1949450"/>
              </a:tblGrid>
              <a:tr h="501650"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год,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год,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год,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Доходы,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11 198,7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7 854,7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7 814,8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числе: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Налоговые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1 593,6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1 640,1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1 688,2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3920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9 605,1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6 214,6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6 126,6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Расходы,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11 198,7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7 854,7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7 814,8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числе: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Программные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10 821,0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7 537,9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7 391,0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Непрограммные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377,7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122,6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33,1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Условно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утвержденные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194,2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390,7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3382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Дефицит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b="1" spc="-5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1835</Words>
  <Application>Microsoft Office PowerPoint</Application>
  <PresentationFormat>Лист A4 (210x297 мм)</PresentationFormat>
  <Paragraphs>425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Bookman Old Style</vt:lpstr>
      <vt:lpstr>Times New Roman</vt:lpstr>
      <vt:lpstr>Office Theme</vt:lpstr>
      <vt:lpstr>Проект бюджета</vt:lpstr>
      <vt:lpstr>Уважаемые жители</vt:lpstr>
      <vt:lpstr>  Что такое бюджет? </vt:lpstr>
      <vt:lpstr>Доходы бюджета Калининского сельского   поселения </vt:lpstr>
      <vt:lpstr>Межбюджетные трансферты (безвозмездные поступления)</vt:lpstr>
      <vt:lpstr>Основы составления проекта бюджета</vt:lpstr>
      <vt:lpstr>Основные направления налоговой политики Калининского сельского поселения на 2021 год и на плановый период 2022 и 2023 годов</vt:lpstr>
      <vt:lpstr>Основные направления бюджетной политики Калининского сельского поселения на 2021 год и плановый период 2022 и 2023 годов</vt:lpstr>
      <vt:lpstr>Основные параметры проекта бюджета Калининского сельского поселения на 2021   год плановый период 2022 и 2023 годов </vt:lpstr>
      <vt:lpstr>Структура доходной части бюджета  Калининского сельского поселения на 2021 год</vt:lpstr>
      <vt:lpstr>Основные налоговые и неналоговые доходы бюджета Калининского сельского поселения на 2021 год</vt:lpstr>
      <vt:lpstr>Структура безвозмездных поступлений доходной части  бюджета Калининского сельского поселения на 2021 год</vt:lpstr>
      <vt:lpstr>Основные мероприятия по мобилизации доходов  бюджета Калининского сельского поселения</vt:lpstr>
      <vt:lpstr>Расходы бюджета Калининского   сельского поселения на 2021 год </vt:lpstr>
      <vt:lpstr>Слайд 15</vt:lpstr>
      <vt:lpstr>Социальная направленность расходов бюджета  Калининского сельского поселения на 2021-2023 годы</vt:lpstr>
      <vt:lpstr>Основные направления расходов бюджета Калининского   сельского поселения на 2021 год </vt:lpstr>
      <vt:lpstr>Расходная часть бюджета Калининского сельского  поселения на 2021 год и плановый период 2022 и 2023 годов</vt:lpstr>
      <vt:lpstr>Расходы бюджета Калининского сельского  поселения в 2021 году на жилищно-коммунальное  хозяйство</vt:lpstr>
      <vt:lpstr>Расходы бюджета Калининского сельского  поселения в 2021 году на культуру</vt:lpstr>
      <vt:lpstr>Благодарим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User</cp:lastModifiedBy>
  <cp:revision>26</cp:revision>
  <dcterms:created xsi:type="dcterms:W3CDTF">2020-11-30T21:54:29Z</dcterms:created>
  <dcterms:modified xsi:type="dcterms:W3CDTF">2020-12-16T11:23:43Z</dcterms:modified>
</cp:coreProperties>
</file>