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7" r:id="rId21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20" dirty="0">
                <a:solidFill>
                  <a:srgbClr val="0E173E"/>
                </a:solidFill>
              </a:rPr>
              <a:t>‹#›</a:t>
            </a:fld>
            <a:endParaRPr spc="20" dirty="0">
              <a:solidFill>
                <a:srgbClr val="0E173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90475" y="0"/>
            <a:ext cx="2101524" cy="29535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DB6B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20" dirty="0">
                <a:solidFill>
                  <a:srgbClr val="0E173E"/>
                </a:solidFill>
              </a:rPr>
              <a:t>‹#›</a:t>
            </a:fld>
            <a:endParaRPr spc="20" dirty="0">
              <a:solidFill>
                <a:srgbClr val="0E173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DB6B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20" dirty="0">
                <a:solidFill>
                  <a:srgbClr val="0E173E"/>
                </a:solidFill>
              </a:rPr>
              <a:t>‹#›</a:t>
            </a:fld>
            <a:endParaRPr spc="20" dirty="0">
              <a:solidFill>
                <a:srgbClr val="0E173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64319" cy="44499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27739" y="2412584"/>
            <a:ext cx="3764259" cy="44454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DB6B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20" dirty="0">
                <a:solidFill>
                  <a:srgbClr val="0E173E"/>
                </a:solidFill>
              </a:rPr>
              <a:t>‹#›</a:t>
            </a:fld>
            <a:endParaRPr spc="20" dirty="0">
              <a:solidFill>
                <a:srgbClr val="0E173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3257" y="3076677"/>
            <a:ext cx="3198742" cy="378132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644" y="3154730"/>
            <a:ext cx="9342120" cy="30932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60" y="3156204"/>
            <a:ext cx="9241536" cy="20878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460" y="3156204"/>
            <a:ext cx="9241536" cy="20878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6220" y="3176016"/>
            <a:ext cx="9173718" cy="16535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7636" y="3095244"/>
            <a:ext cx="298678" cy="29717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9076" y="3131820"/>
            <a:ext cx="173736" cy="17221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77511" y="3107461"/>
            <a:ext cx="297179" cy="29867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68951" y="3144037"/>
            <a:ext cx="172212" cy="17371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23076" y="3113532"/>
            <a:ext cx="297179" cy="29717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14516" y="3150108"/>
            <a:ext cx="172212" cy="1722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60664" y="3104388"/>
            <a:ext cx="297179" cy="29717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52104" y="3140964"/>
            <a:ext cx="172212" cy="1722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20" dirty="0">
                <a:solidFill>
                  <a:srgbClr val="0E173E"/>
                </a:solidFill>
              </a:rPr>
              <a:t>‹#›</a:t>
            </a:fld>
            <a:endParaRPr spc="20" dirty="0">
              <a:solidFill>
                <a:srgbClr val="0E173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7832" y="1953844"/>
            <a:ext cx="673633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DB6B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4446" y="1618869"/>
            <a:ext cx="11403330" cy="4022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43994" y="6412400"/>
            <a:ext cx="280670" cy="268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20" dirty="0">
                <a:solidFill>
                  <a:srgbClr val="0E173E"/>
                </a:solidFill>
              </a:rPr>
              <a:t>‹#›</a:t>
            </a:fld>
            <a:endParaRPr spc="20" dirty="0">
              <a:solidFill>
                <a:srgbClr val="0E173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9.png"/><Relationship Id="rId18" Type="http://schemas.openxmlformats.org/officeDocument/2006/relationships/image" Target="../media/image53.png"/><Relationship Id="rId26" Type="http://schemas.openxmlformats.org/officeDocument/2006/relationships/image" Target="../media/image60.png"/><Relationship Id="rId3" Type="http://schemas.openxmlformats.org/officeDocument/2006/relationships/image" Target="../media/image41.png"/><Relationship Id="rId21" Type="http://schemas.openxmlformats.org/officeDocument/2006/relationships/image" Target="../media/image55.pn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17" Type="http://schemas.openxmlformats.org/officeDocument/2006/relationships/image" Target="../media/image9.png"/><Relationship Id="rId25" Type="http://schemas.openxmlformats.org/officeDocument/2006/relationships/image" Target="../media/image59.png"/><Relationship Id="rId2" Type="http://schemas.openxmlformats.org/officeDocument/2006/relationships/image" Target="../media/image40.png"/><Relationship Id="rId16" Type="http://schemas.openxmlformats.org/officeDocument/2006/relationships/image" Target="../media/image5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24" Type="http://schemas.openxmlformats.org/officeDocument/2006/relationships/image" Target="../media/image58.png"/><Relationship Id="rId5" Type="http://schemas.openxmlformats.org/officeDocument/2006/relationships/image" Target="../media/image43.png"/><Relationship Id="rId15" Type="http://schemas.openxmlformats.org/officeDocument/2006/relationships/image" Target="../media/image51.png"/><Relationship Id="rId23" Type="http://schemas.openxmlformats.org/officeDocument/2006/relationships/image" Target="../media/image57.png"/><Relationship Id="rId10" Type="http://schemas.openxmlformats.org/officeDocument/2006/relationships/image" Target="../media/image11.png"/><Relationship Id="rId19" Type="http://schemas.openxmlformats.org/officeDocument/2006/relationships/image" Target="../media/image54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ds.napf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6.png"/><Relationship Id="rId18" Type="http://schemas.openxmlformats.org/officeDocument/2006/relationships/image" Target="../media/image77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6.png"/><Relationship Id="rId2" Type="http://schemas.openxmlformats.org/officeDocument/2006/relationships/image" Target="../media/image63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5.png"/><Relationship Id="rId10" Type="http://schemas.openxmlformats.org/officeDocument/2006/relationships/image" Target="../media/image71.png"/><Relationship Id="rId19" Type="http://schemas.openxmlformats.org/officeDocument/2006/relationships/image" Target="../media/image23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5217" y="2716920"/>
            <a:ext cx="7942580" cy="1330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15720" marR="5080" indent="-1303020">
              <a:lnSpc>
                <a:spcPct val="107000"/>
              </a:lnSpc>
              <a:spcBef>
                <a:spcPts val="105"/>
              </a:spcBef>
            </a:pPr>
            <a:r>
              <a:rPr spc="-15" dirty="0"/>
              <a:t>ПРОГРАММА</a:t>
            </a:r>
            <a:r>
              <a:rPr spc="-165" dirty="0"/>
              <a:t> </a:t>
            </a:r>
            <a:r>
              <a:rPr spc="-35" dirty="0"/>
              <a:t>ДОЛГОСРОЧНЫХ </a:t>
            </a:r>
            <a:r>
              <a:rPr spc="-1155" dirty="0"/>
              <a:t> </a:t>
            </a:r>
            <a:r>
              <a:rPr spc="5" dirty="0"/>
              <a:t>СБЕРЕЖЕНИЙ</a:t>
            </a:r>
            <a:r>
              <a:rPr spc="-145" dirty="0"/>
              <a:t> </a:t>
            </a:r>
            <a:r>
              <a:rPr spc="-120" dirty="0"/>
              <a:t>(ПДС)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6069" y="218171"/>
            <a:ext cx="3264159" cy="6929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0351" y="190434"/>
            <a:ext cx="585511" cy="61058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967781" y="340590"/>
            <a:ext cx="653415" cy="316865"/>
          </a:xfrm>
          <a:custGeom>
            <a:avLst/>
            <a:gdLst/>
            <a:ahLst/>
            <a:cxnLst/>
            <a:rect l="l" t="t" r="r" b="b"/>
            <a:pathLst>
              <a:path w="653414" h="316865">
                <a:moveTo>
                  <a:pt x="12405" y="6326"/>
                </a:moveTo>
                <a:lnTo>
                  <a:pt x="0" y="6326"/>
                </a:lnTo>
                <a:lnTo>
                  <a:pt x="0" y="111908"/>
                </a:lnTo>
                <a:lnTo>
                  <a:pt x="14515" y="111908"/>
                </a:lnTo>
                <a:lnTo>
                  <a:pt x="14515" y="35431"/>
                </a:lnTo>
                <a:lnTo>
                  <a:pt x="29731" y="35431"/>
                </a:lnTo>
                <a:lnTo>
                  <a:pt x="12405" y="6326"/>
                </a:lnTo>
                <a:close/>
              </a:path>
              <a:path w="653414" h="316865">
                <a:moveTo>
                  <a:pt x="112606" y="34990"/>
                </a:moveTo>
                <a:lnTo>
                  <a:pt x="98049" y="34990"/>
                </a:lnTo>
                <a:lnTo>
                  <a:pt x="98185" y="111908"/>
                </a:lnTo>
                <a:lnTo>
                  <a:pt x="112717" y="111908"/>
                </a:lnTo>
                <a:lnTo>
                  <a:pt x="112606" y="34990"/>
                </a:lnTo>
                <a:close/>
              </a:path>
              <a:path w="653414" h="316865">
                <a:moveTo>
                  <a:pt x="29731" y="35431"/>
                </a:moveTo>
                <a:lnTo>
                  <a:pt x="14515" y="35431"/>
                </a:lnTo>
                <a:lnTo>
                  <a:pt x="52802" y="99085"/>
                </a:lnTo>
                <a:lnTo>
                  <a:pt x="59762" y="99085"/>
                </a:lnTo>
                <a:lnTo>
                  <a:pt x="70846" y="80530"/>
                </a:lnTo>
                <a:lnTo>
                  <a:pt x="56580" y="80530"/>
                </a:lnTo>
                <a:lnTo>
                  <a:pt x="29731" y="35431"/>
                </a:lnTo>
                <a:close/>
              </a:path>
              <a:path w="653414" h="316865">
                <a:moveTo>
                  <a:pt x="112564" y="6326"/>
                </a:moveTo>
                <a:lnTo>
                  <a:pt x="100159" y="6326"/>
                </a:lnTo>
                <a:lnTo>
                  <a:pt x="56580" y="80530"/>
                </a:lnTo>
                <a:lnTo>
                  <a:pt x="70846" y="80530"/>
                </a:lnTo>
                <a:lnTo>
                  <a:pt x="98049" y="34990"/>
                </a:lnTo>
                <a:lnTo>
                  <a:pt x="112606" y="34990"/>
                </a:lnTo>
                <a:lnTo>
                  <a:pt x="112564" y="6326"/>
                </a:lnTo>
                <a:close/>
              </a:path>
              <a:path w="653414" h="316865">
                <a:moveTo>
                  <a:pt x="157794" y="31971"/>
                </a:moveTo>
                <a:lnTo>
                  <a:pt x="143262" y="31971"/>
                </a:lnTo>
                <a:lnTo>
                  <a:pt x="143262" y="111908"/>
                </a:lnTo>
                <a:lnTo>
                  <a:pt x="156586" y="111908"/>
                </a:lnTo>
                <a:lnTo>
                  <a:pt x="174879" y="90181"/>
                </a:lnTo>
                <a:lnTo>
                  <a:pt x="157794" y="90181"/>
                </a:lnTo>
                <a:lnTo>
                  <a:pt x="157794" y="31971"/>
                </a:lnTo>
                <a:close/>
              </a:path>
              <a:path w="653414" h="316865">
                <a:moveTo>
                  <a:pt x="220126" y="53681"/>
                </a:moveTo>
                <a:lnTo>
                  <a:pt x="205611" y="53681"/>
                </a:lnTo>
                <a:lnTo>
                  <a:pt x="205611" y="111908"/>
                </a:lnTo>
                <a:lnTo>
                  <a:pt x="220126" y="111908"/>
                </a:lnTo>
                <a:lnTo>
                  <a:pt x="220126" y="53681"/>
                </a:lnTo>
                <a:close/>
              </a:path>
              <a:path w="653414" h="316865">
                <a:moveTo>
                  <a:pt x="220126" y="31971"/>
                </a:moveTo>
                <a:lnTo>
                  <a:pt x="206972" y="31971"/>
                </a:lnTo>
                <a:lnTo>
                  <a:pt x="157794" y="90181"/>
                </a:lnTo>
                <a:lnTo>
                  <a:pt x="174879" y="90181"/>
                </a:lnTo>
                <a:lnTo>
                  <a:pt x="205611" y="53681"/>
                </a:lnTo>
                <a:lnTo>
                  <a:pt x="220126" y="53681"/>
                </a:lnTo>
                <a:lnTo>
                  <a:pt x="220126" y="31971"/>
                </a:lnTo>
                <a:close/>
              </a:path>
              <a:path w="653414" h="316865">
                <a:moveTo>
                  <a:pt x="262855" y="31971"/>
                </a:moveTo>
                <a:lnTo>
                  <a:pt x="248322" y="31971"/>
                </a:lnTo>
                <a:lnTo>
                  <a:pt x="248322" y="111908"/>
                </a:lnTo>
                <a:lnTo>
                  <a:pt x="262855" y="111908"/>
                </a:lnTo>
                <a:lnTo>
                  <a:pt x="262855" y="78427"/>
                </a:lnTo>
                <a:lnTo>
                  <a:pt x="323076" y="78427"/>
                </a:lnTo>
                <a:lnTo>
                  <a:pt x="323076" y="65910"/>
                </a:lnTo>
                <a:lnTo>
                  <a:pt x="262855" y="65910"/>
                </a:lnTo>
                <a:lnTo>
                  <a:pt x="262855" y="31971"/>
                </a:lnTo>
                <a:close/>
              </a:path>
              <a:path w="653414" h="316865">
                <a:moveTo>
                  <a:pt x="323076" y="78427"/>
                </a:moveTo>
                <a:lnTo>
                  <a:pt x="308544" y="78427"/>
                </a:lnTo>
                <a:lnTo>
                  <a:pt x="308544" y="111908"/>
                </a:lnTo>
                <a:lnTo>
                  <a:pt x="323076" y="111908"/>
                </a:lnTo>
                <a:lnTo>
                  <a:pt x="323076" y="78427"/>
                </a:lnTo>
                <a:close/>
              </a:path>
              <a:path w="653414" h="316865">
                <a:moveTo>
                  <a:pt x="323076" y="31971"/>
                </a:moveTo>
                <a:lnTo>
                  <a:pt x="308544" y="31971"/>
                </a:lnTo>
                <a:lnTo>
                  <a:pt x="308544" y="65910"/>
                </a:lnTo>
                <a:lnTo>
                  <a:pt x="323076" y="65910"/>
                </a:lnTo>
                <a:lnTo>
                  <a:pt x="323076" y="31971"/>
                </a:lnTo>
                <a:close/>
              </a:path>
              <a:path w="653414" h="316865">
                <a:moveTo>
                  <a:pt x="405181" y="0"/>
                </a:moveTo>
                <a:lnTo>
                  <a:pt x="390955" y="0"/>
                </a:lnTo>
                <a:lnTo>
                  <a:pt x="390955" y="31208"/>
                </a:lnTo>
                <a:lnTo>
                  <a:pt x="370880" y="34706"/>
                </a:lnTo>
                <a:lnTo>
                  <a:pt x="356065" y="42786"/>
                </a:lnTo>
                <a:lnTo>
                  <a:pt x="346890" y="55240"/>
                </a:lnTo>
                <a:lnTo>
                  <a:pt x="343751" y="71778"/>
                </a:lnTo>
                <a:lnTo>
                  <a:pt x="346915" y="88541"/>
                </a:lnTo>
                <a:lnTo>
                  <a:pt x="356123" y="101134"/>
                </a:lnTo>
                <a:lnTo>
                  <a:pt x="370945" y="109344"/>
                </a:lnTo>
                <a:lnTo>
                  <a:pt x="390955" y="112960"/>
                </a:lnTo>
                <a:lnTo>
                  <a:pt x="390955" y="141166"/>
                </a:lnTo>
                <a:lnTo>
                  <a:pt x="405181" y="141166"/>
                </a:lnTo>
                <a:lnTo>
                  <a:pt x="405181" y="112960"/>
                </a:lnTo>
                <a:lnTo>
                  <a:pt x="425223" y="109323"/>
                </a:lnTo>
                <a:lnTo>
                  <a:pt x="440097" y="101076"/>
                </a:lnTo>
                <a:lnTo>
                  <a:pt x="440675" y="100290"/>
                </a:lnTo>
                <a:lnTo>
                  <a:pt x="405181" y="100290"/>
                </a:lnTo>
                <a:lnTo>
                  <a:pt x="405181" y="100137"/>
                </a:lnTo>
                <a:lnTo>
                  <a:pt x="366318" y="91784"/>
                </a:lnTo>
                <a:lnTo>
                  <a:pt x="358130" y="71778"/>
                </a:lnTo>
                <a:lnTo>
                  <a:pt x="360153" y="60657"/>
                </a:lnTo>
                <a:lnTo>
                  <a:pt x="366260" y="52250"/>
                </a:lnTo>
                <a:lnTo>
                  <a:pt x="376508" y="46670"/>
                </a:lnTo>
                <a:lnTo>
                  <a:pt x="390955" y="44030"/>
                </a:lnTo>
                <a:lnTo>
                  <a:pt x="440930" y="44030"/>
                </a:lnTo>
                <a:lnTo>
                  <a:pt x="440040" y="42843"/>
                </a:lnTo>
                <a:lnTo>
                  <a:pt x="425158" y="34771"/>
                </a:lnTo>
                <a:lnTo>
                  <a:pt x="405181" y="31208"/>
                </a:lnTo>
                <a:lnTo>
                  <a:pt x="405181" y="0"/>
                </a:lnTo>
                <a:close/>
              </a:path>
              <a:path w="653414" h="316865">
                <a:moveTo>
                  <a:pt x="440930" y="44030"/>
                </a:moveTo>
                <a:lnTo>
                  <a:pt x="405181" y="44030"/>
                </a:lnTo>
                <a:lnTo>
                  <a:pt x="419598" y="46649"/>
                </a:lnTo>
                <a:lnTo>
                  <a:pt x="429911" y="52193"/>
                </a:lnTo>
                <a:lnTo>
                  <a:pt x="436108" y="60593"/>
                </a:lnTo>
                <a:lnTo>
                  <a:pt x="438176" y="71778"/>
                </a:lnTo>
                <a:lnTo>
                  <a:pt x="436108" y="83255"/>
                </a:lnTo>
                <a:lnTo>
                  <a:pt x="429911" y="91860"/>
                </a:lnTo>
                <a:lnTo>
                  <a:pt x="419598" y="97552"/>
                </a:lnTo>
                <a:lnTo>
                  <a:pt x="405181" y="100290"/>
                </a:lnTo>
                <a:lnTo>
                  <a:pt x="440675" y="100290"/>
                </a:lnTo>
                <a:lnTo>
                  <a:pt x="449353" y="88476"/>
                </a:lnTo>
                <a:lnTo>
                  <a:pt x="452538" y="71778"/>
                </a:lnTo>
                <a:lnTo>
                  <a:pt x="449315" y="55219"/>
                </a:lnTo>
                <a:lnTo>
                  <a:pt x="440930" y="44030"/>
                </a:lnTo>
                <a:close/>
              </a:path>
              <a:path w="653414" h="316865">
                <a:moveTo>
                  <a:pt x="405181" y="44030"/>
                </a:moveTo>
                <a:lnTo>
                  <a:pt x="390955" y="44030"/>
                </a:lnTo>
                <a:lnTo>
                  <a:pt x="390955" y="100137"/>
                </a:lnTo>
                <a:lnTo>
                  <a:pt x="405181" y="100137"/>
                </a:lnTo>
                <a:lnTo>
                  <a:pt x="405181" y="44030"/>
                </a:lnTo>
                <a:close/>
              </a:path>
              <a:path w="653414" h="316865">
                <a:moveTo>
                  <a:pt x="487610" y="31971"/>
                </a:moveTo>
                <a:lnTo>
                  <a:pt x="473077" y="31971"/>
                </a:lnTo>
                <a:lnTo>
                  <a:pt x="473077" y="111908"/>
                </a:lnTo>
                <a:lnTo>
                  <a:pt x="486384" y="111908"/>
                </a:lnTo>
                <a:lnTo>
                  <a:pt x="504678" y="90181"/>
                </a:lnTo>
                <a:lnTo>
                  <a:pt x="487610" y="90181"/>
                </a:lnTo>
                <a:lnTo>
                  <a:pt x="487610" y="31971"/>
                </a:lnTo>
                <a:close/>
              </a:path>
              <a:path w="653414" h="316865">
                <a:moveTo>
                  <a:pt x="549941" y="53681"/>
                </a:moveTo>
                <a:lnTo>
                  <a:pt x="535409" y="53681"/>
                </a:lnTo>
                <a:lnTo>
                  <a:pt x="535409" y="111908"/>
                </a:lnTo>
                <a:lnTo>
                  <a:pt x="549941" y="111908"/>
                </a:lnTo>
                <a:lnTo>
                  <a:pt x="549941" y="53681"/>
                </a:lnTo>
                <a:close/>
              </a:path>
              <a:path w="653414" h="316865">
                <a:moveTo>
                  <a:pt x="549941" y="31971"/>
                </a:moveTo>
                <a:lnTo>
                  <a:pt x="536770" y="31971"/>
                </a:lnTo>
                <a:lnTo>
                  <a:pt x="487610" y="90181"/>
                </a:lnTo>
                <a:lnTo>
                  <a:pt x="504678" y="90181"/>
                </a:lnTo>
                <a:lnTo>
                  <a:pt x="535409" y="53681"/>
                </a:lnTo>
                <a:lnTo>
                  <a:pt x="549941" y="53681"/>
                </a:lnTo>
                <a:lnTo>
                  <a:pt x="549941" y="31971"/>
                </a:lnTo>
                <a:close/>
              </a:path>
              <a:path w="653414" h="316865">
                <a:moveTo>
                  <a:pt x="592670" y="31971"/>
                </a:moveTo>
                <a:lnTo>
                  <a:pt x="578138" y="31971"/>
                </a:lnTo>
                <a:lnTo>
                  <a:pt x="578138" y="111908"/>
                </a:lnTo>
                <a:lnTo>
                  <a:pt x="592670" y="111908"/>
                </a:lnTo>
                <a:lnTo>
                  <a:pt x="592670" y="78427"/>
                </a:lnTo>
                <a:lnTo>
                  <a:pt x="652892" y="78427"/>
                </a:lnTo>
                <a:lnTo>
                  <a:pt x="652892" y="65910"/>
                </a:lnTo>
                <a:lnTo>
                  <a:pt x="592670" y="65910"/>
                </a:lnTo>
                <a:lnTo>
                  <a:pt x="592670" y="31971"/>
                </a:lnTo>
                <a:close/>
              </a:path>
              <a:path w="653414" h="316865">
                <a:moveTo>
                  <a:pt x="652892" y="78427"/>
                </a:moveTo>
                <a:lnTo>
                  <a:pt x="638359" y="78427"/>
                </a:lnTo>
                <a:lnTo>
                  <a:pt x="638359" y="111908"/>
                </a:lnTo>
                <a:lnTo>
                  <a:pt x="652892" y="111908"/>
                </a:lnTo>
                <a:lnTo>
                  <a:pt x="652892" y="78427"/>
                </a:lnTo>
                <a:close/>
              </a:path>
              <a:path w="653414" h="316865">
                <a:moveTo>
                  <a:pt x="652892" y="31971"/>
                </a:moveTo>
                <a:lnTo>
                  <a:pt x="638359" y="31971"/>
                </a:lnTo>
                <a:lnTo>
                  <a:pt x="638359" y="65910"/>
                </a:lnTo>
                <a:lnTo>
                  <a:pt x="652892" y="65910"/>
                </a:lnTo>
                <a:lnTo>
                  <a:pt x="652892" y="31971"/>
                </a:lnTo>
                <a:close/>
              </a:path>
              <a:path w="653414" h="316865">
                <a:moveTo>
                  <a:pt x="41299" y="209858"/>
                </a:moveTo>
                <a:lnTo>
                  <a:pt x="0" y="209858"/>
                </a:lnTo>
                <a:lnTo>
                  <a:pt x="0" y="315431"/>
                </a:lnTo>
                <a:lnTo>
                  <a:pt x="15127" y="315431"/>
                </a:lnTo>
                <a:lnTo>
                  <a:pt x="15127" y="283451"/>
                </a:lnTo>
                <a:lnTo>
                  <a:pt x="41299" y="283451"/>
                </a:lnTo>
                <a:lnTo>
                  <a:pt x="59817" y="280926"/>
                </a:lnTo>
                <a:lnTo>
                  <a:pt x="73711" y="273650"/>
                </a:lnTo>
                <a:lnTo>
                  <a:pt x="76209" y="270341"/>
                </a:lnTo>
                <a:lnTo>
                  <a:pt x="15127" y="270341"/>
                </a:lnTo>
                <a:lnTo>
                  <a:pt x="15127" y="222985"/>
                </a:lnTo>
                <a:lnTo>
                  <a:pt x="76219" y="222985"/>
                </a:lnTo>
                <a:lnTo>
                  <a:pt x="73711" y="219661"/>
                </a:lnTo>
                <a:lnTo>
                  <a:pt x="59817" y="212384"/>
                </a:lnTo>
                <a:lnTo>
                  <a:pt x="41299" y="209858"/>
                </a:lnTo>
                <a:close/>
              </a:path>
              <a:path w="653414" h="316865">
                <a:moveTo>
                  <a:pt x="76219" y="222985"/>
                </a:moveTo>
                <a:lnTo>
                  <a:pt x="40839" y="222985"/>
                </a:lnTo>
                <a:lnTo>
                  <a:pt x="53627" y="224565"/>
                </a:lnTo>
                <a:lnTo>
                  <a:pt x="62861" y="229170"/>
                </a:lnTo>
                <a:lnTo>
                  <a:pt x="68461" y="236602"/>
                </a:lnTo>
                <a:lnTo>
                  <a:pt x="70346" y="246663"/>
                </a:lnTo>
                <a:lnTo>
                  <a:pt x="68461" y="256724"/>
                </a:lnTo>
                <a:lnTo>
                  <a:pt x="62861" y="264156"/>
                </a:lnTo>
                <a:lnTo>
                  <a:pt x="53627" y="268761"/>
                </a:lnTo>
                <a:lnTo>
                  <a:pt x="40839" y="270341"/>
                </a:lnTo>
                <a:lnTo>
                  <a:pt x="76209" y="270341"/>
                </a:lnTo>
                <a:lnTo>
                  <a:pt x="82443" y="262078"/>
                </a:lnTo>
                <a:lnTo>
                  <a:pt x="85474" y="246663"/>
                </a:lnTo>
                <a:lnTo>
                  <a:pt x="82443" y="231238"/>
                </a:lnTo>
                <a:lnTo>
                  <a:pt x="76219" y="222985"/>
                </a:lnTo>
                <a:close/>
              </a:path>
              <a:path w="653414" h="316865">
                <a:moveTo>
                  <a:pt x="138157" y="234739"/>
                </a:moveTo>
                <a:lnTo>
                  <a:pt x="121482" y="237751"/>
                </a:lnTo>
                <a:lnTo>
                  <a:pt x="108255" y="246165"/>
                </a:lnTo>
                <a:lnTo>
                  <a:pt x="99540" y="259046"/>
                </a:lnTo>
                <a:lnTo>
                  <a:pt x="96399" y="275463"/>
                </a:lnTo>
                <a:lnTo>
                  <a:pt x="99540" y="291904"/>
                </a:lnTo>
                <a:lnTo>
                  <a:pt x="108255" y="304838"/>
                </a:lnTo>
                <a:lnTo>
                  <a:pt x="121482" y="313302"/>
                </a:lnTo>
                <a:lnTo>
                  <a:pt x="138157" y="316337"/>
                </a:lnTo>
                <a:lnTo>
                  <a:pt x="154809" y="313302"/>
                </a:lnTo>
                <a:lnTo>
                  <a:pt x="167983" y="304838"/>
                </a:lnTo>
                <a:lnTo>
                  <a:pt x="168766" y="303669"/>
                </a:lnTo>
                <a:lnTo>
                  <a:pt x="138157" y="303669"/>
                </a:lnTo>
                <a:lnTo>
                  <a:pt x="127416" y="301659"/>
                </a:lnTo>
                <a:lnTo>
                  <a:pt x="118833" y="295958"/>
                </a:lnTo>
                <a:lnTo>
                  <a:pt x="113144" y="287061"/>
                </a:lnTo>
                <a:lnTo>
                  <a:pt x="111084" y="275463"/>
                </a:lnTo>
                <a:lnTo>
                  <a:pt x="113144" y="263888"/>
                </a:lnTo>
                <a:lnTo>
                  <a:pt x="118833" y="255044"/>
                </a:lnTo>
                <a:lnTo>
                  <a:pt x="127416" y="249396"/>
                </a:lnTo>
                <a:lnTo>
                  <a:pt x="138157" y="247409"/>
                </a:lnTo>
                <a:lnTo>
                  <a:pt x="168820" y="247409"/>
                </a:lnTo>
                <a:lnTo>
                  <a:pt x="167983" y="246165"/>
                </a:lnTo>
                <a:lnTo>
                  <a:pt x="154809" y="237751"/>
                </a:lnTo>
                <a:lnTo>
                  <a:pt x="138157" y="234739"/>
                </a:lnTo>
                <a:close/>
              </a:path>
              <a:path w="653414" h="316865">
                <a:moveTo>
                  <a:pt x="168820" y="247409"/>
                </a:moveTo>
                <a:lnTo>
                  <a:pt x="138157" y="247409"/>
                </a:lnTo>
                <a:lnTo>
                  <a:pt x="148877" y="249396"/>
                </a:lnTo>
                <a:lnTo>
                  <a:pt x="157414" y="255044"/>
                </a:lnTo>
                <a:lnTo>
                  <a:pt x="163056" y="263888"/>
                </a:lnTo>
                <a:lnTo>
                  <a:pt x="165094" y="275463"/>
                </a:lnTo>
                <a:lnTo>
                  <a:pt x="163056" y="287061"/>
                </a:lnTo>
                <a:lnTo>
                  <a:pt x="157414" y="295958"/>
                </a:lnTo>
                <a:lnTo>
                  <a:pt x="148877" y="301659"/>
                </a:lnTo>
                <a:lnTo>
                  <a:pt x="138157" y="303669"/>
                </a:lnTo>
                <a:lnTo>
                  <a:pt x="168766" y="303669"/>
                </a:lnTo>
                <a:lnTo>
                  <a:pt x="176646" y="291904"/>
                </a:lnTo>
                <a:lnTo>
                  <a:pt x="179763" y="275463"/>
                </a:lnTo>
                <a:lnTo>
                  <a:pt x="176646" y="259046"/>
                </a:lnTo>
                <a:lnTo>
                  <a:pt x="168820" y="247409"/>
                </a:lnTo>
                <a:close/>
              </a:path>
              <a:path w="653414" h="316865">
                <a:moveTo>
                  <a:pt x="235696" y="234740"/>
                </a:moveTo>
                <a:lnTo>
                  <a:pt x="218676" y="237751"/>
                </a:lnTo>
                <a:lnTo>
                  <a:pt x="205273" y="246165"/>
                </a:lnTo>
                <a:lnTo>
                  <a:pt x="196492" y="259046"/>
                </a:lnTo>
                <a:lnTo>
                  <a:pt x="193342" y="275463"/>
                </a:lnTo>
                <a:lnTo>
                  <a:pt x="196492" y="291904"/>
                </a:lnTo>
                <a:lnTo>
                  <a:pt x="205273" y="304838"/>
                </a:lnTo>
                <a:lnTo>
                  <a:pt x="218676" y="313302"/>
                </a:lnTo>
                <a:lnTo>
                  <a:pt x="235696" y="316337"/>
                </a:lnTo>
                <a:lnTo>
                  <a:pt x="245975" y="315220"/>
                </a:lnTo>
                <a:lnTo>
                  <a:pt x="255046" y="311926"/>
                </a:lnTo>
                <a:lnTo>
                  <a:pt x="262615" y="306539"/>
                </a:lnTo>
                <a:lnTo>
                  <a:pt x="264855" y="303669"/>
                </a:lnTo>
                <a:lnTo>
                  <a:pt x="235543" y="303669"/>
                </a:lnTo>
                <a:lnTo>
                  <a:pt x="224608" y="301701"/>
                </a:lnTo>
                <a:lnTo>
                  <a:pt x="215880" y="296071"/>
                </a:lnTo>
                <a:lnTo>
                  <a:pt x="210101" y="287188"/>
                </a:lnTo>
                <a:lnTo>
                  <a:pt x="208010" y="275463"/>
                </a:lnTo>
                <a:lnTo>
                  <a:pt x="210101" y="263888"/>
                </a:lnTo>
                <a:lnTo>
                  <a:pt x="215880" y="255044"/>
                </a:lnTo>
                <a:lnTo>
                  <a:pt x="224608" y="249396"/>
                </a:lnTo>
                <a:lnTo>
                  <a:pt x="235543" y="247409"/>
                </a:lnTo>
                <a:lnTo>
                  <a:pt x="264960" y="247409"/>
                </a:lnTo>
                <a:lnTo>
                  <a:pt x="262615" y="244414"/>
                </a:lnTo>
                <a:lnTo>
                  <a:pt x="255046" y="239077"/>
                </a:lnTo>
                <a:lnTo>
                  <a:pt x="245975" y="235834"/>
                </a:lnTo>
                <a:lnTo>
                  <a:pt x="235696" y="234740"/>
                </a:lnTo>
                <a:close/>
              </a:path>
              <a:path w="653414" h="316865">
                <a:moveTo>
                  <a:pt x="257341" y="292207"/>
                </a:moveTo>
                <a:lnTo>
                  <a:pt x="252185" y="300050"/>
                </a:lnTo>
                <a:lnTo>
                  <a:pt x="244324" y="303669"/>
                </a:lnTo>
                <a:lnTo>
                  <a:pt x="264855" y="303669"/>
                </a:lnTo>
                <a:lnTo>
                  <a:pt x="268385" y="299146"/>
                </a:lnTo>
                <a:lnTo>
                  <a:pt x="257341" y="292207"/>
                </a:lnTo>
                <a:close/>
              </a:path>
              <a:path w="653414" h="316865">
                <a:moveTo>
                  <a:pt x="264960" y="247409"/>
                </a:moveTo>
                <a:lnTo>
                  <a:pt x="244324" y="247409"/>
                </a:lnTo>
                <a:lnTo>
                  <a:pt x="252185" y="251039"/>
                </a:lnTo>
                <a:lnTo>
                  <a:pt x="257341" y="258875"/>
                </a:lnTo>
                <a:lnTo>
                  <a:pt x="268385" y="251785"/>
                </a:lnTo>
                <a:lnTo>
                  <a:pt x="264960" y="247409"/>
                </a:lnTo>
                <a:close/>
              </a:path>
              <a:path w="653414" h="316865">
                <a:moveTo>
                  <a:pt x="320966" y="234740"/>
                </a:moveTo>
                <a:lnTo>
                  <a:pt x="303936" y="237751"/>
                </a:lnTo>
                <a:lnTo>
                  <a:pt x="290528" y="246165"/>
                </a:lnTo>
                <a:lnTo>
                  <a:pt x="281746" y="259047"/>
                </a:lnTo>
                <a:lnTo>
                  <a:pt x="278595" y="275463"/>
                </a:lnTo>
                <a:lnTo>
                  <a:pt x="281746" y="291904"/>
                </a:lnTo>
                <a:lnTo>
                  <a:pt x="290528" y="304838"/>
                </a:lnTo>
                <a:lnTo>
                  <a:pt x="303937" y="313302"/>
                </a:lnTo>
                <a:lnTo>
                  <a:pt x="320966" y="316337"/>
                </a:lnTo>
                <a:lnTo>
                  <a:pt x="331238" y="315220"/>
                </a:lnTo>
                <a:lnTo>
                  <a:pt x="340308" y="311926"/>
                </a:lnTo>
                <a:lnTo>
                  <a:pt x="347875" y="306539"/>
                </a:lnTo>
                <a:lnTo>
                  <a:pt x="350112" y="303669"/>
                </a:lnTo>
                <a:lnTo>
                  <a:pt x="320813" y="303669"/>
                </a:lnTo>
                <a:lnTo>
                  <a:pt x="309868" y="301701"/>
                </a:lnTo>
                <a:lnTo>
                  <a:pt x="301136" y="296071"/>
                </a:lnTo>
                <a:lnTo>
                  <a:pt x="295355" y="287188"/>
                </a:lnTo>
                <a:lnTo>
                  <a:pt x="293263" y="275463"/>
                </a:lnTo>
                <a:lnTo>
                  <a:pt x="295355" y="263888"/>
                </a:lnTo>
                <a:lnTo>
                  <a:pt x="301136" y="255044"/>
                </a:lnTo>
                <a:lnTo>
                  <a:pt x="309868" y="249396"/>
                </a:lnTo>
                <a:lnTo>
                  <a:pt x="320813" y="247409"/>
                </a:lnTo>
                <a:lnTo>
                  <a:pt x="350217" y="247409"/>
                </a:lnTo>
                <a:lnTo>
                  <a:pt x="347875" y="244414"/>
                </a:lnTo>
                <a:lnTo>
                  <a:pt x="340308" y="239077"/>
                </a:lnTo>
                <a:lnTo>
                  <a:pt x="331238" y="235834"/>
                </a:lnTo>
                <a:lnTo>
                  <a:pt x="320966" y="234740"/>
                </a:lnTo>
                <a:close/>
              </a:path>
              <a:path w="653414" h="316865">
                <a:moveTo>
                  <a:pt x="342594" y="292207"/>
                </a:moveTo>
                <a:lnTo>
                  <a:pt x="337455" y="300050"/>
                </a:lnTo>
                <a:lnTo>
                  <a:pt x="329594" y="303669"/>
                </a:lnTo>
                <a:lnTo>
                  <a:pt x="350112" y="303669"/>
                </a:lnTo>
                <a:lnTo>
                  <a:pt x="353638" y="299146"/>
                </a:lnTo>
                <a:lnTo>
                  <a:pt x="342594" y="292207"/>
                </a:lnTo>
                <a:close/>
              </a:path>
              <a:path w="653414" h="316865">
                <a:moveTo>
                  <a:pt x="350217" y="247409"/>
                </a:moveTo>
                <a:lnTo>
                  <a:pt x="329594" y="247409"/>
                </a:lnTo>
                <a:lnTo>
                  <a:pt x="337455" y="251039"/>
                </a:lnTo>
                <a:lnTo>
                  <a:pt x="342594" y="258875"/>
                </a:lnTo>
                <a:lnTo>
                  <a:pt x="353638" y="251785"/>
                </a:lnTo>
                <a:lnTo>
                  <a:pt x="350217" y="247409"/>
                </a:lnTo>
                <a:close/>
              </a:path>
              <a:path w="653414" h="316865">
                <a:moveTo>
                  <a:pt x="386974" y="235503"/>
                </a:moveTo>
                <a:lnTo>
                  <a:pt x="372441" y="235503"/>
                </a:lnTo>
                <a:lnTo>
                  <a:pt x="372442" y="315431"/>
                </a:lnTo>
                <a:lnTo>
                  <a:pt x="385766" y="315432"/>
                </a:lnTo>
                <a:lnTo>
                  <a:pt x="404053" y="293715"/>
                </a:lnTo>
                <a:lnTo>
                  <a:pt x="386974" y="293715"/>
                </a:lnTo>
                <a:lnTo>
                  <a:pt x="386974" y="235503"/>
                </a:lnTo>
                <a:close/>
              </a:path>
              <a:path w="653414" h="316865">
                <a:moveTo>
                  <a:pt x="449322" y="257213"/>
                </a:moveTo>
                <a:lnTo>
                  <a:pt x="434790" y="257213"/>
                </a:lnTo>
                <a:lnTo>
                  <a:pt x="434790" y="315432"/>
                </a:lnTo>
                <a:lnTo>
                  <a:pt x="449322" y="315432"/>
                </a:lnTo>
                <a:lnTo>
                  <a:pt x="449322" y="257213"/>
                </a:lnTo>
                <a:close/>
              </a:path>
              <a:path w="653414" h="316865">
                <a:moveTo>
                  <a:pt x="449322" y="235503"/>
                </a:moveTo>
                <a:lnTo>
                  <a:pt x="436152" y="235503"/>
                </a:lnTo>
                <a:lnTo>
                  <a:pt x="386974" y="293715"/>
                </a:lnTo>
                <a:lnTo>
                  <a:pt x="404053" y="293715"/>
                </a:lnTo>
                <a:lnTo>
                  <a:pt x="434790" y="257213"/>
                </a:lnTo>
                <a:lnTo>
                  <a:pt x="449322" y="257213"/>
                </a:lnTo>
                <a:lnTo>
                  <a:pt x="449322" y="235503"/>
                </a:lnTo>
                <a:close/>
              </a:path>
              <a:path w="653414" h="316865">
                <a:moveTo>
                  <a:pt x="492034" y="235503"/>
                </a:moveTo>
                <a:lnTo>
                  <a:pt x="477502" y="235503"/>
                </a:lnTo>
                <a:lnTo>
                  <a:pt x="477502" y="315432"/>
                </a:lnTo>
                <a:lnTo>
                  <a:pt x="490826" y="315432"/>
                </a:lnTo>
                <a:lnTo>
                  <a:pt x="509113" y="293715"/>
                </a:lnTo>
                <a:lnTo>
                  <a:pt x="492034" y="293715"/>
                </a:lnTo>
                <a:lnTo>
                  <a:pt x="492034" y="235503"/>
                </a:lnTo>
                <a:close/>
              </a:path>
              <a:path w="653414" h="316865">
                <a:moveTo>
                  <a:pt x="554383" y="257213"/>
                </a:moveTo>
                <a:lnTo>
                  <a:pt x="539851" y="257213"/>
                </a:lnTo>
                <a:lnTo>
                  <a:pt x="539851" y="315432"/>
                </a:lnTo>
                <a:lnTo>
                  <a:pt x="554383" y="315432"/>
                </a:lnTo>
                <a:lnTo>
                  <a:pt x="554383" y="257213"/>
                </a:lnTo>
                <a:close/>
              </a:path>
              <a:path w="653414" h="316865">
                <a:moveTo>
                  <a:pt x="554383" y="235503"/>
                </a:moveTo>
                <a:lnTo>
                  <a:pt x="541212" y="235503"/>
                </a:lnTo>
                <a:lnTo>
                  <a:pt x="492034" y="293715"/>
                </a:lnTo>
                <a:lnTo>
                  <a:pt x="509113" y="293715"/>
                </a:lnTo>
                <a:lnTo>
                  <a:pt x="539851" y="257213"/>
                </a:lnTo>
                <a:lnTo>
                  <a:pt x="554383" y="257213"/>
                </a:lnTo>
                <a:lnTo>
                  <a:pt x="554383" y="235503"/>
                </a:lnTo>
                <a:close/>
              </a:path>
            </a:pathLst>
          </a:custGeom>
          <a:solidFill>
            <a:srgbClr val="007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36894" y="293102"/>
            <a:ext cx="504825" cy="488315"/>
          </a:xfrm>
          <a:custGeom>
            <a:avLst/>
            <a:gdLst/>
            <a:ahLst/>
            <a:cxnLst/>
            <a:rect l="l" t="t" r="r" b="b"/>
            <a:pathLst>
              <a:path w="504825" h="488315">
                <a:moveTo>
                  <a:pt x="460070" y="332359"/>
                </a:moveTo>
                <a:lnTo>
                  <a:pt x="457149" y="331089"/>
                </a:lnTo>
                <a:lnTo>
                  <a:pt x="452729" y="328549"/>
                </a:lnTo>
                <a:lnTo>
                  <a:pt x="452615" y="312039"/>
                </a:lnTo>
                <a:lnTo>
                  <a:pt x="451980" y="284099"/>
                </a:lnTo>
                <a:lnTo>
                  <a:pt x="451573" y="259969"/>
                </a:lnTo>
                <a:lnTo>
                  <a:pt x="451446" y="251079"/>
                </a:lnTo>
                <a:lnTo>
                  <a:pt x="451421" y="247269"/>
                </a:lnTo>
                <a:lnTo>
                  <a:pt x="451231" y="214249"/>
                </a:lnTo>
                <a:lnTo>
                  <a:pt x="449961" y="192659"/>
                </a:lnTo>
                <a:lnTo>
                  <a:pt x="448945" y="188849"/>
                </a:lnTo>
                <a:lnTo>
                  <a:pt x="448614" y="187579"/>
                </a:lnTo>
                <a:lnTo>
                  <a:pt x="442201" y="163449"/>
                </a:lnTo>
                <a:lnTo>
                  <a:pt x="421995" y="136779"/>
                </a:lnTo>
                <a:lnTo>
                  <a:pt x="383400" y="121539"/>
                </a:lnTo>
                <a:lnTo>
                  <a:pt x="368833" y="121539"/>
                </a:lnTo>
                <a:lnTo>
                  <a:pt x="341909" y="154559"/>
                </a:lnTo>
                <a:lnTo>
                  <a:pt x="345071" y="165989"/>
                </a:lnTo>
                <a:lnTo>
                  <a:pt x="345071" y="167259"/>
                </a:lnTo>
                <a:lnTo>
                  <a:pt x="348018" y="172339"/>
                </a:lnTo>
                <a:lnTo>
                  <a:pt x="346544" y="174879"/>
                </a:lnTo>
                <a:lnTo>
                  <a:pt x="337693" y="183769"/>
                </a:lnTo>
                <a:lnTo>
                  <a:pt x="331787" y="186309"/>
                </a:lnTo>
                <a:lnTo>
                  <a:pt x="324421" y="187579"/>
                </a:lnTo>
                <a:lnTo>
                  <a:pt x="319989" y="187579"/>
                </a:lnTo>
                <a:lnTo>
                  <a:pt x="297649" y="154559"/>
                </a:lnTo>
                <a:lnTo>
                  <a:pt x="296862" y="145669"/>
                </a:lnTo>
                <a:lnTo>
                  <a:pt x="319455" y="110109"/>
                </a:lnTo>
                <a:lnTo>
                  <a:pt x="328841" y="108839"/>
                </a:lnTo>
                <a:lnTo>
                  <a:pt x="335013" y="102489"/>
                </a:lnTo>
                <a:lnTo>
                  <a:pt x="342849" y="101219"/>
                </a:lnTo>
                <a:lnTo>
                  <a:pt x="349580" y="101219"/>
                </a:lnTo>
                <a:lnTo>
                  <a:pt x="352437" y="102489"/>
                </a:lnTo>
                <a:lnTo>
                  <a:pt x="356857" y="103759"/>
                </a:lnTo>
                <a:lnTo>
                  <a:pt x="358330" y="103759"/>
                </a:lnTo>
                <a:lnTo>
                  <a:pt x="359803" y="106299"/>
                </a:lnTo>
                <a:lnTo>
                  <a:pt x="363080" y="101219"/>
                </a:lnTo>
                <a:lnTo>
                  <a:pt x="367169" y="94869"/>
                </a:lnTo>
                <a:lnTo>
                  <a:pt x="352437" y="85979"/>
                </a:lnTo>
                <a:lnTo>
                  <a:pt x="336207" y="84709"/>
                </a:lnTo>
                <a:lnTo>
                  <a:pt x="333997" y="79629"/>
                </a:lnTo>
                <a:lnTo>
                  <a:pt x="329577" y="77089"/>
                </a:lnTo>
                <a:lnTo>
                  <a:pt x="327355" y="75819"/>
                </a:lnTo>
                <a:lnTo>
                  <a:pt x="316306" y="74549"/>
                </a:lnTo>
                <a:lnTo>
                  <a:pt x="284556" y="77089"/>
                </a:lnTo>
                <a:lnTo>
                  <a:pt x="274650" y="74549"/>
                </a:lnTo>
                <a:lnTo>
                  <a:pt x="269709" y="72009"/>
                </a:lnTo>
                <a:lnTo>
                  <a:pt x="268376" y="70739"/>
                </a:lnTo>
                <a:lnTo>
                  <a:pt x="269189" y="78359"/>
                </a:lnTo>
                <a:lnTo>
                  <a:pt x="272618" y="84709"/>
                </a:lnTo>
                <a:lnTo>
                  <a:pt x="276885" y="89789"/>
                </a:lnTo>
                <a:lnTo>
                  <a:pt x="280187" y="92329"/>
                </a:lnTo>
                <a:lnTo>
                  <a:pt x="271856" y="102489"/>
                </a:lnTo>
                <a:lnTo>
                  <a:pt x="263410" y="116459"/>
                </a:lnTo>
                <a:lnTo>
                  <a:pt x="256336" y="134239"/>
                </a:lnTo>
                <a:lnTo>
                  <a:pt x="252171" y="154559"/>
                </a:lnTo>
                <a:lnTo>
                  <a:pt x="247992" y="134239"/>
                </a:lnTo>
                <a:lnTo>
                  <a:pt x="240919" y="116459"/>
                </a:lnTo>
                <a:lnTo>
                  <a:pt x="232460" y="102489"/>
                </a:lnTo>
                <a:lnTo>
                  <a:pt x="231419" y="101219"/>
                </a:lnTo>
                <a:lnTo>
                  <a:pt x="224142" y="92329"/>
                </a:lnTo>
                <a:lnTo>
                  <a:pt x="227444" y="89789"/>
                </a:lnTo>
                <a:lnTo>
                  <a:pt x="231698" y="85979"/>
                </a:lnTo>
                <a:lnTo>
                  <a:pt x="235127" y="79629"/>
                </a:lnTo>
                <a:lnTo>
                  <a:pt x="235356" y="77089"/>
                </a:lnTo>
                <a:lnTo>
                  <a:pt x="235940" y="70739"/>
                </a:lnTo>
                <a:lnTo>
                  <a:pt x="234594" y="72009"/>
                </a:lnTo>
                <a:lnTo>
                  <a:pt x="229666" y="74549"/>
                </a:lnTo>
                <a:lnTo>
                  <a:pt x="219760" y="77089"/>
                </a:lnTo>
                <a:lnTo>
                  <a:pt x="188645" y="74549"/>
                </a:lnTo>
                <a:lnTo>
                  <a:pt x="177507" y="75819"/>
                </a:lnTo>
                <a:lnTo>
                  <a:pt x="170522" y="79629"/>
                </a:lnTo>
                <a:lnTo>
                  <a:pt x="168109" y="84709"/>
                </a:lnTo>
                <a:lnTo>
                  <a:pt x="151892" y="85979"/>
                </a:lnTo>
                <a:lnTo>
                  <a:pt x="137134" y="94869"/>
                </a:lnTo>
                <a:lnTo>
                  <a:pt x="144513" y="106299"/>
                </a:lnTo>
                <a:lnTo>
                  <a:pt x="147472" y="103759"/>
                </a:lnTo>
                <a:lnTo>
                  <a:pt x="151892" y="102489"/>
                </a:lnTo>
                <a:lnTo>
                  <a:pt x="154749" y="101219"/>
                </a:lnTo>
                <a:lnTo>
                  <a:pt x="161480" y="101219"/>
                </a:lnTo>
                <a:lnTo>
                  <a:pt x="169303" y="102489"/>
                </a:lnTo>
                <a:lnTo>
                  <a:pt x="175475" y="108839"/>
                </a:lnTo>
                <a:lnTo>
                  <a:pt x="184861" y="111379"/>
                </a:lnTo>
                <a:lnTo>
                  <a:pt x="208089" y="144399"/>
                </a:lnTo>
                <a:lnTo>
                  <a:pt x="206438" y="157099"/>
                </a:lnTo>
                <a:lnTo>
                  <a:pt x="184340" y="188849"/>
                </a:lnTo>
                <a:lnTo>
                  <a:pt x="179920" y="187579"/>
                </a:lnTo>
                <a:lnTo>
                  <a:pt x="172529" y="186309"/>
                </a:lnTo>
                <a:lnTo>
                  <a:pt x="166636" y="183769"/>
                </a:lnTo>
                <a:lnTo>
                  <a:pt x="157797" y="174879"/>
                </a:lnTo>
                <a:lnTo>
                  <a:pt x="156324" y="172339"/>
                </a:lnTo>
                <a:lnTo>
                  <a:pt x="159270" y="167259"/>
                </a:lnTo>
                <a:lnTo>
                  <a:pt x="159270" y="165989"/>
                </a:lnTo>
                <a:lnTo>
                  <a:pt x="162420" y="154559"/>
                </a:lnTo>
                <a:lnTo>
                  <a:pt x="161290" y="144399"/>
                </a:lnTo>
                <a:lnTo>
                  <a:pt x="156565" y="135509"/>
                </a:lnTo>
                <a:lnTo>
                  <a:pt x="148945" y="127889"/>
                </a:lnTo>
                <a:lnTo>
                  <a:pt x="142278" y="124079"/>
                </a:lnTo>
                <a:lnTo>
                  <a:pt x="135483" y="121539"/>
                </a:lnTo>
                <a:lnTo>
                  <a:pt x="120929" y="121539"/>
                </a:lnTo>
                <a:lnTo>
                  <a:pt x="82956" y="136779"/>
                </a:lnTo>
                <a:lnTo>
                  <a:pt x="54571" y="192659"/>
                </a:lnTo>
                <a:lnTo>
                  <a:pt x="52882" y="251079"/>
                </a:lnTo>
                <a:lnTo>
                  <a:pt x="52349" y="284099"/>
                </a:lnTo>
                <a:lnTo>
                  <a:pt x="51816" y="306959"/>
                </a:lnTo>
                <a:lnTo>
                  <a:pt x="51714" y="312039"/>
                </a:lnTo>
                <a:lnTo>
                  <a:pt x="51612" y="328549"/>
                </a:lnTo>
                <a:lnTo>
                  <a:pt x="47193" y="331089"/>
                </a:lnTo>
                <a:lnTo>
                  <a:pt x="44234" y="332359"/>
                </a:lnTo>
                <a:lnTo>
                  <a:pt x="52209" y="332359"/>
                </a:lnTo>
                <a:lnTo>
                  <a:pt x="65989" y="329819"/>
                </a:lnTo>
                <a:lnTo>
                  <a:pt x="80327" y="323469"/>
                </a:lnTo>
                <a:lnTo>
                  <a:pt x="89966" y="315849"/>
                </a:lnTo>
                <a:lnTo>
                  <a:pt x="91440" y="314579"/>
                </a:lnTo>
                <a:lnTo>
                  <a:pt x="92913" y="314579"/>
                </a:lnTo>
                <a:lnTo>
                  <a:pt x="104838" y="308229"/>
                </a:lnTo>
                <a:lnTo>
                  <a:pt x="110959" y="299339"/>
                </a:lnTo>
                <a:lnTo>
                  <a:pt x="113220" y="289179"/>
                </a:lnTo>
                <a:lnTo>
                  <a:pt x="113538" y="282829"/>
                </a:lnTo>
                <a:lnTo>
                  <a:pt x="124104" y="280289"/>
                </a:lnTo>
                <a:lnTo>
                  <a:pt x="131610" y="272669"/>
                </a:lnTo>
                <a:lnTo>
                  <a:pt x="136359" y="265049"/>
                </a:lnTo>
                <a:lnTo>
                  <a:pt x="138620" y="259969"/>
                </a:lnTo>
                <a:lnTo>
                  <a:pt x="141566" y="251079"/>
                </a:lnTo>
                <a:lnTo>
                  <a:pt x="141566" y="247269"/>
                </a:lnTo>
                <a:lnTo>
                  <a:pt x="143865" y="253619"/>
                </a:lnTo>
                <a:lnTo>
                  <a:pt x="150050" y="257429"/>
                </a:lnTo>
                <a:lnTo>
                  <a:pt x="158991" y="256159"/>
                </a:lnTo>
                <a:lnTo>
                  <a:pt x="169583" y="249809"/>
                </a:lnTo>
                <a:lnTo>
                  <a:pt x="172491" y="257429"/>
                </a:lnTo>
                <a:lnTo>
                  <a:pt x="179539" y="259969"/>
                </a:lnTo>
                <a:lnTo>
                  <a:pt x="188252" y="258699"/>
                </a:lnTo>
                <a:lnTo>
                  <a:pt x="196126" y="253619"/>
                </a:lnTo>
                <a:lnTo>
                  <a:pt x="197599" y="256159"/>
                </a:lnTo>
                <a:lnTo>
                  <a:pt x="202018" y="262509"/>
                </a:lnTo>
                <a:lnTo>
                  <a:pt x="191706" y="265049"/>
                </a:lnTo>
                <a:lnTo>
                  <a:pt x="187286" y="267589"/>
                </a:lnTo>
                <a:lnTo>
                  <a:pt x="171056" y="304419"/>
                </a:lnTo>
                <a:lnTo>
                  <a:pt x="148945" y="326009"/>
                </a:lnTo>
                <a:lnTo>
                  <a:pt x="145986" y="327279"/>
                </a:lnTo>
                <a:lnTo>
                  <a:pt x="144513" y="328549"/>
                </a:lnTo>
                <a:lnTo>
                  <a:pt x="138760" y="323469"/>
                </a:lnTo>
                <a:lnTo>
                  <a:pt x="134442" y="319659"/>
                </a:lnTo>
                <a:lnTo>
                  <a:pt x="131279" y="318389"/>
                </a:lnTo>
                <a:lnTo>
                  <a:pt x="128117" y="317119"/>
                </a:lnTo>
                <a:lnTo>
                  <a:pt x="124815" y="318389"/>
                </a:lnTo>
                <a:lnTo>
                  <a:pt x="123875" y="318389"/>
                </a:lnTo>
                <a:lnTo>
                  <a:pt x="112064" y="314579"/>
                </a:lnTo>
                <a:lnTo>
                  <a:pt x="106172" y="320929"/>
                </a:lnTo>
                <a:lnTo>
                  <a:pt x="107645" y="326009"/>
                </a:lnTo>
                <a:lnTo>
                  <a:pt x="110591" y="323469"/>
                </a:lnTo>
                <a:lnTo>
                  <a:pt x="115011" y="324739"/>
                </a:lnTo>
                <a:lnTo>
                  <a:pt x="117983" y="326009"/>
                </a:lnTo>
                <a:lnTo>
                  <a:pt x="109359" y="329819"/>
                </a:lnTo>
                <a:lnTo>
                  <a:pt x="106540" y="333629"/>
                </a:lnTo>
                <a:lnTo>
                  <a:pt x="107607" y="338709"/>
                </a:lnTo>
                <a:lnTo>
                  <a:pt x="110591" y="341249"/>
                </a:lnTo>
                <a:lnTo>
                  <a:pt x="110591" y="338709"/>
                </a:lnTo>
                <a:lnTo>
                  <a:pt x="112064" y="334899"/>
                </a:lnTo>
                <a:lnTo>
                  <a:pt x="116509" y="334899"/>
                </a:lnTo>
                <a:lnTo>
                  <a:pt x="116509" y="338709"/>
                </a:lnTo>
                <a:lnTo>
                  <a:pt x="119456" y="339979"/>
                </a:lnTo>
                <a:lnTo>
                  <a:pt x="128803" y="339979"/>
                </a:lnTo>
                <a:lnTo>
                  <a:pt x="136042" y="341249"/>
                </a:lnTo>
                <a:lnTo>
                  <a:pt x="142722" y="342519"/>
                </a:lnTo>
                <a:lnTo>
                  <a:pt x="147472" y="343789"/>
                </a:lnTo>
                <a:lnTo>
                  <a:pt x="150418" y="346329"/>
                </a:lnTo>
                <a:lnTo>
                  <a:pt x="148945" y="352679"/>
                </a:lnTo>
                <a:lnTo>
                  <a:pt x="151892" y="355219"/>
                </a:lnTo>
                <a:lnTo>
                  <a:pt x="156324" y="355219"/>
                </a:lnTo>
                <a:lnTo>
                  <a:pt x="156324" y="360299"/>
                </a:lnTo>
                <a:lnTo>
                  <a:pt x="153365" y="364109"/>
                </a:lnTo>
                <a:lnTo>
                  <a:pt x="161264" y="364109"/>
                </a:lnTo>
                <a:lnTo>
                  <a:pt x="166814" y="360299"/>
                </a:lnTo>
                <a:lnTo>
                  <a:pt x="169329" y="355219"/>
                </a:lnTo>
                <a:lnTo>
                  <a:pt x="168109" y="350139"/>
                </a:lnTo>
                <a:lnTo>
                  <a:pt x="157797" y="339979"/>
                </a:lnTo>
                <a:lnTo>
                  <a:pt x="157797" y="334899"/>
                </a:lnTo>
                <a:lnTo>
                  <a:pt x="160743" y="329819"/>
                </a:lnTo>
                <a:lnTo>
                  <a:pt x="162217" y="328549"/>
                </a:lnTo>
                <a:lnTo>
                  <a:pt x="163690" y="327279"/>
                </a:lnTo>
                <a:lnTo>
                  <a:pt x="181394" y="314579"/>
                </a:lnTo>
                <a:lnTo>
                  <a:pt x="184340" y="312039"/>
                </a:lnTo>
                <a:lnTo>
                  <a:pt x="187286" y="312039"/>
                </a:lnTo>
                <a:lnTo>
                  <a:pt x="188760" y="310769"/>
                </a:lnTo>
                <a:lnTo>
                  <a:pt x="191706" y="310769"/>
                </a:lnTo>
                <a:lnTo>
                  <a:pt x="193179" y="312039"/>
                </a:lnTo>
                <a:lnTo>
                  <a:pt x="197599" y="313309"/>
                </a:lnTo>
                <a:lnTo>
                  <a:pt x="199072" y="312039"/>
                </a:lnTo>
                <a:lnTo>
                  <a:pt x="201053" y="310769"/>
                </a:lnTo>
                <a:lnTo>
                  <a:pt x="203034" y="309499"/>
                </a:lnTo>
                <a:lnTo>
                  <a:pt x="208661" y="305689"/>
                </a:lnTo>
                <a:lnTo>
                  <a:pt x="216496" y="303149"/>
                </a:lnTo>
                <a:lnTo>
                  <a:pt x="225615" y="302056"/>
                </a:lnTo>
                <a:lnTo>
                  <a:pt x="225615" y="303149"/>
                </a:lnTo>
                <a:lnTo>
                  <a:pt x="222669" y="305689"/>
                </a:lnTo>
                <a:lnTo>
                  <a:pt x="222669" y="306959"/>
                </a:lnTo>
                <a:lnTo>
                  <a:pt x="219722" y="310769"/>
                </a:lnTo>
                <a:lnTo>
                  <a:pt x="219722" y="313309"/>
                </a:lnTo>
                <a:lnTo>
                  <a:pt x="218249" y="315849"/>
                </a:lnTo>
                <a:lnTo>
                  <a:pt x="187286" y="386969"/>
                </a:lnTo>
                <a:lnTo>
                  <a:pt x="184340" y="395859"/>
                </a:lnTo>
                <a:lnTo>
                  <a:pt x="187286" y="400939"/>
                </a:lnTo>
                <a:lnTo>
                  <a:pt x="194652" y="406019"/>
                </a:lnTo>
                <a:lnTo>
                  <a:pt x="200545" y="408559"/>
                </a:lnTo>
                <a:lnTo>
                  <a:pt x="207911" y="407289"/>
                </a:lnTo>
                <a:lnTo>
                  <a:pt x="212356" y="400939"/>
                </a:lnTo>
                <a:lnTo>
                  <a:pt x="210883" y="406019"/>
                </a:lnTo>
                <a:lnTo>
                  <a:pt x="210883" y="408559"/>
                </a:lnTo>
                <a:lnTo>
                  <a:pt x="213829" y="414909"/>
                </a:lnTo>
                <a:lnTo>
                  <a:pt x="216776" y="417449"/>
                </a:lnTo>
                <a:lnTo>
                  <a:pt x="222669" y="419989"/>
                </a:lnTo>
                <a:lnTo>
                  <a:pt x="230047" y="419989"/>
                </a:lnTo>
                <a:lnTo>
                  <a:pt x="234467" y="418719"/>
                </a:lnTo>
                <a:lnTo>
                  <a:pt x="235940" y="417449"/>
                </a:lnTo>
                <a:lnTo>
                  <a:pt x="237413" y="412369"/>
                </a:lnTo>
                <a:lnTo>
                  <a:pt x="238887" y="419989"/>
                </a:lnTo>
                <a:lnTo>
                  <a:pt x="243319" y="425069"/>
                </a:lnTo>
                <a:lnTo>
                  <a:pt x="261010" y="425069"/>
                </a:lnTo>
                <a:lnTo>
                  <a:pt x="265430" y="419989"/>
                </a:lnTo>
                <a:lnTo>
                  <a:pt x="266903" y="412369"/>
                </a:lnTo>
                <a:lnTo>
                  <a:pt x="268376" y="416179"/>
                </a:lnTo>
                <a:lnTo>
                  <a:pt x="271322" y="418719"/>
                </a:lnTo>
                <a:lnTo>
                  <a:pt x="274294" y="419989"/>
                </a:lnTo>
                <a:lnTo>
                  <a:pt x="281660" y="419989"/>
                </a:lnTo>
                <a:lnTo>
                  <a:pt x="287553" y="417449"/>
                </a:lnTo>
                <a:lnTo>
                  <a:pt x="290499" y="414909"/>
                </a:lnTo>
                <a:lnTo>
                  <a:pt x="291680" y="412369"/>
                </a:lnTo>
                <a:lnTo>
                  <a:pt x="293446" y="408559"/>
                </a:lnTo>
                <a:lnTo>
                  <a:pt x="293446" y="404749"/>
                </a:lnTo>
                <a:lnTo>
                  <a:pt x="291973" y="400939"/>
                </a:lnTo>
                <a:lnTo>
                  <a:pt x="296392" y="407289"/>
                </a:lnTo>
                <a:lnTo>
                  <a:pt x="302285" y="408559"/>
                </a:lnTo>
                <a:lnTo>
                  <a:pt x="309676" y="406019"/>
                </a:lnTo>
                <a:lnTo>
                  <a:pt x="318516" y="400939"/>
                </a:lnTo>
                <a:lnTo>
                  <a:pt x="321462" y="395859"/>
                </a:lnTo>
                <a:lnTo>
                  <a:pt x="317042" y="386969"/>
                </a:lnTo>
                <a:lnTo>
                  <a:pt x="286080" y="315849"/>
                </a:lnTo>
                <a:lnTo>
                  <a:pt x="284607" y="313309"/>
                </a:lnTo>
                <a:lnTo>
                  <a:pt x="284607" y="312039"/>
                </a:lnTo>
                <a:lnTo>
                  <a:pt x="283133" y="308229"/>
                </a:lnTo>
                <a:lnTo>
                  <a:pt x="281660" y="306959"/>
                </a:lnTo>
                <a:lnTo>
                  <a:pt x="281660" y="305689"/>
                </a:lnTo>
                <a:lnTo>
                  <a:pt x="280187" y="304419"/>
                </a:lnTo>
                <a:lnTo>
                  <a:pt x="280187" y="303149"/>
                </a:lnTo>
                <a:lnTo>
                  <a:pt x="278714" y="303149"/>
                </a:lnTo>
                <a:lnTo>
                  <a:pt x="277241" y="301879"/>
                </a:lnTo>
                <a:lnTo>
                  <a:pt x="287832" y="303149"/>
                </a:lnTo>
                <a:lnTo>
                  <a:pt x="295656" y="305689"/>
                </a:lnTo>
                <a:lnTo>
                  <a:pt x="301282" y="309499"/>
                </a:lnTo>
                <a:lnTo>
                  <a:pt x="305244" y="312039"/>
                </a:lnTo>
                <a:lnTo>
                  <a:pt x="306730" y="313309"/>
                </a:lnTo>
                <a:lnTo>
                  <a:pt x="311150" y="312039"/>
                </a:lnTo>
                <a:lnTo>
                  <a:pt x="317042" y="312039"/>
                </a:lnTo>
                <a:lnTo>
                  <a:pt x="318516" y="313309"/>
                </a:lnTo>
                <a:lnTo>
                  <a:pt x="321462" y="314579"/>
                </a:lnTo>
                <a:lnTo>
                  <a:pt x="322948" y="314579"/>
                </a:lnTo>
                <a:lnTo>
                  <a:pt x="340639" y="327279"/>
                </a:lnTo>
                <a:lnTo>
                  <a:pt x="346544" y="332359"/>
                </a:lnTo>
                <a:lnTo>
                  <a:pt x="346544" y="339979"/>
                </a:lnTo>
                <a:lnTo>
                  <a:pt x="337693" y="347599"/>
                </a:lnTo>
                <a:lnTo>
                  <a:pt x="336207" y="350139"/>
                </a:lnTo>
                <a:lnTo>
                  <a:pt x="334365" y="355219"/>
                </a:lnTo>
                <a:lnTo>
                  <a:pt x="336956" y="359029"/>
                </a:lnTo>
                <a:lnTo>
                  <a:pt x="342849" y="362839"/>
                </a:lnTo>
                <a:lnTo>
                  <a:pt x="350964" y="364109"/>
                </a:lnTo>
                <a:lnTo>
                  <a:pt x="348018" y="361569"/>
                </a:lnTo>
                <a:lnTo>
                  <a:pt x="346544" y="359029"/>
                </a:lnTo>
                <a:lnTo>
                  <a:pt x="348018" y="355219"/>
                </a:lnTo>
                <a:lnTo>
                  <a:pt x="350964" y="355219"/>
                </a:lnTo>
                <a:lnTo>
                  <a:pt x="356857" y="352679"/>
                </a:lnTo>
                <a:lnTo>
                  <a:pt x="355384" y="346329"/>
                </a:lnTo>
                <a:lnTo>
                  <a:pt x="356857" y="343789"/>
                </a:lnTo>
                <a:lnTo>
                  <a:pt x="361391" y="342519"/>
                </a:lnTo>
                <a:lnTo>
                  <a:pt x="367728" y="341249"/>
                </a:lnTo>
                <a:lnTo>
                  <a:pt x="374904" y="339979"/>
                </a:lnTo>
                <a:lnTo>
                  <a:pt x="384873" y="339979"/>
                </a:lnTo>
                <a:lnTo>
                  <a:pt x="389318" y="338709"/>
                </a:lnTo>
                <a:lnTo>
                  <a:pt x="387819" y="334899"/>
                </a:lnTo>
                <a:lnTo>
                  <a:pt x="392239" y="334899"/>
                </a:lnTo>
                <a:lnTo>
                  <a:pt x="393738" y="338709"/>
                </a:lnTo>
                <a:lnTo>
                  <a:pt x="393738" y="341249"/>
                </a:lnTo>
                <a:lnTo>
                  <a:pt x="396519" y="338709"/>
                </a:lnTo>
                <a:lnTo>
                  <a:pt x="397052" y="334899"/>
                </a:lnTo>
                <a:lnTo>
                  <a:pt x="397230" y="333629"/>
                </a:lnTo>
                <a:lnTo>
                  <a:pt x="394347" y="328549"/>
                </a:lnTo>
                <a:lnTo>
                  <a:pt x="386346" y="326009"/>
                </a:lnTo>
                <a:lnTo>
                  <a:pt x="389318" y="323469"/>
                </a:lnTo>
                <a:lnTo>
                  <a:pt x="393738" y="323469"/>
                </a:lnTo>
                <a:lnTo>
                  <a:pt x="396659" y="326009"/>
                </a:lnTo>
                <a:lnTo>
                  <a:pt x="396913" y="323469"/>
                </a:lnTo>
                <a:lnTo>
                  <a:pt x="397027" y="322199"/>
                </a:lnTo>
                <a:lnTo>
                  <a:pt x="394081" y="319659"/>
                </a:lnTo>
                <a:lnTo>
                  <a:pt x="391236" y="318389"/>
                </a:lnTo>
                <a:lnTo>
                  <a:pt x="388378" y="317119"/>
                </a:lnTo>
                <a:lnTo>
                  <a:pt x="380453" y="318389"/>
                </a:lnTo>
                <a:lnTo>
                  <a:pt x="379298" y="318389"/>
                </a:lnTo>
                <a:lnTo>
                  <a:pt x="375666" y="317119"/>
                </a:lnTo>
                <a:lnTo>
                  <a:pt x="369252" y="319659"/>
                </a:lnTo>
                <a:lnTo>
                  <a:pt x="359803" y="328549"/>
                </a:lnTo>
                <a:lnTo>
                  <a:pt x="358330" y="327279"/>
                </a:lnTo>
                <a:lnTo>
                  <a:pt x="355384" y="326009"/>
                </a:lnTo>
                <a:lnTo>
                  <a:pt x="341071" y="312039"/>
                </a:lnTo>
                <a:lnTo>
                  <a:pt x="333260" y="304419"/>
                </a:lnTo>
                <a:lnTo>
                  <a:pt x="333121" y="301879"/>
                </a:lnTo>
                <a:lnTo>
                  <a:pt x="332867" y="296799"/>
                </a:lnTo>
                <a:lnTo>
                  <a:pt x="331228" y="287909"/>
                </a:lnTo>
                <a:lnTo>
                  <a:pt x="327660" y="279019"/>
                </a:lnTo>
                <a:lnTo>
                  <a:pt x="321462" y="271399"/>
                </a:lnTo>
                <a:lnTo>
                  <a:pt x="317042" y="267589"/>
                </a:lnTo>
                <a:lnTo>
                  <a:pt x="312623" y="266319"/>
                </a:lnTo>
                <a:lnTo>
                  <a:pt x="302285" y="262509"/>
                </a:lnTo>
                <a:lnTo>
                  <a:pt x="306730" y="256159"/>
                </a:lnTo>
                <a:lnTo>
                  <a:pt x="308203" y="253619"/>
                </a:lnTo>
                <a:lnTo>
                  <a:pt x="316077" y="258699"/>
                </a:lnTo>
                <a:lnTo>
                  <a:pt x="324789" y="259969"/>
                </a:lnTo>
                <a:lnTo>
                  <a:pt x="331825" y="257429"/>
                </a:lnTo>
                <a:lnTo>
                  <a:pt x="333286" y="253619"/>
                </a:lnTo>
                <a:lnTo>
                  <a:pt x="334733" y="249809"/>
                </a:lnTo>
                <a:lnTo>
                  <a:pt x="345338" y="257429"/>
                </a:lnTo>
                <a:lnTo>
                  <a:pt x="354279" y="257429"/>
                </a:lnTo>
                <a:lnTo>
                  <a:pt x="360451" y="253619"/>
                </a:lnTo>
                <a:lnTo>
                  <a:pt x="361835" y="249809"/>
                </a:lnTo>
                <a:lnTo>
                  <a:pt x="362750" y="247269"/>
                </a:lnTo>
                <a:lnTo>
                  <a:pt x="362750" y="251079"/>
                </a:lnTo>
                <a:lnTo>
                  <a:pt x="390766" y="282829"/>
                </a:lnTo>
                <a:lnTo>
                  <a:pt x="391096" y="289179"/>
                </a:lnTo>
                <a:lnTo>
                  <a:pt x="393357" y="299339"/>
                </a:lnTo>
                <a:lnTo>
                  <a:pt x="399478" y="308229"/>
                </a:lnTo>
                <a:lnTo>
                  <a:pt x="411416" y="314579"/>
                </a:lnTo>
                <a:lnTo>
                  <a:pt x="412877" y="314579"/>
                </a:lnTo>
                <a:lnTo>
                  <a:pt x="414362" y="315849"/>
                </a:lnTo>
                <a:lnTo>
                  <a:pt x="424827" y="323469"/>
                </a:lnTo>
                <a:lnTo>
                  <a:pt x="439432" y="329819"/>
                </a:lnTo>
                <a:lnTo>
                  <a:pt x="452945" y="332359"/>
                </a:lnTo>
                <a:lnTo>
                  <a:pt x="460070" y="332359"/>
                </a:lnTo>
                <a:close/>
              </a:path>
              <a:path w="504825" h="488315">
                <a:moveTo>
                  <a:pt x="504304" y="243916"/>
                </a:moveTo>
                <a:lnTo>
                  <a:pt x="499148" y="194525"/>
                </a:lnTo>
                <a:lnTo>
                  <a:pt x="484403" y="148628"/>
                </a:lnTo>
                <a:lnTo>
                  <a:pt x="483666" y="147320"/>
                </a:lnTo>
                <a:lnTo>
                  <a:pt x="483666" y="243916"/>
                </a:lnTo>
                <a:lnTo>
                  <a:pt x="479412" y="288759"/>
                </a:lnTo>
                <a:lnTo>
                  <a:pt x="466166" y="330657"/>
                </a:lnTo>
                <a:lnTo>
                  <a:pt x="444906" y="368681"/>
                </a:lnTo>
                <a:lnTo>
                  <a:pt x="416585" y="401891"/>
                </a:lnTo>
                <a:lnTo>
                  <a:pt x="382181" y="429348"/>
                </a:lnTo>
                <a:lnTo>
                  <a:pt x="342671" y="450126"/>
                </a:lnTo>
                <a:lnTo>
                  <a:pt x="299008" y="463270"/>
                </a:lnTo>
                <a:lnTo>
                  <a:pt x="252171" y="467855"/>
                </a:lnTo>
                <a:lnTo>
                  <a:pt x="205384" y="463334"/>
                </a:lnTo>
                <a:lnTo>
                  <a:pt x="161874" y="450316"/>
                </a:lnTo>
                <a:lnTo>
                  <a:pt x="122542" y="429729"/>
                </a:lnTo>
                <a:lnTo>
                  <a:pt x="88303" y="402424"/>
                </a:lnTo>
                <a:lnTo>
                  <a:pt x="60071" y="369303"/>
                </a:lnTo>
                <a:lnTo>
                  <a:pt x="38785" y="331266"/>
                </a:lnTo>
                <a:lnTo>
                  <a:pt x="25336" y="289166"/>
                </a:lnTo>
                <a:lnTo>
                  <a:pt x="20650" y="243916"/>
                </a:lnTo>
                <a:lnTo>
                  <a:pt x="25336" y="198666"/>
                </a:lnTo>
                <a:lnTo>
                  <a:pt x="38785" y="156565"/>
                </a:lnTo>
                <a:lnTo>
                  <a:pt x="60071" y="118516"/>
                </a:lnTo>
                <a:lnTo>
                  <a:pt x="88303" y="85394"/>
                </a:lnTo>
                <a:lnTo>
                  <a:pt x="122529" y="58102"/>
                </a:lnTo>
                <a:lnTo>
                  <a:pt x="161874" y="37503"/>
                </a:lnTo>
                <a:lnTo>
                  <a:pt x="205384" y="24485"/>
                </a:lnTo>
                <a:lnTo>
                  <a:pt x="252171" y="19951"/>
                </a:lnTo>
                <a:lnTo>
                  <a:pt x="298945" y="24485"/>
                </a:lnTo>
                <a:lnTo>
                  <a:pt x="342455" y="37503"/>
                </a:lnTo>
                <a:lnTo>
                  <a:pt x="381787" y="58102"/>
                </a:lnTo>
                <a:lnTo>
                  <a:pt x="416026" y="85394"/>
                </a:lnTo>
                <a:lnTo>
                  <a:pt x="444246" y="118516"/>
                </a:lnTo>
                <a:lnTo>
                  <a:pt x="465543" y="156565"/>
                </a:lnTo>
                <a:lnTo>
                  <a:pt x="478980" y="198666"/>
                </a:lnTo>
                <a:lnTo>
                  <a:pt x="483666" y="243916"/>
                </a:lnTo>
                <a:lnTo>
                  <a:pt x="483666" y="147320"/>
                </a:lnTo>
                <a:lnTo>
                  <a:pt x="461073" y="107188"/>
                </a:lnTo>
                <a:lnTo>
                  <a:pt x="430212" y="71132"/>
                </a:lnTo>
                <a:lnTo>
                  <a:pt x="392849" y="41440"/>
                </a:lnTo>
                <a:lnTo>
                  <a:pt x="351764" y="19951"/>
                </a:lnTo>
                <a:lnTo>
                  <a:pt x="302793" y="4914"/>
                </a:lnTo>
                <a:lnTo>
                  <a:pt x="252171" y="0"/>
                </a:lnTo>
                <a:lnTo>
                  <a:pt x="201536" y="4914"/>
                </a:lnTo>
                <a:lnTo>
                  <a:pt x="154279" y="19050"/>
                </a:lnTo>
                <a:lnTo>
                  <a:pt x="111467" y="41440"/>
                </a:lnTo>
                <a:lnTo>
                  <a:pt x="74104" y="71132"/>
                </a:lnTo>
                <a:lnTo>
                  <a:pt x="43243" y="107188"/>
                </a:lnTo>
                <a:lnTo>
                  <a:pt x="19913" y="148628"/>
                </a:lnTo>
                <a:lnTo>
                  <a:pt x="5156" y="194525"/>
                </a:lnTo>
                <a:lnTo>
                  <a:pt x="0" y="243916"/>
                </a:lnTo>
                <a:lnTo>
                  <a:pt x="5092" y="292887"/>
                </a:lnTo>
                <a:lnTo>
                  <a:pt x="19710" y="338594"/>
                </a:lnTo>
                <a:lnTo>
                  <a:pt x="42849" y="380009"/>
                </a:lnTo>
                <a:lnTo>
                  <a:pt x="73545" y="416153"/>
                </a:lnTo>
                <a:lnTo>
                  <a:pt x="110820" y="446011"/>
                </a:lnTo>
                <a:lnTo>
                  <a:pt x="153657" y="468579"/>
                </a:lnTo>
                <a:lnTo>
                  <a:pt x="201104" y="482854"/>
                </a:lnTo>
                <a:lnTo>
                  <a:pt x="252171" y="487832"/>
                </a:lnTo>
                <a:lnTo>
                  <a:pt x="302793" y="482904"/>
                </a:lnTo>
                <a:lnTo>
                  <a:pt x="350037" y="468769"/>
                </a:lnTo>
                <a:lnTo>
                  <a:pt x="351777" y="467855"/>
                </a:lnTo>
                <a:lnTo>
                  <a:pt x="392849" y="446379"/>
                </a:lnTo>
                <a:lnTo>
                  <a:pt x="430212" y="416687"/>
                </a:lnTo>
                <a:lnTo>
                  <a:pt x="461073" y="380644"/>
                </a:lnTo>
                <a:lnTo>
                  <a:pt x="484403" y="339191"/>
                </a:lnTo>
                <a:lnTo>
                  <a:pt x="499148" y="293306"/>
                </a:lnTo>
                <a:lnTo>
                  <a:pt x="504304" y="243916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765090" y="448573"/>
            <a:ext cx="525145" cy="177165"/>
            <a:chOff x="6765090" y="448573"/>
            <a:chExt cx="525145" cy="1771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5090" y="448573"/>
              <a:ext cx="247715" cy="1768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34930" y="502781"/>
              <a:ext cx="110604" cy="1226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77975" y="501356"/>
              <a:ext cx="112058" cy="12267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7371144" y="448573"/>
            <a:ext cx="775970" cy="178435"/>
            <a:chOff x="7371144" y="448573"/>
            <a:chExt cx="775970" cy="17843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71144" y="448573"/>
              <a:ext cx="246261" cy="1783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36583" y="501356"/>
              <a:ext cx="235906" cy="12552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34615" y="499931"/>
              <a:ext cx="112078" cy="12409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94614" y="499931"/>
              <a:ext cx="112078" cy="1240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6433" y="1093088"/>
            <a:ext cx="11421745" cy="5335270"/>
            <a:chOff x="416433" y="1093088"/>
            <a:chExt cx="11421745" cy="5335270"/>
          </a:xfrm>
        </p:grpSpPr>
        <p:sp>
          <p:nvSpPr>
            <p:cNvPr id="3" name="object 3"/>
            <p:cNvSpPr/>
            <p:nvPr/>
          </p:nvSpPr>
          <p:spPr>
            <a:xfrm>
              <a:off x="425958" y="1102613"/>
              <a:ext cx="11402695" cy="5316220"/>
            </a:xfrm>
            <a:custGeom>
              <a:avLst/>
              <a:gdLst/>
              <a:ahLst/>
              <a:cxnLst/>
              <a:rect l="l" t="t" r="r" b="b"/>
              <a:pathLst>
                <a:path w="11402695" h="5316220">
                  <a:moveTo>
                    <a:pt x="11117580" y="0"/>
                  </a:moveTo>
                  <a:lnTo>
                    <a:pt x="284975" y="0"/>
                  </a:lnTo>
                  <a:lnTo>
                    <a:pt x="238749" y="3731"/>
                  </a:lnTo>
                  <a:lnTo>
                    <a:pt x="194899" y="14532"/>
                  </a:lnTo>
                  <a:lnTo>
                    <a:pt x="154011" y="31817"/>
                  </a:lnTo>
                  <a:lnTo>
                    <a:pt x="116671" y="54998"/>
                  </a:lnTo>
                  <a:lnTo>
                    <a:pt x="83465" y="83486"/>
                  </a:lnTo>
                  <a:lnTo>
                    <a:pt x="54982" y="116695"/>
                  </a:lnTo>
                  <a:lnTo>
                    <a:pt x="31807" y="154037"/>
                  </a:lnTo>
                  <a:lnTo>
                    <a:pt x="14527" y="194925"/>
                  </a:lnTo>
                  <a:lnTo>
                    <a:pt x="3729" y="238771"/>
                  </a:lnTo>
                  <a:lnTo>
                    <a:pt x="0" y="284988"/>
                  </a:lnTo>
                  <a:lnTo>
                    <a:pt x="0" y="5030736"/>
                  </a:lnTo>
                  <a:lnTo>
                    <a:pt x="3729" y="5076962"/>
                  </a:lnTo>
                  <a:lnTo>
                    <a:pt x="14527" y="5120812"/>
                  </a:lnTo>
                  <a:lnTo>
                    <a:pt x="31807" y="5161700"/>
                  </a:lnTo>
                  <a:lnTo>
                    <a:pt x="54982" y="5199040"/>
                  </a:lnTo>
                  <a:lnTo>
                    <a:pt x="83465" y="5232246"/>
                  </a:lnTo>
                  <a:lnTo>
                    <a:pt x="116671" y="5260729"/>
                  </a:lnTo>
                  <a:lnTo>
                    <a:pt x="154011" y="5283904"/>
                  </a:lnTo>
                  <a:lnTo>
                    <a:pt x="194899" y="5301184"/>
                  </a:lnTo>
                  <a:lnTo>
                    <a:pt x="238749" y="5311982"/>
                  </a:lnTo>
                  <a:lnTo>
                    <a:pt x="284975" y="5315712"/>
                  </a:lnTo>
                  <a:lnTo>
                    <a:pt x="11117580" y="5315712"/>
                  </a:lnTo>
                  <a:lnTo>
                    <a:pt x="11163796" y="5311982"/>
                  </a:lnTo>
                  <a:lnTo>
                    <a:pt x="11207642" y="5301184"/>
                  </a:lnTo>
                  <a:lnTo>
                    <a:pt x="11248530" y="5283904"/>
                  </a:lnTo>
                  <a:lnTo>
                    <a:pt x="11285872" y="5260729"/>
                  </a:lnTo>
                  <a:lnTo>
                    <a:pt x="11319081" y="5232246"/>
                  </a:lnTo>
                  <a:lnTo>
                    <a:pt x="11347569" y="5199040"/>
                  </a:lnTo>
                  <a:lnTo>
                    <a:pt x="11370750" y="5161700"/>
                  </a:lnTo>
                  <a:lnTo>
                    <a:pt x="11388035" y="5120812"/>
                  </a:lnTo>
                  <a:lnTo>
                    <a:pt x="11398836" y="5076962"/>
                  </a:lnTo>
                  <a:lnTo>
                    <a:pt x="11402568" y="5030736"/>
                  </a:lnTo>
                  <a:lnTo>
                    <a:pt x="11402568" y="284988"/>
                  </a:lnTo>
                  <a:lnTo>
                    <a:pt x="11398836" y="238771"/>
                  </a:lnTo>
                  <a:lnTo>
                    <a:pt x="11388035" y="194925"/>
                  </a:lnTo>
                  <a:lnTo>
                    <a:pt x="11370750" y="154037"/>
                  </a:lnTo>
                  <a:lnTo>
                    <a:pt x="11347569" y="116695"/>
                  </a:lnTo>
                  <a:lnTo>
                    <a:pt x="11319081" y="83486"/>
                  </a:lnTo>
                  <a:lnTo>
                    <a:pt x="11285872" y="54998"/>
                  </a:lnTo>
                  <a:lnTo>
                    <a:pt x="11248530" y="31817"/>
                  </a:lnTo>
                  <a:lnTo>
                    <a:pt x="11207642" y="14532"/>
                  </a:lnTo>
                  <a:lnTo>
                    <a:pt x="11163796" y="3731"/>
                  </a:lnTo>
                  <a:lnTo>
                    <a:pt x="11117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5958" y="1102613"/>
              <a:ext cx="11402695" cy="5316220"/>
            </a:xfrm>
            <a:custGeom>
              <a:avLst/>
              <a:gdLst/>
              <a:ahLst/>
              <a:cxnLst/>
              <a:rect l="l" t="t" r="r" b="b"/>
              <a:pathLst>
                <a:path w="11402695" h="5316220">
                  <a:moveTo>
                    <a:pt x="0" y="284988"/>
                  </a:moveTo>
                  <a:lnTo>
                    <a:pt x="3729" y="238771"/>
                  </a:lnTo>
                  <a:lnTo>
                    <a:pt x="14527" y="194925"/>
                  </a:lnTo>
                  <a:lnTo>
                    <a:pt x="31807" y="154037"/>
                  </a:lnTo>
                  <a:lnTo>
                    <a:pt x="54982" y="116695"/>
                  </a:lnTo>
                  <a:lnTo>
                    <a:pt x="83465" y="83486"/>
                  </a:lnTo>
                  <a:lnTo>
                    <a:pt x="116671" y="54998"/>
                  </a:lnTo>
                  <a:lnTo>
                    <a:pt x="154011" y="31817"/>
                  </a:lnTo>
                  <a:lnTo>
                    <a:pt x="194899" y="14532"/>
                  </a:lnTo>
                  <a:lnTo>
                    <a:pt x="238749" y="3731"/>
                  </a:lnTo>
                  <a:lnTo>
                    <a:pt x="284975" y="0"/>
                  </a:lnTo>
                  <a:lnTo>
                    <a:pt x="11117580" y="0"/>
                  </a:lnTo>
                  <a:lnTo>
                    <a:pt x="11163796" y="3731"/>
                  </a:lnTo>
                  <a:lnTo>
                    <a:pt x="11207642" y="14532"/>
                  </a:lnTo>
                  <a:lnTo>
                    <a:pt x="11248530" y="31817"/>
                  </a:lnTo>
                  <a:lnTo>
                    <a:pt x="11285872" y="54998"/>
                  </a:lnTo>
                  <a:lnTo>
                    <a:pt x="11319081" y="83486"/>
                  </a:lnTo>
                  <a:lnTo>
                    <a:pt x="11347569" y="116695"/>
                  </a:lnTo>
                  <a:lnTo>
                    <a:pt x="11370750" y="154037"/>
                  </a:lnTo>
                  <a:lnTo>
                    <a:pt x="11388035" y="194925"/>
                  </a:lnTo>
                  <a:lnTo>
                    <a:pt x="11398836" y="238771"/>
                  </a:lnTo>
                  <a:lnTo>
                    <a:pt x="11402568" y="284988"/>
                  </a:lnTo>
                  <a:lnTo>
                    <a:pt x="11402568" y="5030736"/>
                  </a:lnTo>
                  <a:lnTo>
                    <a:pt x="11398836" y="5076962"/>
                  </a:lnTo>
                  <a:lnTo>
                    <a:pt x="11388035" y="5120812"/>
                  </a:lnTo>
                  <a:lnTo>
                    <a:pt x="11370750" y="5161700"/>
                  </a:lnTo>
                  <a:lnTo>
                    <a:pt x="11347569" y="5199040"/>
                  </a:lnTo>
                  <a:lnTo>
                    <a:pt x="11319081" y="5232246"/>
                  </a:lnTo>
                  <a:lnTo>
                    <a:pt x="11285872" y="5260729"/>
                  </a:lnTo>
                  <a:lnTo>
                    <a:pt x="11248530" y="5283904"/>
                  </a:lnTo>
                  <a:lnTo>
                    <a:pt x="11207642" y="5301184"/>
                  </a:lnTo>
                  <a:lnTo>
                    <a:pt x="11163796" y="5311982"/>
                  </a:lnTo>
                  <a:lnTo>
                    <a:pt x="11117580" y="5315712"/>
                  </a:lnTo>
                  <a:lnTo>
                    <a:pt x="284975" y="5315712"/>
                  </a:lnTo>
                  <a:lnTo>
                    <a:pt x="238749" y="5311982"/>
                  </a:lnTo>
                  <a:lnTo>
                    <a:pt x="194899" y="5301184"/>
                  </a:lnTo>
                  <a:lnTo>
                    <a:pt x="154011" y="5283904"/>
                  </a:lnTo>
                  <a:lnTo>
                    <a:pt x="116671" y="5260729"/>
                  </a:lnTo>
                  <a:lnTo>
                    <a:pt x="83465" y="5232246"/>
                  </a:lnTo>
                  <a:lnTo>
                    <a:pt x="54982" y="5199040"/>
                  </a:lnTo>
                  <a:lnTo>
                    <a:pt x="31807" y="5161700"/>
                  </a:lnTo>
                  <a:lnTo>
                    <a:pt x="14527" y="5120812"/>
                  </a:lnTo>
                  <a:lnTo>
                    <a:pt x="3729" y="5076962"/>
                  </a:lnTo>
                  <a:lnTo>
                    <a:pt x="0" y="5030736"/>
                  </a:lnTo>
                  <a:lnTo>
                    <a:pt x="0" y="284988"/>
                  </a:lnTo>
                  <a:close/>
                </a:path>
              </a:pathLst>
            </a:custGeom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738434"/>
              </p:ext>
            </p:extLst>
          </p:nvPr>
        </p:nvGraphicFramePr>
        <p:xfrm>
          <a:off x="473331" y="1109757"/>
          <a:ext cx="11403328" cy="53161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6140"/>
                <a:gridCol w="4196079"/>
                <a:gridCol w="3801109"/>
              </a:tblGrid>
              <a:tr h="3891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E173E"/>
                      </a:solidFill>
                      <a:prstDash val="solid"/>
                    </a:lnR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-245" dirty="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ПДС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E173E"/>
                      </a:solidFill>
                      <a:prstDash val="solid"/>
                    </a:lnL>
                    <a:lnR w="19050">
                      <a:solidFill>
                        <a:srgbClr val="0E173E"/>
                      </a:solidFill>
                      <a:prstDash val="solid"/>
                    </a:lnR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15" dirty="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Д</a:t>
                      </a:r>
                      <a:r>
                        <a:rPr sz="1800" spc="10" dirty="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еп</a:t>
                      </a:r>
                      <a:r>
                        <a:rPr sz="1800" dirty="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800" spc="-10" dirty="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зи</a:t>
                      </a:r>
                      <a:r>
                        <a:rPr sz="1800" dirty="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т</a:t>
                      </a:r>
                      <a:r>
                        <a:rPr sz="1800" spc="-180" dirty="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в</a:t>
                      </a:r>
                      <a:r>
                        <a:rPr sz="1800" spc="-140" dirty="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б</a:t>
                      </a:r>
                      <a:r>
                        <a:rPr sz="1800" spc="10" dirty="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ан</a:t>
                      </a:r>
                      <a:r>
                        <a:rPr sz="1800" spc="-5" dirty="0">
                          <a:solidFill>
                            <a:srgbClr val="0E173E"/>
                          </a:solidFill>
                          <a:latin typeface="Arial Black"/>
                          <a:cs typeface="Arial Black"/>
                        </a:rPr>
                        <a:t>ке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E173E"/>
                      </a:solidFill>
                      <a:prstDash val="solid"/>
                    </a:lnL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</a:tr>
              <a:tr h="542417"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spc="-165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Софинансирование</a:t>
                      </a:r>
                      <a:endParaRPr sz="1600" dirty="0">
                        <a:latin typeface="Arial Black"/>
                        <a:cs typeface="Arial Black"/>
                      </a:endParaRPr>
                    </a:p>
                  </a:txBody>
                  <a:tcPr marL="0" marR="0" marT="99695" marB="0"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800" spc="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д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800" spc="-16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36</a:t>
                      </a:r>
                      <a:r>
                        <a:rPr sz="1800" spc="-14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000</a:t>
                      </a:r>
                      <a:r>
                        <a:rPr sz="1800" spc="-14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3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уб.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3664" marB="0">
                    <a:lnL w="19050">
                      <a:solidFill>
                        <a:srgbClr val="0E173E"/>
                      </a:solidFill>
                      <a:prstDash val="solid"/>
                    </a:lnL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E173E"/>
                      </a:solidFill>
                      <a:prstDash val="solid"/>
                    </a:lnL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</a:tr>
              <a:tr h="1379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229235" marR="617220">
                        <a:lnSpc>
                          <a:spcPts val="1800"/>
                        </a:lnSpc>
                        <a:spcBef>
                          <a:spcPts val="5"/>
                        </a:spcBef>
                      </a:pPr>
                      <a:r>
                        <a:rPr sz="1600" spc="1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Н</a:t>
                      </a:r>
                      <a:r>
                        <a:rPr sz="1600" spc="5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а</a:t>
                      </a:r>
                      <a:r>
                        <a:rPr sz="160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лого</a:t>
                      </a:r>
                      <a:r>
                        <a:rPr sz="1600" spc="5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вы</a:t>
                      </a:r>
                      <a:r>
                        <a:rPr sz="160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й</a:t>
                      </a:r>
                      <a:r>
                        <a:rPr sz="1600" spc="-18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5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вы</a:t>
                      </a:r>
                      <a:r>
                        <a:rPr sz="1600" spc="1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ч</a:t>
                      </a:r>
                      <a:r>
                        <a:rPr sz="1600" spc="5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60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т</a:t>
                      </a:r>
                      <a:r>
                        <a:rPr sz="1600" spc="-17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1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13</a:t>
                      </a:r>
                      <a:r>
                        <a:rPr sz="160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%  </a:t>
                      </a:r>
                      <a:r>
                        <a:rPr sz="1600" spc="-155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(ежегодно)</a:t>
                      </a:r>
                      <a:endParaRPr sz="1600">
                        <a:latin typeface="Arial Black"/>
                        <a:cs typeface="Arial Black"/>
                      </a:endParaRPr>
                    </a:p>
                  </a:txBody>
                  <a:tcPr marL="0" marR="0" marT="4445" marB="0"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  <a:spcBef>
                          <a:spcPts val="905"/>
                        </a:spcBef>
                      </a:pPr>
                      <a:r>
                        <a:rPr sz="1800" spc="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Ве</a:t>
                      </a:r>
                      <a:r>
                        <a:rPr sz="1800" spc="-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рн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у</a:t>
                      </a:r>
                      <a:r>
                        <a:rPr sz="1800" spc="-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т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ь</a:t>
                      </a:r>
                      <a:r>
                        <a:rPr sz="1800" spc="-18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мо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ж</a:t>
                      </a:r>
                      <a:r>
                        <a:rPr sz="1800" spc="1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н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800" spc="-19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д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800" spc="-16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52</a:t>
                      </a:r>
                      <a:r>
                        <a:rPr sz="1800" spc="-13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1800" spc="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marL="2540" algn="ctr">
                        <a:lnSpc>
                          <a:spcPts val="2115"/>
                        </a:lnSpc>
                      </a:pPr>
                      <a:r>
                        <a:rPr sz="1800" spc="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(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60</a:t>
                      </a:r>
                      <a:r>
                        <a:rPr sz="1800" spc="-16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000)</a:t>
                      </a:r>
                      <a:r>
                        <a:rPr sz="1800" spc="-14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3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уб.</a:t>
                      </a:r>
                      <a:r>
                        <a:rPr sz="1800" spc="-1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sz="1800" spc="-2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од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665480" marR="658495" algn="ctr">
                        <a:lnSpc>
                          <a:spcPts val="1989"/>
                        </a:lnSpc>
                        <a:spcBef>
                          <a:spcPts val="220"/>
                        </a:spcBef>
                      </a:pPr>
                      <a:r>
                        <a:rPr sz="1800" spc="8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800" spc="-4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7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уплаченные</a:t>
                      </a:r>
                      <a:r>
                        <a:rPr sz="1800" spc="-7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6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взносы </a:t>
                      </a:r>
                      <a:r>
                        <a:rPr sz="1800" spc="-52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3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800" spc="-1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2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400</a:t>
                      </a:r>
                      <a:r>
                        <a:rPr sz="1800" spc="-3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2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000</a:t>
                      </a:r>
                      <a:r>
                        <a:rPr sz="1800" spc="-2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руб./год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935" marB="0">
                    <a:lnL w="19050">
                      <a:solidFill>
                        <a:srgbClr val="0E173E"/>
                      </a:solidFill>
                      <a:prstDash val="solid"/>
                    </a:lnL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E173E"/>
                      </a:solidFill>
                      <a:prstDash val="solid"/>
                    </a:lnL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600" spc="1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До</a:t>
                      </a:r>
                      <a:r>
                        <a:rPr sz="160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с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р</a:t>
                      </a:r>
                      <a:r>
                        <a:rPr sz="160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очная</a:t>
                      </a:r>
                      <a:r>
                        <a:rPr sz="1600" spc="-175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5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вып</a:t>
                      </a:r>
                      <a:r>
                        <a:rPr sz="1600" spc="15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л</a:t>
                      </a:r>
                      <a:r>
                        <a:rPr sz="160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ата</a:t>
                      </a:r>
                      <a:endParaRPr sz="1600">
                        <a:latin typeface="Arial Black"/>
                        <a:cs typeface="Arial Black"/>
                      </a:endParaRPr>
                    </a:p>
                  </a:txBody>
                  <a:tcPr marL="0" marR="0" marT="135255" marB="0"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  <a:spcBef>
                          <a:spcPts val="150"/>
                        </a:spcBef>
                      </a:pPr>
                      <a:r>
                        <a:rPr sz="1600" spc="-3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4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особых</a:t>
                      </a:r>
                      <a:r>
                        <a:rPr sz="1600" spc="-4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7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жизненных</a:t>
                      </a:r>
                      <a:r>
                        <a:rPr sz="1600" spc="-2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ситуациях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sz="1800" spc="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д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800" spc="-16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sz="1800" spc="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0%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E173E"/>
                      </a:solidFill>
                      <a:prstDash val="solid"/>
                    </a:lnL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935" marR="208279" indent="-1294130">
                        <a:lnSpc>
                          <a:spcPts val="2000"/>
                        </a:lnSpc>
                        <a:spcBef>
                          <a:spcPts val="355"/>
                        </a:spcBef>
                      </a:pPr>
                      <a:r>
                        <a:rPr sz="1600" spc="3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Досрочная</a:t>
                      </a:r>
                      <a:r>
                        <a:rPr sz="1600" spc="-3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3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выплата</a:t>
                      </a:r>
                      <a:r>
                        <a:rPr sz="1600" spc="-4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4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2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6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потерей </a:t>
                      </a:r>
                      <a:r>
                        <a:rPr sz="1600" spc="-459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1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дохода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E173E"/>
                      </a:solidFill>
                      <a:prstDash val="solid"/>
                    </a:lnL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229235" marR="782320">
                        <a:lnSpc>
                          <a:spcPts val="1800"/>
                        </a:lnSpc>
                        <a:spcBef>
                          <a:spcPts val="530"/>
                        </a:spcBef>
                      </a:pPr>
                      <a:r>
                        <a:rPr sz="1600" spc="-16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Государственное </a:t>
                      </a:r>
                      <a:r>
                        <a:rPr sz="1600" spc="-155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5" dirty="0" err="1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с</a:t>
                      </a:r>
                      <a:r>
                        <a:rPr sz="1600" spc="10" dirty="0" err="1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т</a:t>
                      </a:r>
                      <a:r>
                        <a:rPr sz="1600" spc="15" dirty="0" err="1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р</a:t>
                      </a:r>
                      <a:r>
                        <a:rPr sz="1600" dirty="0" err="1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а</a:t>
                      </a:r>
                      <a:r>
                        <a:rPr sz="1600" spc="-10" dirty="0" err="1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х</a:t>
                      </a:r>
                      <a:r>
                        <a:rPr sz="1600" dirty="0" err="1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ов</a:t>
                      </a:r>
                      <a:r>
                        <a:rPr sz="1600" spc="5" dirty="0" err="1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а</a:t>
                      </a:r>
                      <a:r>
                        <a:rPr sz="1600" spc="-5" dirty="0" err="1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н</a:t>
                      </a:r>
                      <a:r>
                        <a:rPr sz="1600" dirty="0" err="1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ие</a:t>
                      </a:r>
                      <a:r>
                        <a:rPr sz="1600" spc="-175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ru-RU" sz="1600" spc="-175" dirty="0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с</a:t>
                      </a:r>
                      <a:r>
                        <a:rPr sz="1600" spc="15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р</a:t>
                      </a:r>
                      <a:r>
                        <a:rPr sz="1600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едств</a:t>
                      </a:r>
                      <a:endParaRPr sz="1600" dirty="0">
                        <a:latin typeface="Arial Black"/>
                        <a:cs typeface="Arial Black"/>
                      </a:endParaRPr>
                    </a:p>
                  </a:txBody>
                  <a:tcPr marL="0" marR="0" marT="67310" marB="0"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sz="1800" spc="-14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80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1800" spc="-14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1800" spc="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1800" spc="-14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3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уб.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3670" marB="0">
                    <a:lnL w="19050">
                      <a:solidFill>
                        <a:srgbClr val="0E173E"/>
                      </a:solidFill>
                      <a:prstDash val="solid"/>
                    </a:lnL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sz="1800" spc="-13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4</a:t>
                      </a:r>
                      <a:r>
                        <a:rPr sz="1800" spc="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1800" spc="-15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000</a:t>
                      </a:r>
                      <a:r>
                        <a:rPr sz="1800" spc="-13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3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уб.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3670" marB="0">
                    <a:lnL w="19050">
                      <a:solidFill>
                        <a:srgbClr val="0E173E"/>
                      </a:solidFill>
                      <a:prstDash val="solid"/>
                    </a:lnL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</a:tr>
              <a:tr h="635508"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spc="-15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Доходность</a:t>
                      </a:r>
                      <a:endParaRPr sz="1600" dirty="0">
                        <a:latin typeface="Arial Black"/>
                        <a:cs typeface="Arial Black"/>
                      </a:endParaRPr>
                    </a:p>
                  </a:txBody>
                  <a:tcPr marL="0" marR="0" marT="147320" marB="0"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600" spc="6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Инвестиционная</a:t>
                      </a:r>
                      <a:r>
                        <a:rPr sz="1600" spc="-2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доходность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8750" marB="0">
                    <a:lnL w="19050">
                      <a:solidFill>
                        <a:srgbClr val="0E173E"/>
                      </a:solidFill>
                      <a:prstDash val="solid"/>
                    </a:lnL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600" spc="-1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Ставка</a:t>
                      </a:r>
                      <a:r>
                        <a:rPr sz="1600" spc="-2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9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600" spc="-3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3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депозиту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8750" marB="0">
                    <a:lnL w="19050">
                      <a:solidFill>
                        <a:srgbClr val="0E173E"/>
                      </a:solidFill>
                      <a:prstDash val="solid"/>
                    </a:lnL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</a:tr>
              <a:tr h="1143812">
                <a:tc>
                  <a:txBody>
                    <a:bodyPr/>
                    <a:lstStyle/>
                    <a:p>
                      <a:pPr marL="90488" marR="829944" indent="0" algn="just">
                        <a:lnSpc>
                          <a:spcPts val="1800"/>
                        </a:lnSpc>
                        <a:spcBef>
                          <a:spcPts val="1720"/>
                        </a:spcBef>
                      </a:pPr>
                      <a:r>
                        <a:rPr sz="1600" spc="10" dirty="0" err="1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Во</a:t>
                      </a:r>
                      <a:r>
                        <a:rPr sz="1600" spc="5" dirty="0" err="1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з</a:t>
                      </a:r>
                      <a:r>
                        <a:rPr sz="1600" spc="-5" dirty="0" err="1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мо</a:t>
                      </a:r>
                      <a:r>
                        <a:rPr sz="1600" spc="-10" dirty="0" err="1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ж</a:t>
                      </a:r>
                      <a:r>
                        <a:rPr sz="1600" spc="-5" dirty="0" err="1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ност</a:t>
                      </a:r>
                      <a:r>
                        <a:rPr sz="1600" dirty="0" err="1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ь</a:t>
                      </a:r>
                      <a:r>
                        <a:rPr sz="1600" spc="-175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ru-RU" sz="1600" spc="-175" dirty="0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с</a:t>
                      </a:r>
                      <a:r>
                        <a:rPr sz="1600" spc="5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ме</a:t>
                      </a:r>
                      <a:r>
                        <a:rPr sz="1600" spc="10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н</a:t>
                      </a:r>
                      <a:r>
                        <a:rPr sz="1600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ы</a:t>
                      </a:r>
                      <a:r>
                        <a:rPr sz="1600" dirty="0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10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600" spc="5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п</a:t>
                      </a:r>
                      <a:r>
                        <a:rPr sz="1600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ер</a:t>
                      </a:r>
                      <a:r>
                        <a:rPr sz="1600" spc="5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а</a:t>
                      </a:r>
                      <a:r>
                        <a:rPr sz="1600" spc="-5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т</a:t>
                      </a:r>
                      <a:r>
                        <a:rPr sz="1600" spc="-10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600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ра</a:t>
                      </a:r>
                      <a:r>
                        <a:rPr sz="1600" spc="-175" dirty="0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в</a:t>
                      </a:r>
                      <a:r>
                        <a:rPr sz="1600" spc="-14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5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пе</a:t>
                      </a:r>
                      <a:r>
                        <a:rPr sz="1600" spc="15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р</a:t>
                      </a:r>
                      <a:r>
                        <a:rPr sz="1600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иод</a:t>
                      </a:r>
                      <a:r>
                        <a:rPr lang="ru-RU" sz="1600" dirty="0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15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д</a:t>
                      </a:r>
                      <a:r>
                        <a:rPr sz="1600" spc="5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600" spc="15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й</a:t>
                      </a:r>
                      <a:r>
                        <a:rPr sz="1600" dirty="0" err="1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ствия</a:t>
                      </a:r>
                      <a:r>
                        <a:rPr sz="1600" spc="-175" dirty="0" smtClean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00" spc="15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д</a:t>
                      </a:r>
                      <a:r>
                        <a:rPr sz="1600" spc="1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600" spc="5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г</a:t>
                      </a:r>
                      <a:r>
                        <a:rPr sz="1600" dirty="0">
                          <a:solidFill>
                            <a:srgbClr val="0D0D0D"/>
                          </a:solidFill>
                          <a:latin typeface="Arial Black"/>
                          <a:cs typeface="Arial Black"/>
                        </a:rPr>
                        <a:t>овора</a:t>
                      </a:r>
                      <a:endParaRPr sz="1600" dirty="0">
                        <a:latin typeface="Arial Black"/>
                        <a:cs typeface="Arial Black"/>
                      </a:endParaRPr>
                    </a:p>
                  </a:txBody>
                  <a:tcPr marL="0" marR="0" marT="218440" marB="0"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E173E"/>
                      </a:solidFill>
                      <a:prstDash val="solid"/>
                    </a:lnL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E173E"/>
                      </a:solidFill>
                      <a:prstDash val="solid"/>
                    </a:lnL>
                    <a:lnT w="19050">
                      <a:solidFill>
                        <a:srgbClr val="0E173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5663470" y="1596130"/>
            <a:ext cx="4440555" cy="4393565"/>
            <a:chOff x="5663470" y="1596130"/>
            <a:chExt cx="4440555" cy="4393565"/>
          </a:xfrm>
        </p:grpSpPr>
        <p:sp>
          <p:nvSpPr>
            <p:cNvPr id="7" name="object 7"/>
            <p:cNvSpPr/>
            <p:nvPr/>
          </p:nvSpPr>
          <p:spPr>
            <a:xfrm>
              <a:off x="5663470" y="5653664"/>
              <a:ext cx="459740" cy="322580"/>
            </a:xfrm>
            <a:custGeom>
              <a:avLst/>
              <a:gdLst/>
              <a:ahLst/>
              <a:cxnLst/>
              <a:rect l="l" t="t" r="r" b="b"/>
              <a:pathLst>
                <a:path w="459739" h="322579">
                  <a:moveTo>
                    <a:pt x="419345" y="0"/>
                  </a:moveTo>
                  <a:lnTo>
                    <a:pt x="164653" y="240150"/>
                  </a:lnTo>
                  <a:lnTo>
                    <a:pt x="42282" y="115113"/>
                  </a:lnTo>
                  <a:lnTo>
                    <a:pt x="0" y="155304"/>
                  </a:lnTo>
                  <a:lnTo>
                    <a:pt x="162663" y="322020"/>
                  </a:lnTo>
                  <a:lnTo>
                    <a:pt x="205444" y="282325"/>
                  </a:lnTo>
                  <a:lnTo>
                    <a:pt x="459638" y="41679"/>
                  </a:lnTo>
                  <a:lnTo>
                    <a:pt x="419345" y="0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51212" y="1596135"/>
              <a:ext cx="352425" cy="4393565"/>
            </a:xfrm>
            <a:custGeom>
              <a:avLst/>
              <a:gdLst/>
              <a:ahLst/>
              <a:cxnLst/>
              <a:rect l="l" t="t" r="r" b="b"/>
              <a:pathLst>
                <a:path w="352425" h="4393565">
                  <a:moveTo>
                    <a:pt x="352196" y="4083837"/>
                  </a:moveTo>
                  <a:lnTo>
                    <a:pt x="309905" y="4041648"/>
                  </a:lnTo>
                  <a:lnTo>
                    <a:pt x="176098" y="4175125"/>
                  </a:lnTo>
                  <a:lnTo>
                    <a:pt x="42291" y="4041648"/>
                  </a:lnTo>
                  <a:lnTo>
                    <a:pt x="0" y="4083837"/>
                  </a:lnTo>
                  <a:lnTo>
                    <a:pt x="133819" y="4217301"/>
                  </a:lnTo>
                  <a:lnTo>
                    <a:pt x="0" y="4350778"/>
                  </a:lnTo>
                  <a:lnTo>
                    <a:pt x="42291" y="4392955"/>
                  </a:lnTo>
                  <a:lnTo>
                    <a:pt x="176098" y="4259478"/>
                  </a:lnTo>
                  <a:lnTo>
                    <a:pt x="309905" y="4392955"/>
                  </a:lnTo>
                  <a:lnTo>
                    <a:pt x="352196" y="4350778"/>
                  </a:lnTo>
                  <a:lnTo>
                    <a:pt x="218376" y="4217301"/>
                  </a:lnTo>
                  <a:lnTo>
                    <a:pt x="352196" y="4083837"/>
                  </a:lnTo>
                  <a:close/>
                </a:path>
                <a:path w="352425" h="4393565">
                  <a:moveTo>
                    <a:pt x="352196" y="968781"/>
                  </a:moveTo>
                  <a:lnTo>
                    <a:pt x="309905" y="926592"/>
                  </a:lnTo>
                  <a:lnTo>
                    <a:pt x="176098" y="1060069"/>
                  </a:lnTo>
                  <a:lnTo>
                    <a:pt x="42291" y="926592"/>
                  </a:lnTo>
                  <a:lnTo>
                    <a:pt x="0" y="968781"/>
                  </a:lnTo>
                  <a:lnTo>
                    <a:pt x="133819" y="1102245"/>
                  </a:lnTo>
                  <a:lnTo>
                    <a:pt x="0" y="1235722"/>
                  </a:lnTo>
                  <a:lnTo>
                    <a:pt x="42291" y="1277899"/>
                  </a:lnTo>
                  <a:lnTo>
                    <a:pt x="176098" y="1144422"/>
                  </a:lnTo>
                  <a:lnTo>
                    <a:pt x="309905" y="1277899"/>
                  </a:lnTo>
                  <a:lnTo>
                    <a:pt x="352196" y="1235722"/>
                  </a:lnTo>
                  <a:lnTo>
                    <a:pt x="218376" y="1102245"/>
                  </a:lnTo>
                  <a:lnTo>
                    <a:pt x="352196" y="968781"/>
                  </a:lnTo>
                  <a:close/>
                </a:path>
                <a:path w="352425" h="4393565">
                  <a:moveTo>
                    <a:pt x="352196" y="42189"/>
                  </a:moveTo>
                  <a:lnTo>
                    <a:pt x="309905" y="0"/>
                  </a:lnTo>
                  <a:lnTo>
                    <a:pt x="176098" y="133477"/>
                  </a:lnTo>
                  <a:lnTo>
                    <a:pt x="42291" y="0"/>
                  </a:lnTo>
                  <a:lnTo>
                    <a:pt x="0" y="42189"/>
                  </a:lnTo>
                  <a:lnTo>
                    <a:pt x="133819" y="175653"/>
                  </a:lnTo>
                  <a:lnTo>
                    <a:pt x="0" y="309130"/>
                  </a:lnTo>
                  <a:lnTo>
                    <a:pt x="42291" y="351307"/>
                  </a:lnTo>
                  <a:lnTo>
                    <a:pt x="176098" y="217830"/>
                  </a:lnTo>
                  <a:lnTo>
                    <a:pt x="309905" y="351307"/>
                  </a:lnTo>
                  <a:lnTo>
                    <a:pt x="352196" y="309130"/>
                  </a:lnTo>
                  <a:lnTo>
                    <a:pt x="218376" y="175653"/>
                  </a:lnTo>
                  <a:lnTo>
                    <a:pt x="352196" y="42189"/>
                  </a:lnTo>
                  <a:close/>
                </a:path>
              </a:pathLst>
            </a:custGeom>
            <a:solidFill>
              <a:srgbClr val="0E1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9623" y="226517"/>
            <a:ext cx="4682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" dirty="0"/>
              <a:t>У</a:t>
            </a:r>
            <a:r>
              <a:rPr sz="2800" spc="-105" dirty="0"/>
              <a:t>ни</a:t>
            </a:r>
            <a:r>
              <a:rPr sz="2800" spc="-130" dirty="0"/>
              <a:t>к</a:t>
            </a:r>
            <a:r>
              <a:rPr sz="2800" spc="-50" dirty="0"/>
              <a:t>альнос</a:t>
            </a:r>
            <a:r>
              <a:rPr sz="2800" spc="-55" dirty="0"/>
              <a:t>т</a:t>
            </a:r>
            <a:r>
              <a:rPr sz="2800" spc="-75" dirty="0"/>
              <a:t>ь</a:t>
            </a:r>
            <a:r>
              <a:rPr sz="2800" spc="-100" dirty="0"/>
              <a:t> </a:t>
            </a:r>
            <a:r>
              <a:rPr sz="2800" spc="-60" dirty="0"/>
              <a:t>Прог</a:t>
            </a:r>
            <a:r>
              <a:rPr sz="2800" spc="-75" dirty="0"/>
              <a:t>р</a:t>
            </a:r>
            <a:r>
              <a:rPr sz="2800" spc="-135" dirty="0"/>
              <a:t>аммы</a:t>
            </a:r>
            <a:endParaRPr sz="28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20" dirty="0">
                <a:solidFill>
                  <a:srgbClr val="0E173E"/>
                </a:solidFill>
              </a:rPr>
              <a:t>10</a:t>
            </a:fld>
            <a:endParaRPr spc="20" dirty="0">
              <a:solidFill>
                <a:srgbClr val="0E173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73580"/>
            <a:ext cx="12192000" cy="5384800"/>
            <a:chOff x="0" y="1473580"/>
            <a:chExt cx="12192000" cy="5384800"/>
          </a:xfrm>
        </p:grpSpPr>
        <p:sp>
          <p:nvSpPr>
            <p:cNvPr id="3" name="object 3"/>
            <p:cNvSpPr/>
            <p:nvPr/>
          </p:nvSpPr>
          <p:spPr>
            <a:xfrm>
              <a:off x="0" y="6225540"/>
              <a:ext cx="12192000" cy="632460"/>
            </a:xfrm>
            <a:custGeom>
              <a:avLst/>
              <a:gdLst/>
              <a:ahLst/>
              <a:cxnLst/>
              <a:rect l="l" t="t" r="r" b="b"/>
              <a:pathLst>
                <a:path w="12192000" h="632459">
                  <a:moveTo>
                    <a:pt x="12192000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12192000" y="6324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29711"/>
              <a:ext cx="4733544" cy="38282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5171" y="1473580"/>
              <a:ext cx="5033263" cy="377871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000115" y="2625598"/>
            <a:ext cx="2362200" cy="149542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2000" b="1" spc="75" dirty="0">
                <a:solidFill>
                  <a:srgbClr val="0E173E"/>
                </a:solidFill>
                <a:latin typeface="Tahoma"/>
                <a:cs typeface="Tahoma"/>
              </a:rPr>
              <a:t>₽</a:t>
            </a:r>
            <a:r>
              <a:rPr sz="2000" b="1" spc="-140" dirty="0">
                <a:solidFill>
                  <a:srgbClr val="0E173E"/>
                </a:solidFill>
                <a:latin typeface="Tahoma"/>
                <a:cs typeface="Tahoma"/>
              </a:rPr>
              <a:t> </a:t>
            </a:r>
            <a:r>
              <a:rPr sz="3600" b="1" spc="-440" dirty="0">
                <a:solidFill>
                  <a:srgbClr val="0E173E"/>
                </a:solidFill>
                <a:latin typeface="Tahoma"/>
                <a:cs typeface="Tahoma"/>
              </a:rPr>
              <a:t>1</a:t>
            </a:r>
            <a:r>
              <a:rPr sz="3600" b="1" spc="-155" dirty="0">
                <a:solidFill>
                  <a:srgbClr val="0E173E"/>
                </a:solidFill>
                <a:latin typeface="Tahoma"/>
                <a:cs typeface="Tahoma"/>
              </a:rPr>
              <a:t> </a:t>
            </a:r>
            <a:r>
              <a:rPr sz="3600" b="1" spc="-65" dirty="0">
                <a:solidFill>
                  <a:srgbClr val="0E173E"/>
                </a:solidFill>
                <a:latin typeface="Tahoma"/>
                <a:cs typeface="Tahoma"/>
              </a:rPr>
              <a:t>454</a:t>
            </a:r>
            <a:r>
              <a:rPr sz="3600" b="1" spc="-155" dirty="0">
                <a:solidFill>
                  <a:srgbClr val="0E173E"/>
                </a:solidFill>
                <a:latin typeface="Tahoma"/>
                <a:cs typeface="Tahoma"/>
              </a:rPr>
              <a:t> </a:t>
            </a:r>
            <a:r>
              <a:rPr sz="3600" b="1" spc="-215" dirty="0">
                <a:solidFill>
                  <a:srgbClr val="0E173E"/>
                </a:solidFill>
                <a:latin typeface="Tahoma"/>
                <a:cs typeface="Tahoma"/>
              </a:rPr>
              <a:t>551</a:t>
            </a:r>
            <a:endParaRPr sz="3600">
              <a:latin typeface="Tahoma"/>
              <a:cs typeface="Tahoma"/>
            </a:endParaRPr>
          </a:p>
          <a:p>
            <a:pPr marL="432434" marR="426084" algn="ctr">
              <a:lnSpc>
                <a:spcPct val="86800"/>
              </a:lnSpc>
              <a:spcBef>
                <a:spcPts val="660"/>
              </a:spcBef>
            </a:pP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Общая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у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мма 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накоплений 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1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лет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24138" y="1033653"/>
            <a:ext cx="1784985" cy="542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sz="1800" spc="80" dirty="0">
                <a:latin typeface="Microsoft Sans Serif"/>
                <a:cs typeface="Microsoft Sans Serif"/>
              </a:rPr>
              <a:t>Личные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взносы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035"/>
              </a:lnSpc>
            </a:pPr>
            <a:r>
              <a:rPr sz="1600" b="1" spc="60" dirty="0">
                <a:latin typeface="Tahoma"/>
                <a:cs typeface="Tahoma"/>
              </a:rPr>
              <a:t>₽</a:t>
            </a:r>
            <a:r>
              <a:rPr sz="1600" b="1" spc="-100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540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000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6933" y="1336675"/>
            <a:ext cx="112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latin typeface="Tahoma"/>
                <a:cs typeface="Tahoma"/>
              </a:rPr>
              <a:t>₽</a:t>
            </a:r>
            <a:r>
              <a:rPr sz="1600" b="1" spc="-75" dirty="0">
                <a:latin typeface="Tahoma"/>
                <a:cs typeface="Tahom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1</a:t>
            </a:r>
            <a:r>
              <a:rPr sz="1800" b="1" spc="-110" dirty="0">
                <a:latin typeface="Tahoma"/>
                <a:cs typeface="Tahoma"/>
              </a:rPr>
              <a:t>0</a:t>
            </a:r>
            <a:r>
              <a:rPr sz="1800" b="1" spc="5" dirty="0">
                <a:latin typeface="Tahoma"/>
                <a:cs typeface="Tahoma"/>
              </a:rPr>
              <a:t>8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10" dirty="0">
                <a:latin typeface="Tahoma"/>
                <a:cs typeface="Tahoma"/>
              </a:rPr>
              <a:t>00</a:t>
            </a:r>
            <a:r>
              <a:rPr sz="1800" b="1" spc="20" dirty="0">
                <a:latin typeface="Tahoma"/>
                <a:cs typeface="Tahoma"/>
              </a:rPr>
              <a:t>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16933" y="1087373"/>
            <a:ext cx="2239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icrosoft Sans Serif"/>
                <a:cs typeface="Microsoft Sans Serif"/>
              </a:rPr>
              <a:t>С</a:t>
            </a:r>
            <a:r>
              <a:rPr sz="1800" spc="-30" dirty="0">
                <a:latin typeface="Microsoft Sans Serif"/>
                <a:cs typeface="Microsoft Sans Serif"/>
              </a:rPr>
              <a:t>о</a:t>
            </a:r>
            <a:r>
              <a:rPr sz="1800" spc="25" dirty="0">
                <a:latin typeface="Microsoft Sans Serif"/>
                <a:cs typeface="Microsoft Sans Serif"/>
              </a:rPr>
              <a:t>фи</a:t>
            </a:r>
            <a:r>
              <a:rPr sz="1800" spc="10" dirty="0">
                <a:latin typeface="Microsoft Sans Serif"/>
                <a:cs typeface="Microsoft Sans Serif"/>
              </a:rPr>
              <a:t>н</a:t>
            </a:r>
            <a:r>
              <a:rPr sz="1800" spc="60" dirty="0">
                <a:latin typeface="Microsoft Sans Serif"/>
                <a:cs typeface="Microsoft Sans Serif"/>
              </a:rPr>
              <a:t>а</a:t>
            </a:r>
            <a:r>
              <a:rPr sz="1800" spc="55" dirty="0">
                <a:latin typeface="Microsoft Sans Serif"/>
                <a:cs typeface="Microsoft Sans Serif"/>
              </a:rPr>
              <a:t>н</a:t>
            </a:r>
            <a:r>
              <a:rPr sz="1800" spc="35" dirty="0">
                <a:latin typeface="Microsoft Sans Serif"/>
                <a:cs typeface="Microsoft Sans Serif"/>
              </a:rPr>
              <a:t>си</a:t>
            </a:r>
            <a:r>
              <a:rPr sz="1800" spc="90" dirty="0">
                <a:latin typeface="Microsoft Sans Serif"/>
                <a:cs typeface="Microsoft Sans Serif"/>
              </a:rPr>
              <a:t>ро</a:t>
            </a:r>
            <a:r>
              <a:rPr sz="1800" spc="3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а</a:t>
            </a:r>
            <a:r>
              <a:rPr sz="1800" spc="90" dirty="0">
                <a:latin typeface="Microsoft Sans Serif"/>
                <a:cs typeface="Microsoft Sans Serif"/>
              </a:rPr>
              <a:t>ние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8945" y="4283455"/>
            <a:ext cx="824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0" dirty="0">
                <a:solidFill>
                  <a:srgbClr val="017D73"/>
                </a:solidFill>
                <a:latin typeface="Microsoft Sans Serif"/>
                <a:cs typeface="Microsoft Sans Serif"/>
              </a:rPr>
              <a:t>В</a:t>
            </a:r>
            <a:r>
              <a:rPr sz="1600" spc="5" dirty="0">
                <a:solidFill>
                  <a:srgbClr val="017D73"/>
                </a:solidFill>
                <a:latin typeface="Microsoft Sans Serif"/>
                <a:cs typeface="Microsoft Sans Serif"/>
              </a:rPr>
              <a:t>о</a:t>
            </a:r>
            <a:r>
              <a:rPr sz="1600" spc="35" dirty="0">
                <a:solidFill>
                  <a:srgbClr val="017D73"/>
                </a:solidFill>
                <a:latin typeface="Microsoft Sans Serif"/>
                <a:cs typeface="Microsoft Sans Serif"/>
              </a:rPr>
              <a:t>звр</a:t>
            </a:r>
            <a:r>
              <a:rPr sz="1600" dirty="0">
                <a:solidFill>
                  <a:srgbClr val="017D73"/>
                </a:solidFill>
                <a:latin typeface="Microsoft Sans Serif"/>
                <a:cs typeface="Microsoft Sans Serif"/>
              </a:rPr>
              <a:t>ат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42182" y="3565905"/>
            <a:ext cx="15792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Microsoft Sans Serif"/>
                <a:cs typeface="Microsoft Sans Serif"/>
              </a:rPr>
              <a:t>Инвест.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20" dirty="0">
                <a:latin typeface="Microsoft Sans Serif"/>
                <a:cs typeface="Microsoft Sans Serif"/>
              </a:rPr>
              <a:t>доход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55" dirty="0">
                <a:latin typeface="Tahoma"/>
                <a:cs typeface="Tahoma"/>
              </a:rPr>
              <a:t>₽</a:t>
            </a:r>
            <a:r>
              <a:rPr sz="1600" b="1" spc="-70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736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35</a:t>
            </a:r>
            <a:r>
              <a:rPr sz="1800" b="1" spc="-220" dirty="0"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50957" y="1515617"/>
            <a:ext cx="1790700" cy="1952625"/>
          </a:xfrm>
          <a:custGeom>
            <a:avLst/>
            <a:gdLst/>
            <a:ahLst/>
            <a:cxnLst/>
            <a:rect l="l" t="t" r="r" b="b"/>
            <a:pathLst>
              <a:path w="1790700" h="1952625">
                <a:moveTo>
                  <a:pt x="0" y="203581"/>
                </a:moveTo>
                <a:lnTo>
                  <a:pt x="5378" y="156914"/>
                </a:lnTo>
                <a:lnTo>
                  <a:pt x="20699" y="114068"/>
                </a:lnTo>
                <a:lnTo>
                  <a:pt x="44736" y="76268"/>
                </a:lnTo>
                <a:lnTo>
                  <a:pt x="76268" y="44736"/>
                </a:lnTo>
                <a:lnTo>
                  <a:pt x="114068" y="20699"/>
                </a:lnTo>
                <a:lnTo>
                  <a:pt x="156914" y="5378"/>
                </a:lnTo>
                <a:lnTo>
                  <a:pt x="203581" y="0"/>
                </a:lnTo>
                <a:lnTo>
                  <a:pt x="1587119" y="0"/>
                </a:lnTo>
                <a:lnTo>
                  <a:pt x="1633785" y="5378"/>
                </a:lnTo>
                <a:lnTo>
                  <a:pt x="1676631" y="20699"/>
                </a:lnTo>
                <a:lnTo>
                  <a:pt x="1714431" y="44736"/>
                </a:lnTo>
                <a:lnTo>
                  <a:pt x="1745963" y="76268"/>
                </a:lnTo>
                <a:lnTo>
                  <a:pt x="1770000" y="114068"/>
                </a:lnTo>
                <a:lnTo>
                  <a:pt x="1785321" y="156914"/>
                </a:lnTo>
                <a:lnTo>
                  <a:pt x="1790700" y="203581"/>
                </a:lnTo>
                <a:lnTo>
                  <a:pt x="1790700" y="1748663"/>
                </a:lnTo>
                <a:lnTo>
                  <a:pt x="1785321" y="1795329"/>
                </a:lnTo>
                <a:lnTo>
                  <a:pt x="1770000" y="1838175"/>
                </a:lnTo>
                <a:lnTo>
                  <a:pt x="1745963" y="1875975"/>
                </a:lnTo>
                <a:lnTo>
                  <a:pt x="1714431" y="1907507"/>
                </a:lnTo>
                <a:lnTo>
                  <a:pt x="1676631" y="1931544"/>
                </a:lnTo>
                <a:lnTo>
                  <a:pt x="1633785" y="1946865"/>
                </a:lnTo>
                <a:lnTo>
                  <a:pt x="1587119" y="1952244"/>
                </a:lnTo>
                <a:lnTo>
                  <a:pt x="203581" y="1952244"/>
                </a:lnTo>
                <a:lnTo>
                  <a:pt x="156914" y="1946865"/>
                </a:lnTo>
                <a:lnTo>
                  <a:pt x="114068" y="1931544"/>
                </a:lnTo>
                <a:lnTo>
                  <a:pt x="76268" y="1907507"/>
                </a:lnTo>
                <a:lnTo>
                  <a:pt x="44736" y="1875975"/>
                </a:lnTo>
                <a:lnTo>
                  <a:pt x="20699" y="1838175"/>
                </a:lnTo>
                <a:lnTo>
                  <a:pt x="5378" y="1795329"/>
                </a:lnTo>
                <a:lnTo>
                  <a:pt x="0" y="1748663"/>
                </a:lnTo>
                <a:lnTo>
                  <a:pt x="0" y="203581"/>
                </a:lnTo>
                <a:close/>
              </a:path>
            </a:pathLst>
          </a:custGeom>
          <a:ln w="19050">
            <a:solidFill>
              <a:srgbClr val="0E1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93197" y="2564383"/>
            <a:ext cx="1042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Расчетная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93197" y="2754883"/>
            <a:ext cx="662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D0D0D"/>
                </a:solidFill>
                <a:latin typeface="Microsoft Sans Serif"/>
                <a:cs typeface="Microsoft Sans Serif"/>
              </a:rPr>
              <a:t>ставка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93197" y="2945383"/>
            <a:ext cx="1381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инвестдохода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907269" y="1684020"/>
            <a:ext cx="1785620" cy="3795395"/>
            <a:chOff x="9907269" y="1684020"/>
            <a:chExt cx="1785620" cy="3795395"/>
          </a:xfrm>
        </p:grpSpPr>
        <p:sp>
          <p:nvSpPr>
            <p:cNvPr id="17" name="object 17"/>
            <p:cNvSpPr/>
            <p:nvPr/>
          </p:nvSpPr>
          <p:spPr>
            <a:xfrm>
              <a:off x="10114788" y="1684019"/>
              <a:ext cx="292735" cy="295910"/>
            </a:xfrm>
            <a:custGeom>
              <a:avLst/>
              <a:gdLst/>
              <a:ahLst/>
              <a:cxnLst/>
              <a:rect l="l" t="t" r="r" b="b"/>
              <a:pathLst>
                <a:path w="292734" h="295910">
                  <a:moveTo>
                    <a:pt x="70231" y="176530"/>
                  </a:moveTo>
                  <a:lnTo>
                    <a:pt x="0" y="176530"/>
                  </a:lnTo>
                  <a:lnTo>
                    <a:pt x="0" y="187960"/>
                  </a:lnTo>
                  <a:lnTo>
                    <a:pt x="0" y="284480"/>
                  </a:lnTo>
                  <a:lnTo>
                    <a:pt x="0" y="295910"/>
                  </a:lnTo>
                  <a:lnTo>
                    <a:pt x="70231" y="295910"/>
                  </a:lnTo>
                  <a:lnTo>
                    <a:pt x="70231" y="284480"/>
                  </a:lnTo>
                  <a:lnTo>
                    <a:pt x="13335" y="284480"/>
                  </a:lnTo>
                  <a:lnTo>
                    <a:pt x="13335" y="187960"/>
                  </a:lnTo>
                  <a:lnTo>
                    <a:pt x="56896" y="187960"/>
                  </a:lnTo>
                  <a:lnTo>
                    <a:pt x="56896" y="284099"/>
                  </a:lnTo>
                  <a:lnTo>
                    <a:pt x="70231" y="284099"/>
                  </a:lnTo>
                  <a:lnTo>
                    <a:pt x="70231" y="187960"/>
                  </a:lnTo>
                  <a:lnTo>
                    <a:pt x="70231" y="176530"/>
                  </a:lnTo>
                  <a:close/>
                </a:path>
                <a:path w="292734" h="295910">
                  <a:moveTo>
                    <a:pt x="181483" y="138938"/>
                  </a:moveTo>
                  <a:lnTo>
                    <a:pt x="168148" y="138938"/>
                  </a:lnTo>
                  <a:lnTo>
                    <a:pt x="168148" y="284099"/>
                  </a:lnTo>
                  <a:lnTo>
                    <a:pt x="181483" y="284099"/>
                  </a:lnTo>
                  <a:lnTo>
                    <a:pt x="181483" y="138938"/>
                  </a:lnTo>
                  <a:close/>
                </a:path>
                <a:path w="292734" h="295910">
                  <a:moveTo>
                    <a:pt x="181483" y="127000"/>
                  </a:moveTo>
                  <a:lnTo>
                    <a:pt x="111125" y="127000"/>
                  </a:lnTo>
                  <a:lnTo>
                    <a:pt x="111125" y="138430"/>
                  </a:lnTo>
                  <a:lnTo>
                    <a:pt x="111125" y="284480"/>
                  </a:lnTo>
                  <a:lnTo>
                    <a:pt x="111125" y="295910"/>
                  </a:lnTo>
                  <a:lnTo>
                    <a:pt x="181483" y="295910"/>
                  </a:lnTo>
                  <a:lnTo>
                    <a:pt x="181483" y="284480"/>
                  </a:lnTo>
                  <a:lnTo>
                    <a:pt x="124460" y="284480"/>
                  </a:lnTo>
                  <a:lnTo>
                    <a:pt x="124460" y="138430"/>
                  </a:lnTo>
                  <a:lnTo>
                    <a:pt x="181483" y="138430"/>
                  </a:lnTo>
                  <a:lnTo>
                    <a:pt x="181483" y="127000"/>
                  </a:lnTo>
                  <a:close/>
                </a:path>
                <a:path w="292734" h="295910">
                  <a:moveTo>
                    <a:pt x="292608" y="0"/>
                  </a:moveTo>
                  <a:lnTo>
                    <a:pt x="222377" y="0"/>
                  </a:lnTo>
                  <a:lnTo>
                    <a:pt x="222377" y="13970"/>
                  </a:lnTo>
                  <a:lnTo>
                    <a:pt x="222377" y="284480"/>
                  </a:lnTo>
                  <a:lnTo>
                    <a:pt x="222377" y="295910"/>
                  </a:lnTo>
                  <a:lnTo>
                    <a:pt x="292608" y="295910"/>
                  </a:lnTo>
                  <a:lnTo>
                    <a:pt x="292608" y="284480"/>
                  </a:lnTo>
                  <a:lnTo>
                    <a:pt x="235712" y="284480"/>
                  </a:lnTo>
                  <a:lnTo>
                    <a:pt x="235712" y="13970"/>
                  </a:lnTo>
                  <a:lnTo>
                    <a:pt x="281051" y="13970"/>
                  </a:lnTo>
                  <a:lnTo>
                    <a:pt x="281051" y="284099"/>
                  </a:lnTo>
                  <a:lnTo>
                    <a:pt x="292608" y="284099"/>
                  </a:lnTo>
                  <a:lnTo>
                    <a:pt x="292608" y="13970"/>
                  </a:lnTo>
                  <a:lnTo>
                    <a:pt x="292608" y="13335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0E1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13619" y="3692652"/>
              <a:ext cx="1772920" cy="1780539"/>
            </a:xfrm>
            <a:custGeom>
              <a:avLst/>
              <a:gdLst/>
              <a:ahLst/>
              <a:cxnLst/>
              <a:rect l="l" t="t" r="r" b="b"/>
              <a:pathLst>
                <a:path w="1772920" h="1780539">
                  <a:moveTo>
                    <a:pt x="0" y="219964"/>
                  </a:moveTo>
                  <a:lnTo>
                    <a:pt x="4471" y="175653"/>
                  </a:lnTo>
                  <a:lnTo>
                    <a:pt x="17295" y="134373"/>
                  </a:lnTo>
                  <a:lnTo>
                    <a:pt x="37585" y="97011"/>
                  </a:lnTo>
                  <a:lnTo>
                    <a:pt x="64452" y="64452"/>
                  </a:lnTo>
                  <a:lnTo>
                    <a:pt x="97011" y="37585"/>
                  </a:lnTo>
                  <a:lnTo>
                    <a:pt x="134373" y="17295"/>
                  </a:lnTo>
                  <a:lnTo>
                    <a:pt x="175653" y="4471"/>
                  </a:lnTo>
                  <a:lnTo>
                    <a:pt x="219963" y="0"/>
                  </a:lnTo>
                  <a:lnTo>
                    <a:pt x="1552448" y="0"/>
                  </a:lnTo>
                  <a:lnTo>
                    <a:pt x="1596758" y="4471"/>
                  </a:lnTo>
                  <a:lnTo>
                    <a:pt x="1638038" y="17295"/>
                  </a:lnTo>
                  <a:lnTo>
                    <a:pt x="1675400" y="37585"/>
                  </a:lnTo>
                  <a:lnTo>
                    <a:pt x="1707959" y="64452"/>
                  </a:lnTo>
                  <a:lnTo>
                    <a:pt x="1734826" y="97011"/>
                  </a:lnTo>
                  <a:lnTo>
                    <a:pt x="1755116" y="134373"/>
                  </a:lnTo>
                  <a:lnTo>
                    <a:pt x="1767940" y="175653"/>
                  </a:lnTo>
                  <a:lnTo>
                    <a:pt x="1772411" y="219964"/>
                  </a:lnTo>
                  <a:lnTo>
                    <a:pt x="1772411" y="1560068"/>
                  </a:lnTo>
                  <a:lnTo>
                    <a:pt x="1767940" y="1604378"/>
                  </a:lnTo>
                  <a:lnTo>
                    <a:pt x="1755116" y="1645658"/>
                  </a:lnTo>
                  <a:lnTo>
                    <a:pt x="1734826" y="1683020"/>
                  </a:lnTo>
                  <a:lnTo>
                    <a:pt x="1707959" y="1715579"/>
                  </a:lnTo>
                  <a:lnTo>
                    <a:pt x="1675400" y="1742446"/>
                  </a:lnTo>
                  <a:lnTo>
                    <a:pt x="1638038" y="1762736"/>
                  </a:lnTo>
                  <a:lnTo>
                    <a:pt x="1596758" y="1775560"/>
                  </a:lnTo>
                  <a:lnTo>
                    <a:pt x="1552448" y="1780032"/>
                  </a:lnTo>
                  <a:lnTo>
                    <a:pt x="219963" y="1780032"/>
                  </a:lnTo>
                  <a:lnTo>
                    <a:pt x="175653" y="1775560"/>
                  </a:lnTo>
                  <a:lnTo>
                    <a:pt x="134373" y="1762736"/>
                  </a:lnTo>
                  <a:lnTo>
                    <a:pt x="97011" y="1742446"/>
                  </a:lnTo>
                  <a:lnTo>
                    <a:pt x="64452" y="1715579"/>
                  </a:lnTo>
                  <a:lnTo>
                    <a:pt x="37585" y="1683020"/>
                  </a:lnTo>
                  <a:lnTo>
                    <a:pt x="17295" y="1645658"/>
                  </a:lnTo>
                  <a:lnTo>
                    <a:pt x="4471" y="1604378"/>
                  </a:lnTo>
                  <a:lnTo>
                    <a:pt x="0" y="1560068"/>
                  </a:lnTo>
                  <a:lnTo>
                    <a:pt x="0" y="219964"/>
                  </a:lnTo>
                  <a:close/>
                </a:path>
              </a:pathLst>
            </a:custGeom>
            <a:ln w="12700">
              <a:solidFill>
                <a:srgbClr val="017D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084307" y="3796284"/>
              <a:ext cx="327660" cy="332740"/>
            </a:xfrm>
            <a:custGeom>
              <a:avLst/>
              <a:gdLst/>
              <a:ahLst/>
              <a:cxnLst/>
              <a:rect l="l" t="t" r="r" b="b"/>
              <a:pathLst>
                <a:path w="327659" h="332739">
                  <a:moveTo>
                    <a:pt x="163830" y="0"/>
                  </a:moveTo>
                  <a:lnTo>
                    <a:pt x="101615" y="12207"/>
                  </a:lnTo>
                  <a:lnTo>
                    <a:pt x="47117" y="47752"/>
                  </a:lnTo>
                  <a:lnTo>
                    <a:pt x="12033" y="103076"/>
                  </a:lnTo>
                  <a:lnTo>
                    <a:pt x="0" y="166116"/>
                  </a:lnTo>
                  <a:lnTo>
                    <a:pt x="3040" y="198308"/>
                  </a:lnTo>
                  <a:lnTo>
                    <a:pt x="26789" y="258073"/>
                  </a:lnTo>
                  <a:lnTo>
                    <a:pt x="73122" y="305067"/>
                  </a:lnTo>
                  <a:lnTo>
                    <a:pt x="132038" y="329146"/>
                  </a:lnTo>
                  <a:lnTo>
                    <a:pt x="163830" y="332232"/>
                  </a:lnTo>
                  <a:lnTo>
                    <a:pt x="195621" y="329146"/>
                  </a:lnTo>
                  <a:lnTo>
                    <a:pt x="226044" y="320024"/>
                  </a:lnTo>
                  <a:lnTo>
                    <a:pt x="254322" y="305181"/>
                  </a:lnTo>
                  <a:lnTo>
                    <a:pt x="163830" y="305181"/>
                  </a:lnTo>
                  <a:lnTo>
                    <a:pt x="120450" y="298094"/>
                  </a:lnTo>
                  <a:lnTo>
                    <a:pt x="82795" y="278358"/>
                  </a:lnTo>
                  <a:lnTo>
                    <a:pt x="53114" y="248259"/>
                  </a:lnTo>
                  <a:lnTo>
                    <a:pt x="33656" y="210083"/>
                  </a:lnTo>
                  <a:lnTo>
                    <a:pt x="26670" y="166116"/>
                  </a:lnTo>
                  <a:lnTo>
                    <a:pt x="33656" y="122148"/>
                  </a:lnTo>
                  <a:lnTo>
                    <a:pt x="53114" y="83972"/>
                  </a:lnTo>
                  <a:lnTo>
                    <a:pt x="82795" y="53873"/>
                  </a:lnTo>
                  <a:lnTo>
                    <a:pt x="120450" y="34137"/>
                  </a:lnTo>
                  <a:lnTo>
                    <a:pt x="163830" y="27051"/>
                  </a:lnTo>
                  <a:lnTo>
                    <a:pt x="254322" y="27051"/>
                  </a:lnTo>
                  <a:lnTo>
                    <a:pt x="226044" y="12207"/>
                  </a:lnTo>
                  <a:lnTo>
                    <a:pt x="195621" y="3085"/>
                  </a:lnTo>
                  <a:lnTo>
                    <a:pt x="163830" y="0"/>
                  </a:lnTo>
                  <a:close/>
                </a:path>
                <a:path w="327659" h="332739">
                  <a:moveTo>
                    <a:pt x="254322" y="27051"/>
                  </a:moveTo>
                  <a:lnTo>
                    <a:pt x="163830" y="27051"/>
                  </a:lnTo>
                  <a:lnTo>
                    <a:pt x="207209" y="34137"/>
                  </a:lnTo>
                  <a:lnTo>
                    <a:pt x="244864" y="53873"/>
                  </a:lnTo>
                  <a:lnTo>
                    <a:pt x="274545" y="83972"/>
                  </a:lnTo>
                  <a:lnTo>
                    <a:pt x="294003" y="122148"/>
                  </a:lnTo>
                  <a:lnTo>
                    <a:pt x="300990" y="166116"/>
                  </a:lnTo>
                  <a:lnTo>
                    <a:pt x="294003" y="210083"/>
                  </a:lnTo>
                  <a:lnTo>
                    <a:pt x="274545" y="248259"/>
                  </a:lnTo>
                  <a:lnTo>
                    <a:pt x="244864" y="278358"/>
                  </a:lnTo>
                  <a:lnTo>
                    <a:pt x="207209" y="298094"/>
                  </a:lnTo>
                  <a:lnTo>
                    <a:pt x="163830" y="305181"/>
                  </a:lnTo>
                  <a:lnTo>
                    <a:pt x="254322" y="305181"/>
                  </a:lnTo>
                  <a:lnTo>
                    <a:pt x="300870" y="258073"/>
                  </a:lnTo>
                  <a:lnTo>
                    <a:pt x="324619" y="198308"/>
                  </a:lnTo>
                  <a:lnTo>
                    <a:pt x="327660" y="166116"/>
                  </a:lnTo>
                  <a:lnTo>
                    <a:pt x="324619" y="133923"/>
                  </a:lnTo>
                  <a:lnTo>
                    <a:pt x="315626" y="103076"/>
                  </a:lnTo>
                  <a:lnTo>
                    <a:pt x="300870" y="74158"/>
                  </a:lnTo>
                  <a:lnTo>
                    <a:pt x="280543" y="47752"/>
                  </a:lnTo>
                  <a:lnTo>
                    <a:pt x="254537" y="27164"/>
                  </a:lnTo>
                  <a:lnTo>
                    <a:pt x="254322" y="27051"/>
                  </a:lnTo>
                  <a:close/>
                </a:path>
                <a:path w="327659" h="332739">
                  <a:moveTo>
                    <a:pt x="171958" y="153670"/>
                  </a:moveTo>
                  <a:lnTo>
                    <a:pt x="155575" y="153670"/>
                  </a:lnTo>
                  <a:lnTo>
                    <a:pt x="151511" y="157861"/>
                  </a:lnTo>
                  <a:lnTo>
                    <a:pt x="151511" y="234696"/>
                  </a:lnTo>
                  <a:lnTo>
                    <a:pt x="155575" y="240919"/>
                  </a:lnTo>
                  <a:lnTo>
                    <a:pt x="171958" y="240919"/>
                  </a:lnTo>
                  <a:lnTo>
                    <a:pt x="176149" y="234696"/>
                  </a:lnTo>
                  <a:lnTo>
                    <a:pt x="176149" y="157861"/>
                  </a:lnTo>
                  <a:lnTo>
                    <a:pt x="171958" y="153670"/>
                  </a:lnTo>
                  <a:close/>
                </a:path>
                <a:path w="327659" h="332739">
                  <a:moveTo>
                    <a:pt x="167894" y="91313"/>
                  </a:moveTo>
                  <a:lnTo>
                    <a:pt x="159766" y="91313"/>
                  </a:lnTo>
                  <a:lnTo>
                    <a:pt x="157734" y="93472"/>
                  </a:lnTo>
                  <a:lnTo>
                    <a:pt x="153543" y="95504"/>
                  </a:lnTo>
                  <a:lnTo>
                    <a:pt x="151511" y="97536"/>
                  </a:lnTo>
                  <a:lnTo>
                    <a:pt x="151511" y="112141"/>
                  </a:lnTo>
                  <a:lnTo>
                    <a:pt x="153543" y="114173"/>
                  </a:lnTo>
                  <a:lnTo>
                    <a:pt x="157734" y="116332"/>
                  </a:lnTo>
                  <a:lnTo>
                    <a:pt x="159766" y="118364"/>
                  </a:lnTo>
                  <a:lnTo>
                    <a:pt x="167894" y="118364"/>
                  </a:lnTo>
                  <a:lnTo>
                    <a:pt x="169925" y="116332"/>
                  </a:lnTo>
                  <a:lnTo>
                    <a:pt x="174117" y="114173"/>
                  </a:lnTo>
                  <a:lnTo>
                    <a:pt x="176149" y="112141"/>
                  </a:lnTo>
                  <a:lnTo>
                    <a:pt x="176149" y="97536"/>
                  </a:lnTo>
                  <a:lnTo>
                    <a:pt x="174117" y="95504"/>
                  </a:lnTo>
                  <a:lnTo>
                    <a:pt x="169925" y="93472"/>
                  </a:lnTo>
                  <a:lnTo>
                    <a:pt x="167894" y="91313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044430" y="4187697"/>
            <a:ext cx="1330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017D73"/>
                </a:solidFill>
                <a:latin typeface="Tahoma"/>
                <a:cs typeface="Tahoma"/>
              </a:rPr>
              <a:t>₽</a:t>
            </a:r>
            <a:r>
              <a:rPr sz="1600" b="1" spc="-204" dirty="0">
                <a:solidFill>
                  <a:srgbClr val="017D73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017D73"/>
                </a:solidFill>
                <a:latin typeface="Tahoma"/>
                <a:cs typeface="Tahoma"/>
              </a:rPr>
              <a:t>70,2</a:t>
            </a:r>
            <a:r>
              <a:rPr sz="2400" b="1" spc="-300" dirty="0">
                <a:solidFill>
                  <a:srgbClr val="017D73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017D73"/>
                </a:solidFill>
                <a:latin typeface="Tahoma"/>
                <a:cs typeface="Tahoma"/>
              </a:rPr>
              <a:t>ты</a:t>
            </a:r>
            <a:r>
              <a:rPr sz="1600" b="1" spc="-55" dirty="0">
                <a:solidFill>
                  <a:srgbClr val="017D73"/>
                </a:solidFill>
                <a:latin typeface="Tahoma"/>
                <a:cs typeface="Tahoma"/>
              </a:rPr>
              <a:t>с</a:t>
            </a:r>
            <a:r>
              <a:rPr sz="1600" b="1" spc="10" dirty="0">
                <a:solidFill>
                  <a:srgbClr val="017D73"/>
                </a:solidFill>
                <a:latin typeface="Tahoma"/>
                <a:cs typeface="Tahoma"/>
              </a:rPr>
              <a:t>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46969" y="4541011"/>
            <a:ext cx="1132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35" dirty="0">
                <a:solidFill>
                  <a:srgbClr val="017D73"/>
                </a:solidFill>
                <a:latin typeface="Microsoft Sans Serif"/>
                <a:cs typeface="Microsoft Sans Serif"/>
              </a:rPr>
              <a:t>Нало</a:t>
            </a:r>
            <a:r>
              <a:rPr sz="1600" dirty="0">
                <a:solidFill>
                  <a:srgbClr val="017D73"/>
                </a:solidFill>
                <a:latin typeface="Microsoft Sans Serif"/>
                <a:cs typeface="Microsoft Sans Serif"/>
              </a:rPr>
              <a:t>г</a:t>
            </a:r>
            <a:r>
              <a:rPr sz="1600" spc="60" dirty="0">
                <a:solidFill>
                  <a:srgbClr val="017D73"/>
                </a:solidFill>
                <a:latin typeface="Microsoft Sans Serif"/>
                <a:cs typeface="Microsoft Sans Serif"/>
              </a:rPr>
              <a:t>ов</a:t>
            </a:r>
            <a:r>
              <a:rPr sz="1600" spc="80" dirty="0">
                <a:solidFill>
                  <a:srgbClr val="017D73"/>
                </a:solidFill>
                <a:latin typeface="Microsoft Sans Serif"/>
                <a:cs typeface="Microsoft Sans Serif"/>
              </a:rPr>
              <a:t>ы</a:t>
            </a:r>
            <a:r>
              <a:rPr sz="1600" spc="114" dirty="0">
                <a:solidFill>
                  <a:srgbClr val="017D73"/>
                </a:solidFill>
                <a:latin typeface="Microsoft Sans Serif"/>
                <a:cs typeface="Microsoft Sans Serif"/>
              </a:rPr>
              <a:t>й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46969" y="4731511"/>
            <a:ext cx="9251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017D73"/>
                </a:solidFill>
                <a:latin typeface="Microsoft Sans Serif"/>
                <a:cs typeface="Microsoft Sans Serif"/>
              </a:rPr>
              <a:t>вычет</a:t>
            </a:r>
            <a:r>
              <a:rPr sz="1600" spc="-70" dirty="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017D73"/>
                </a:solidFill>
                <a:latin typeface="Microsoft Sans Serif"/>
                <a:cs typeface="Microsoft Sans Serif"/>
              </a:rPr>
              <a:t>на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3572" y="1362836"/>
            <a:ext cx="3227070" cy="3797300"/>
            <a:chOff x="393572" y="1362836"/>
            <a:chExt cx="3227070" cy="3797300"/>
          </a:xfrm>
        </p:grpSpPr>
        <p:sp>
          <p:nvSpPr>
            <p:cNvPr id="24" name="object 24"/>
            <p:cNvSpPr/>
            <p:nvPr/>
          </p:nvSpPr>
          <p:spPr>
            <a:xfrm>
              <a:off x="403097" y="1372361"/>
              <a:ext cx="3208020" cy="3778250"/>
            </a:xfrm>
            <a:custGeom>
              <a:avLst/>
              <a:gdLst/>
              <a:ahLst/>
              <a:cxnLst/>
              <a:rect l="l" t="t" r="r" b="b"/>
              <a:pathLst>
                <a:path w="3208020" h="3778250">
                  <a:moveTo>
                    <a:pt x="2986913" y="0"/>
                  </a:moveTo>
                  <a:lnTo>
                    <a:pt x="221157" y="0"/>
                  </a:lnTo>
                  <a:lnTo>
                    <a:pt x="176588" y="4494"/>
                  </a:lnTo>
                  <a:lnTo>
                    <a:pt x="135075" y="17385"/>
                  </a:lnTo>
                  <a:lnTo>
                    <a:pt x="97509" y="37779"/>
                  </a:lnTo>
                  <a:lnTo>
                    <a:pt x="64777" y="64785"/>
                  </a:lnTo>
                  <a:lnTo>
                    <a:pt x="37771" y="97513"/>
                  </a:lnTo>
                  <a:lnTo>
                    <a:pt x="17380" y="135070"/>
                  </a:lnTo>
                  <a:lnTo>
                    <a:pt x="4493" y="176565"/>
                  </a:lnTo>
                  <a:lnTo>
                    <a:pt x="0" y="221107"/>
                  </a:lnTo>
                  <a:lnTo>
                    <a:pt x="0" y="3556889"/>
                  </a:lnTo>
                  <a:lnTo>
                    <a:pt x="4493" y="3601430"/>
                  </a:lnTo>
                  <a:lnTo>
                    <a:pt x="17380" y="3642925"/>
                  </a:lnTo>
                  <a:lnTo>
                    <a:pt x="37771" y="3680482"/>
                  </a:lnTo>
                  <a:lnTo>
                    <a:pt x="64777" y="3713210"/>
                  </a:lnTo>
                  <a:lnTo>
                    <a:pt x="97509" y="3740216"/>
                  </a:lnTo>
                  <a:lnTo>
                    <a:pt x="135075" y="3760610"/>
                  </a:lnTo>
                  <a:lnTo>
                    <a:pt x="176588" y="3773501"/>
                  </a:lnTo>
                  <a:lnTo>
                    <a:pt x="221157" y="3777996"/>
                  </a:lnTo>
                  <a:lnTo>
                    <a:pt x="2986913" y="3777996"/>
                  </a:lnTo>
                  <a:lnTo>
                    <a:pt x="3031454" y="3773501"/>
                  </a:lnTo>
                  <a:lnTo>
                    <a:pt x="3072949" y="3760610"/>
                  </a:lnTo>
                  <a:lnTo>
                    <a:pt x="3110506" y="3740216"/>
                  </a:lnTo>
                  <a:lnTo>
                    <a:pt x="3143234" y="3713210"/>
                  </a:lnTo>
                  <a:lnTo>
                    <a:pt x="3170240" y="3680482"/>
                  </a:lnTo>
                  <a:lnTo>
                    <a:pt x="3190634" y="3642925"/>
                  </a:lnTo>
                  <a:lnTo>
                    <a:pt x="3203525" y="3601430"/>
                  </a:lnTo>
                  <a:lnTo>
                    <a:pt x="3208019" y="3556889"/>
                  </a:lnTo>
                  <a:lnTo>
                    <a:pt x="3208019" y="221107"/>
                  </a:lnTo>
                  <a:lnTo>
                    <a:pt x="3203525" y="176565"/>
                  </a:lnTo>
                  <a:lnTo>
                    <a:pt x="3190634" y="135070"/>
                  </a:lnTo>
                  <a:lnTo>
                    <a:pt x="3170240" y="97513"/>
                  </a:lnTo>
                  <a:lnTo>
                    <a:pt x="3143234" y="64785"/>
                  </a:lnTo>
                  <a:lnTo>
                    <a:pt x="3110506" y="37779"/>
                  </a:lnTo>
                  <a:lnTo>
                    <a:pt x="3072949" y="17385"/>
                  </a:lnTo>
                  <a:lnTo>
                    <a:pt x="3031454" y="4494"/>
                  </a:lnTo>
                  <a:lnTo>
                    <a:pt x="29869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3097" y="1372361"/>
              <a:ext cx="3208020" cy="3778250"/>
            </a:xfrm>
            <a:custGeom>
              <a:avLst/>
              <a:gdLst/>
              <a:ahLst/>
              <a:cxnLst/>
              <a:rect l="l" t="t" r="r" b="b"/>
              <a:pathLst>
                <a:path w="3208020" h="3778250">
                  <a:moveTo>
                    <a:pt x="0" y="221107"/>
                  </a:moveTo>
                  <a:lnTo>
                    <a:pt x="4493" y="176565"/>
                  </a:lnTo>
                  <a:lnTo>
                    <a:pt x="17380" y="135070"/>
                  </a:lnTo>
                  <a:lnTo>
                    <a:pt x="37771" y="97513"/>
                  </a:lnTo>
                  <a:lnTo>
                    <a:pt x="64777" y="64785"/>
                  </a:lnTo>
                  <a:lnTo>
                    <a:pt x="97509" y="37779"/>
                  </a:lnTo>
                  <a:lnTo>
                    <a:pt x="135075" y="17385"/>
                  </a:lnTo>
                  <a:lnTo>
                    <a:pt x="176588" y="4494"/>
                  </a:lnTo>
                  <a:lnTo>
                    <a:pt x="221157" y="0"/>
                  </a:lnTo>
                  <a:lnTo>
                    <a:pt x="2986913" y="0"/>
                  </a:lnTo>
                  <a:lnTo>
                    <a:pt x="3031454" y="4494"/>
                  </a:lnTo>
                  <a:lnTo>
                    <a:pt x="3072949" y="17385"/>
                  </a:lnTo>
                  <a:lnTo>
                    <a:pt x="3110506" y="37779"/>
                  </a:lnTo>
                  <a:lnTo>
                    <a:pt x="3143234" y="64785"/>
                  </a:lnTo>
                  <a:lnTo>
                    <a:pt x="3170240" y="97513"/>
                  </a:lnTo>
                  <a:lnTo>
                    <a:pt x="3190634" y="135070"/>
                  </a:lnTo>
                  <a:lnTo>
                    <a:pt x="3203525" y="176565"/>
                  </a:lnTo>
                  <a:lnTo>
                    <a:pt x="3208019" y="221107"/>
                  </a:lnTo>
                  <a:lnTo>
                    <a:pt x="3208019" y="3556889"/>
                  </a:lnTo>
                  <a:lnTo>
                    <a:pt x="3203525" y="3601430"/>
                  </a:lnTo>
                  <a:lnTo>
                    <a:pt x="3190634" y="3642925"/>
                  </a:lnTo>
                  <a:lnTo>
                    <a:pt x="3170240" y="3680482"/>
                  </a:lnTo>
                  <a:lnTo>
                    <a:pt x="3143234" y="3713210"/>
                  </a:lnTo>
                  <a:lnTo>
                    <a:pt x="3110506" y="3740216"/>
                  </a:lnTo>
                  <a:lnTo>
                    <a:pt x="3072949" y="3760610"/>
                  </a:lnTo>
                  <a:lnTo>
                    <a:pt x="3031454" y="3773501"/>
                  </a:lnTo>
                  <a:lnTo>
                    <a:pt x="2986913" y="3777996"/>
                  </a:lnTo>
                  <a:lnTo>
                    <a:pt x="221157" y="3777996"/>
                  </a:lnTo>
                  <a:lnTo>
                    <a:pt x="176588" y="3773501"/>
                  </a:lnTo>
                  <a:lnTo>
                    <a:pt x="135075" y="3760610"/>
                  </a:lnTo>
                  <a:lnTo>
                    <a:pt x="97509" y="3740216"/>
                  </a:lnTo>
                  <a:lnTo>
                    <a:pt x="64777" y="3713210"/>
                  </a:lnTo>
                  <a:lnTo>
                    <a:pt x="37771" y="3680482"/>
                  </a:lnTo>
                  <a:lnTo>
                    <a:pt x="17380" y="3642925"/>
                  </a:lnTo>
                  <a:lnTo>
                    <a:pt x="4493" y="3601430"/>
                  </a:lnTo>
                  <a:lnTo>
                    <a:pt x="0" y="3556889"/>
                  </a:lnTo>
                  <a:lnTo>
                    <a:pt x="0" y="221107"/>
                  </a:lnTo>
                  <a:close/>
                </a:path>
              </a:pathLst>
            </a:custGeom>
            <a:ln w="19049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17803" y="2711018"/>
            <a:ext cx="2063750" cy="543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105"/>
              </a:spcBef>
            </a:pPr>
            <a:r>
              <a:rPr sz="2000" b="1" spc="80" dirty="0">
                <a:solidFill>
                  <a:srgbClr val="0DB6B6"/>
                </a:solidFill>
                <a:latin typeface="Tahoma"/>
                <a:cs typeface="Tahoma"/>
              </a:rPr>
              <a:t>₽</a:t>
            </a:r>
            <a:r>
              <a:rPr sz="2000" b="1" spc="-95" dirty="0">
                <a:solidFill>
                  <a:srgbClr val="0DB6B6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0DB6B6"/>
                </a:solidFill>
                <a:latin typeface="Tahoma"/>
                <a:cs typeface="Tahoma"/>
              </a:rPr>
              <a:t>3</a:t>
            </a:r>
            <a:r>
              <a:rPr sz="2000" b="1" spc="-85" dirty="0">
                <a:solidFill>
                  <a:srgbClr val="0DB6B6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0DB6B6"/>
                </a:solidFill>
                <a:latin typeface="Tahoma"/>
                <a:cs typeface="Tahoma"/>
              </a:rPr>
              <a:t>ты</a:t>
            </a:r>
            <a:r>
              <a:rPr sz="2000" b="1" spc="-70" dirty="0">
                <a:solidFill>
                  <a:srgbClr val="0DB6B6"/>
                </a:solidFill>
                <a:latin typeface="Tahoma"/>
                <a:cs typeface="Tahoma"/>
              </a:rPr>
              <a:t>с</a:t>
            </a:r>
            <a:r>
              <a:rPr sz="2000" b="1" spc="15" dirty="0">
                <a:solidFill>
                  <a:srgbClr val="0DB6B6"/>
                </a:solidFill>
                <a:latin typeface="Tahoma"/>
                <a:cs typeface="Tahoma"/>
              </a:rPr>
              <a:t>.</a:t>
            </a:r>
            <a:r>
              <a:rPr sz="2000" b="1" spc="-105" dirty="0">
                <a:solidFill>
                  <a:srgbClr val="0DB6B6"/>
                </a:solidFill>
                <a:latin typeface="Tahoma"/>
                <a:cs typeface="Tahoma"/>
              </a:rPr>
              <a:t> </a:t>
            </a:r>
            <a:r>
              <a:rPr sz="2000" b="1" spc="-195" dirty="0">
                <a:solidFill>
                  <a:srgbClr val="0DB6B6"/>
                </a:solidFill>
                <a:latin typeface="Tahoma"/>
                <a:cs typeface="Tahoma"/>
              </a:rPr>
              <a:t>/</a:t>
            </a:r>
            <a:r>
              <a:rPr sz="2000" b="1" spc="-85" dirty="0">
                <a:solidFill>
                  <a:srgbClr val="0DB6B6"/>
                </a:solidFill>
                <a:latin typeface="Tahoma"/>
                <a:cs typeface="Tahoma"/>
              </a:rPr>
              <a:t> </a:t>
            </a:r>
            <a:r>
              <a:rPr sz="2000" b="1" spc="-15" dirty="0">
                <a:solidFill>
                  <a:srgbClr val="0DB6B6"/>
                </a:solidFill>
                <a:latin typeface="Tahoma"/>
                <a:cs typeface="Tahoma"/>
              </a:rPr>
              <a:t>месяц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1795"/>
              </a:lnSpc>
            </a:pPr>
            <a:r>
              <a:rPr sz="16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Размер</a:t>
            </a:r>
            <a:r>
              <a:rPr sz="16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6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взносов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7803" y="3396234"/>
            <a:ext cx="2018664" cy="553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15"/>
              </a:lnSpc>
              <a:spcBef>
                <a:spcPts val="105"/>
              </a:spcBef>
            </a:pPr>
            <a:r>
              <a:rPr sz="2000" b="1" spc="-150" dirty="0">
                <a:solidFill>
                  <a:srgbClr val="0DB6B6"/>
                </a:solidFill>
                <a:latin typeface="Tahoma"/>
                <a:cs typeface="Tahoma"/>
              </a:rPr>
              <a:t>15</a:t>
            </a:r>
            <a:r>
              <a:rPr sz="2000" b="1" spc="-95" dirty="0">
                <a:solidFill>
                  <a:srgbClr val="0DB6B6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0DB6B6"/>
                </a:solidFill>
                <a:latin typeface="Tahoma"/>
                <a:cs typeface="Tahoma"/>
              </a:rPr>
              <a:t>л</a:t>
            </a:r>
            <a:r>
              <a:rPr sz="2000" b="1" spc="-85" dirty="0">
                <a:solidFill>
                  <a:srgbClr val="0DB6B6"/>
                </a:solidFill>
                <a:latin typeface="Tahoma"/>
                <a:cs typeface="Tahoma"/>
              </a:rPr>
              <a:t>е</a:t>
            </a:r>
            <a:r>
              <a:rPr sz="2000" b="1" dirty="0">
                <a:solidFill>
                  <a:srgbClr val="0DB6B6"/>
                </a:solidFill>
                <a:latin typeface="Tahoma"/>
                <a:cs typeface="Tahoma"/>
              </a:rPr>
              <a:t>т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1835"/>
              </a:lnSpc>
            </a:pPr>
            <a:r>
              <a:rPr sz="16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Период</a:t>
            </a:r>
            <a:r>
              <a:rPr sz="16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накопления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75487" y="1526921"/>
            <a:ext cx="6071235" cy="3430904"/>
            <a:chOff x="475487" y="1526921"/>
            <a:chExt cx="6071235" cy="3430904"/>
          </a:xfrm>
        </p:grpSpPr>
        <p:sp>
          <p:nvSpPr>
            <p:cNvPr id="29" name="object 29"/>
            <p:cNvSpPr/>
            <p:nvPr/>
          </p:nvSpPr>
          <p:spPr>
            <a:xfrm>
              <a:off x="554735" y="4059936"/>
              <a:ext cx="2767330" cy="0"/>
            </a:xfrm>
            <a:custGeom>
              <a:avLst/>
              <a:gdLst/>
              <a:ahLst/>
              <a:cxnLst/>
              <a:rect l="l" t="t" r="r" b="b"/>
              <a:pathLst>
                <a:path w="2767329">
                  <a:moveTo>
                    <a:pt x="2767203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B6E3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40323" y="1530096"/>
              <a:ext cx="902969" cy="170180"/>
            </a:xfrm>
            <a:custGeom>
              <a:avLst/>
              <a:gdLst/>
              <a:ahLst/>
              <a:cxnLst/>
              <a:rect l="l" t="t" r="r" b="b"/>
              <a:pathLst>
                <a:path w="902970" h="170180">
                  <a:moveTo>
                    <a:pt x="0" y="0"/>
                  </a:moveTo>
                  <a:lnTo>
                    <a:pt x="902716" y="0"/>
                  </a:lnTo>
                  <a:lnTo>
                    <a:pt x="902716" y="169799"/>
                  </a:lnTo>
                  <a:lnTo>
                    <a:pt x="900302" y="169799"/>
                  </a:lnTo>
                </a:path>
              </a:pathLst>
            </a:custGeom>
            <a:ln w="6349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487" y="4264177"/>
              <a:ext cx="519658" cy="31696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56259" y="4290060"/>
              <a:ext cx="417830" cy="215265"/>
            </a:xfrm>
            <a:custGeom>
              <a:avLst/>
              <a:gdLst/>
              <a:ahLst/>
              <a:cxnLst/>
              <a:rect l="l" t="t" r="r" b="b"/>
              <a:pathLst>
                <a:path w="417830" h="215264">
                  <a:moveTo>
                    <a:pt x="310134" y="0"/>
                  </a:moveTo>
                  <a:lnTo>
                    <a:pt x="107442" y="0"/>
                  </a:lnTo>
                  <a:lnTo>
                    <a:pt x="65622" y="8447"/>
                  </a:lnTo>
                  <a:lnTo>
                    <a:pt x="31470" y="31480"/>
                  </a:lnTo>
                  <a:lnTo>
                    <a:pt x="8443" y="65633"/>
                  </a:lnTo>
                  <a:lnTo>
                    <a:pt x="0" y="107441"/>
                  </a:lnTo>
                  <a:lnTo>
                    <a:pt x="8443" y="149250"/>
                  </a:lnTo>
                  <a:lnTo>
                    <a:pt x="31470" y="183403"/>
                  </a:lnTo>
                  <a:lnTo>
                    <a:pt x="65622" y="206436"/>
                  </a:lnTo>
                  <a:lnTo>
                    <a:pt x="107442" y="214883"/>
                  </a:lnTo>
                  <a:lnTo>
                    <a:pt x="310134" y="214883"/>
                  </a:lnTo>
                  <a:lnTo>
                    <a:pt x="351953" y="206436"/>
                  </a:lnTo>
                  <a:lnTo>
                    <a:pt x="386105" y="183403"/>
                  </a:lnTo>
                  <a:lnTo>
                    <a:pt x="409132" y="149250"/>
                  </a:lnTo>
                  <a:lnTo>
                    <a:pt x="417576" y="107441"/>
                  </a:lnTo>
                  <a:lnTo>
                    <a:pt x="409132" y="65633"/>
                  </a:lnTo>
                  <a:lnTo>
                    <a:pt x="386105" y="31480"/>
                  </a:lnTo>
                  <a:lnTo>
                    <a:pt x="351953" y="8447"/>
                  </a:lnTo>
                  <a:lnTo>
                    <a:pt x="310134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047" y="4306824"/>
              <a:ext cx="181355" cy="18135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487" y="4640605"/>
              <a:ext cx="519658" cy="31696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56259" y="4666488"/>
              <a:ext cx="417830" cy="215265"/>
            </a:xfrm>
            <a:custGeom>
              <a:avLst/>
              <a:gdLst/>
              <a:ahLst/>
              <a:cxnLst/>
              <a:rect l="l" t="t" r="r" b="b"/>
              <a:pathLst>
                <a:path w="417830" h="215264">
                  <a:moveTo>
                    <a:pt x="310134" y="0"/>
                  </a:moveTo>
                  <a:lnTo>
                    <a:pt x="107442" y="0"/>
                  </a:lnTo>
                  <a:lnTo>
                    <a:pt x="65622" y="8447"/>
                  </a:lnTo>
                  <a:lnTo>
                    <a:pt x="31470" y="31480"/>
                  </a:lnTo>
                  <a:lnTo>
                    <a:pt x="8443" y="65633"/>
                  </a:lnTo>
                  <a:lnTo>
                    <a:pt x="0" y="107442"/>
                  </a:lnTo>
                  <a:lnTo>
                    <a:pt x="8443" y="149250"/>
                  </a:lnTo>
                  <a:lnTo>
                    <a:pt x="31470" y="183403"/>
                  </a:lnTo>
                  <a:lnTo>
                    <a:pt x="65622" y="206436"/>
                  </a:lnTo>
                  <a:lnTo>
                    <a:pt x="107442" y="214884"/>
                  </a:lnTo>
                  <a:lnTo>
                    <a:pt x="310134" y="214884"/>
                  </a:lnTo>
                  <a:lnTo>
                    <a:pt x="351953" y="206436"/>
                  </a:lnTo>
                  <a:lnTo>
                    <a:pt x="386105" y="183403"/>
                  </a:lnTo>
                  <a:lnTo>
                    <a:pt x="409132" y="149250"/>
                  </a:lnTo>
                  <a:lnTo>
                    <a:pt x="417576" y="107442"/>
                  </a:lnTo>
                  <a:lnTo>
                    <a:pt x="409132" y="65633"/>
                  </a:lnTo>
                  <a:lnTo>
                    <a:pt x="386105" y="31480"/>
                  </a:lnTo>
                  <a:lnTo>
                    <a:pt x="351953" y="8447"/>
                  </a:lnTo>
                  <a:lnTo>
                    <a:pt x="310134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5047" y="4683252"/>
              <a:ext cx="181355" cy="18288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14171" y="2840736"/>
              <a:ext cx="300355" cy="262255"/>
            </a:xfrm>
            <a:custGeom>
              <a:avLst/>
              <a:gdLst/>
              <a:ahLst/>
              <a:cxnLst/>
              <a:rect l="l" t="t" r="r" b="b"/>
              <a:pathLst>
                <a:path w="300355" h="262255">
                  <a:moveTo>
                    <a:pt x="174510" y="224409"/>
                  </a:moveTo>
                  <a:lnTo>
                    <a:pt x="167004" y="228218"/>
                  </a:lnTo>
                  <a:lnTo>
                    <a:pt x="165125" y="231901"/>
                  </a:lnTo>
                  <a:lnTo>
                    <a:pt x="167004" y="235712"/>
                  </a:lnTo>
                  <a:lnTo>
                    <a:pt x="175946" y="246215"/>
                  </a:lnTo>
                  <a:lnTo>
                    <a:pt x="190692" y="254587"/>
                  </a:lnTo>
                  <a:lnTo>
                    <a:pt x="210012" y="260125"/>
                  </a:lnTo>
                  <a:lnTo>
                    <a:pt x="232676" y="262127"/>
                  </a:lnTo>
                  <a:lnTo>
                    <a:pt x="243876" y="261743"/>
                  </a:lnTo>
                  <a:lnTo>
                    <a:pt x="254723" y="260476"/>
                  </a:lnTo>
                  <a:lnTo>
                    <a:pt x="264866" y="258163"/>
                  </a:lnTo>
                  <a:lnTo>
                    <a:pt x="283046" y="251112"/>
                  </a:lnTo>
                  <a:lnTo>
                    <a:pt x="289374" y="247014"/>
                  </a:lnTo>
                  <a:lnTo>
                    <a:pt x="232676" y="247014"/>
                  </a:lnTo>
                  <a:lnTo>
                    <a:pt x="213121" y="245429"/>
                  </a:lnTo>
                  <a:lnTo>
                    <a:pt x="197257" y="241379"/>
                  </a:lnTo>
                  <a:lnTo>
                    <a:pt x="185969" y="235924"/>
                  </a:lnTo>
                  <a:lnTo>
                    <a:pt x="180136" y="230124"/>
                  </a:lnTo>
                  <a:lnTo>
                    <a:pt x="178257" y="226313"/>
                  </a:lnTo>
                  <a:lnTo>
                    <a:pt x="174510" y="224409"/>
                  </a:lnTo>
                  <a:close/>
                </a:path>
                <a:path w="300355" h="262255">
                  <a:moveTo>
                    <a:pt x="290842" y="222503"/>
                  </a:moveTo>
                  <a:lnTo>
                    <a:pt x="287096" y="224409"/>
                  </a:lnTo>
                  <a:lnTo>
                    <a:pt x="285216" y="228218"/>
                  </a:lnTo>
                  <a:lnTo>
                    <a:pt x="279378" y="235120"/>
                  </a:lnTo>
                  <a:lnTo>
                    <a:pt x="268090" y="241141"/>
                  </a:lnTo>
                  <a:lnTo>
                    <a:pt x="252230" y="245399"/>
                  </a:lnTo>
                  <a:lnTo>
                    <a:pt x="232676" y="247014"/>
                  </a:lnTo>
                  <a:lnTo>
                    <a:pt x="289374" y="247014"/>
                  </a:lnTo>
                  <a:lnTo>
                    <a:pt x="290379" y="246364"/>
                  </a:lnTo>
                  <a:lnTo>
                    <a:pt x="295597" y="240543"/>
                  </a:lnTo>
                  <a:lnTo>
                    <a:pt x="298348" y="233806"/>
                  </a:lnTo>
                  <a:lnTo>
                    <a:pt x="300228" y="230124"/>
                  </a:lnTo>
                  <a:lnTo>
                    <a:pt x="298348" y="226313"/>
                  </a:lnTo>
                  <a:lnTo>
                    <a:pt x="290842" y="222503"/>
                  </a:lnTo>
                  <a:close/>
                </a:path>
                <a:path w="300355" h="262255">
                  <a:moveTo>
                    <a:pt x="178257" y="186689"/>
                  </a:moveTo>
                  <a:lnTo>
                    <a:pt x="170751" y="186689"/>
                  </a:lnTo>
                  <a:lnTo>
                    <a:pt x="167004" y="188594"/>
                  </a:lnTo>
                  <a:lnTo>
                    <a:pt x="165125" y="194183"/>
                  </a:lnTo>
                  <a:lnTo>
                    <a:pt x="167004" y="197992"/>
                  </a:lnTo>
                  <a:lnTo>
                    <a:pt x="175946" y="208496"/>
                  </a:lnTo>
                  <a:lnTo>
                    <a:pt x="190692" y="216868"/>
                  </a:lnTo>
                  <a:lnTo>
                    <a:pt x="210012" y="222406"/>
                  </a:lnTo>
                  <a:lnTo>
                    <a:pt x="232676" y="224409"/>
                  </a:lnTo>
                  <a:lnTo>
                    <a:pt x="243876" y="223756"/>
                  </a:lnTo>
                  <a:lnTo>
                    <a:pt x="283046" y="212322"/>
                  </a:lnTo>
                  <a:lnTo>
                    <a:pt x="287392" y="209296"/>
                  </a:lnTo>
                  <a:lnTo>
                    <a:pt x="232676" y="209296"/>
                  </a:lnTo>
                  <a:lnTo>
                    <a:pt x="213121" y="207680"/>
                  </a:lnTo>
                  <a:lnTo>
                    <a:pt x="197257" y="203422"/>
                  </a:lnTo>
                  <a:lnTo>
                    <a:pt x="185969" y="197401"/>
                  </a:lnTo>
                  <a:lnTo>
                    <a:pt x="180136" y="190500"/>
                  </a:lnTo>
                  <a:lnTo>
                    <a:pt x="178257" y="186689"/>
                  </a:lnTo>
                  <a:close/>
                </a:path>
                <a:path w="300355" h="262255">
                  <a:moveTo>
                    <a:pt x="290842" y="184785"/>
                  </a:moveTo>
                  <a:lnTo>
                    <a:pt x="287096" y="186689"/>
                  </a:lnTo>
                  <a:lnTo>
                    <a:pt x="285216" y="190500"/>
                  </a:lnTo>
                  <a:lnTo>
                    <a:pt x="279378" y="197401"/>
                  </a:lnTo>
                  <a:lnTo>
                    <a:pt x="268090" y="203422"/>
                  </a:lnTo>
                  <a:lnTo>
                    <a:pt x="252230" y="207680"/>
                  </a:lnTo>
                  <a:lnTo>
                    <a:pt x="232676" y="209296"/>
                  </a:lnTo>
                  <a:lnTo>
                    <a:pt x="287392" y="209296"/>
                  </a:lnTo>
                  <a:lnTo>
                    <a:pt x="290379" y="207216"/>
                  </a:lnTo>
                  <a:lnTo>
                    <a:pt x="295597" y="201753"/>
                  </a:lnTo>
                  <a:lnTo>
                    <a:pt x="298348" y="196087"/>
                  </a:lnTo>
                  <a:lnTo>
                    <a:pt x="300228" y="192404"/>
                  </a:lnTo>
                  <a:lnTo>
                    <a:pt x="298348" y="186689"/>
                  </a:lnTo>
                  <a:lnTo>
                    <a:pt x="294601" y="186689"/>
                  </a:lnTo>
                  <a:lnTo>
                    <a:pt x="290842" y="184785"/>
                  </a:lnTo>
                  <a:close/>
                </a:path>
                <a:path w="300355" h="262255">
                  <a:moveTo>
                    <a:pt x="174510" y="147065"/>
                  </a:moveTo>
                  <a:lnTo>
                    <a:pt x="167004" y="150875"/>
                  </a:lnTo>
                  <a:lnTo>
                    <a:pt x="165125" y="154686"/>
                  </a:lnTo>
                  <a:lnTo>
                    <a:pt x="167004" y="158368"/>
                  </a:lnTo>
                  <a:lnTo>
                    <a:pt x="175946" y="169675"/>
                  </a:lnTo>
                  <a:lnTo>
                    <a:pt x="190692" y="177958"/>
                  </a:lnTo>
                  <a:lnTo>
                    <a:pt x="210012" y="183050"/>
                  </a:lnTo>
                  <a:lnTo>
                    <a:pt x="232676" y="184785"/>
                  </a:lnTo>
                  <a:lnTo>
                    <a:pt x="243876" y="184429"/>
                  </a:lnTo>
                  <a:lnTo>
                    <a:pt x="283046" y="174573"/>
                  </a:lnTo>
                  <a:lnTo>
                    <a:pt x="289809" y="169672"/>
                  </a:lnTo>
                  <a:lnTo>
                    <a:pt x="232676" y="169672"/>
                  </a:lnTo>
                  <a:lnTo>
                    <a:pt x="213121" y="168354"/>
                  </a:lnTo>
                  <a:lnTo>
                    <a:pt x="197257" y="164750"/>
                  </a:lnTo>
                  <a:lnTo>
                    <a:pt x="185969" y="159385"/>
                  </a:lnTo>
                  <a:lnTo>
                    <a:pt x="180136" y="152780"/>
                  </a:lnTo>
                  <a:lnTo>
                    <a:pt x="178257" y="148971"/>
                  </a:lnTo>
                  <a:lnTo>
                    <a:pt x="174510" y="147065"/>
                  </a:lnTo>
                  <a:close/>
                </a:path>
                <a:path w="300355" h="262255">
                  <a:moveTo>
                    <a:pt x="294601" y="147065"/>
                  </a:moveTo>
                  <a:lnTo>
                    <a:pt x="290842" y="147065"/>
                  </a:lnTo>
                  <a:lnTo>
                    <a:pt x="287096" y="148971"/>
                  </a:lnTo>
                  <a:lnTo>
                    <a:pt x="285216" y="152780"/>
                  </a:lnTo>
                  <a:lnTo>
                    <a:pt x="279378" y="158581"/>
                  </a:lnTo>
                  <a:lnTo>
                    <a:pt x="268090" y="164036"/>
                  </a:lnTo>
                  <a:lnTo>
                    <a:pt x="252230" y="168086"/>
                  </a:lnTo>
                  <a:lnTo>
                    <a:pt x="232676" y="169672"/>
                  </a:lnTo>
                  <a:lnTo>
                    <a:pt x="289809" y="169672"/>
                  </a:lnTo>
                  <a:lnTo>
                    <a:pt x="290379" y="169259"/>
                  </a:lnTo>
                  <a:lnTo>
                    <a:pt x="295597" y="163230"/>
                  </a:lnTo>
                  <a:lnTo>
                    <a:pt x="298348" y="156463"/>
                  </a:lnTo>
                  <a:lnTo>
                    <a:pt x="300228" y="152780"/>
                  </a:lnTo>
                  <a:lnTo>
                    <a:pt x="298348" y="148971"/>
                  </a:lnTo>
                  <a:lnTo>
                    <a:pt x="294601" y="147065"/>
                  </a:lnTo>
                  <a:close/>
                </a:path>
                <a:path w="300355" h="262255">
                  <a:moveTo>
                    <a:pt x="174510" y="109347"/>
                  </a:moveTo>
                  <a:lnTo>
                    <a:pt x="167004" y="113156"/>
                  </a:lnTo>
                  <a:lnTo>
                    <a:pt x="165125" y="116966"/>
                  </a:lnTo>
                  <a:lnTo>
                    <a:pt x="167004" y="120650"/>
                  </a:lnTo>
                  <a:lnTo>
                    <a:pt x="175946" y="131153"/>
                  </a:lnTo>
                  <a:lnTo>
                    <a:pt x="190692" y="139525"/>
                  </a:lnTo>
                  <a:lnTo>
                    <a:pt x="210012" y="145063"/>
                  </a:lnTo>
                  <a:lnTo>
                    <a:pt x="232676" y="147065"/>
                  </a:lnTo>
                  <a:lnTo>
                    <a:pt x="243876" y="146681"/>
                  </a:lnTo>
                  <a:lnTo>
                    <a:pt x="254723" y="145414"/>
                  </a:lnTo>
                  <a:lnTo>
                    <a:pt x="264866" y="143101"/>
                  </a:lnTo>
                  <a:lnTo>
                    <a:pt x="283046" y="136050"/>
                  </a:lnTo>
                  <a:lnTo>
                    <a:pt x="289374" y="131952"/>
                  </a:lnTo>
                  <a:lnTo>
                    <a:pt x="232676" y="131952"/>
                  </a:lnTo>
                  <a:lnTo>
                    <a:pt x="213121" y="130367"/>
                  </a:lnTo>
                  <a:lnTo>
                    <a:pt x="197257" y="126317"/>
                  </a:lnTo>
                  <a:lnTo>
                    <a:pt x="185969" y="120862"/>
                  </a:lnTo>
                  <a:lnTo>
                    <a:pt x="180136" y="115062"/>
                  </a:lnTo>
                  <a:lnTo>
                    <a:pt x="178257" y="111251"/>
                  </a:lnTo>
                  <a:lnTo>
                    <a:pt x="174510" y="109347"/>
                  </a:lnTo>
                  <a:close/>
                </a:path>
                <a:path w="300355" h="262255">
                  <a:moveTo>
                    <a:pt x="290842" y="107441"/>
                  </a:moveTo>
                  <a:lnTo>
                    <a:pt x="287096" y="109347"/>
                  </a:lnTo>
                  <a:lnTo>
                    <a:pt x="285216" y="113156"/>
                  </a:lnTo>
                  <a:lnTo>
                    <a:pt x="279378" y="120058"/>
                  </a:lnTo>
                  <a:lnTo>
                    <a:pt x="268090" y="126079"/>
                  </a:lnTo>
                  <a:lnTo>
                    <a:pt x="252230" y="130337"/>
                  </a:lnTo>
                  <a:lnTo>
                    <a:pt x="232676" y="131952"/>
                  </a:lnTo>
                  <a:lnTo>
                    <a:pt x="289374" y="131952"/>
                  </a:lnTo>
                  <a:lnTo>
                    <a:pt x="290379" y="131302"/>
                  </a:lnTo>
                  <a:lnTo>
                    <a:pt x="295597" y="125481"/>
                  </a:lnTo>
                  <a:lnTo>
                    <a:pt x="298348" y="118744"/>
                  </a:lnTo>
                  <a:lnTo>
                    <a:pt x="300228" y="115062"/>
                  </a:lnTo>
                  <a:lnTo>
                    <a:pt x="298348" y="111251"/>
                  </a:lnTo>
                  <a:lnTo>
                    <a:pt x="290842" y="107441"/>
                  </a:lnTo>
                  <a:close/>
                </a:path>
                <a:path w="300355" h="262255">
                  <a:moveTo>
                    <a:pt x="178257" y="71627"/>
                  </a:moveTo>
                  <a:lnTo>
                    <a:pt x="170751" y="71627"/>
                  </a:lnTo>
                  <a:lnTo>
                    <a:pt x="167004" y="73533"/>
                  </a:lnTo>
                  <a:lnTo>
                    <a:pt x="165125" y="79248"/>
                  </a:lnTo>
                  <a:lnTo>
                    <a:pt x="167004" y="82930"/>
                  </a:lnTo>
                  <a:lnTo>
                    <a:pt x="175946" y="93434"/>
                  </a:lnTo>
                  <a:lnTo>
                    <a:pt x="190692" y="101806"/>
                  </a:lnTo>
                  <a:lnTo>
                    <a:pt x="210012" y="107344"/>
                  </a:lnTo>
                  <a:lnTo>
                    <a:pt x="232676" y="109347"/>
                  </a:lnTo>
                  <a:lnTo>
                    <a:pt x="243876" y="108712"/>
                  </a:lnTo>
                  <a:lnTo>
                    <a:pt x="283046" y="97262"/>
                  </a:lnTo>
                  <a:lnTo>
                    <a:pt x="287407" y="94234"/>
                  </a:lnTo>
                  <a:lnTo>
                    <a:pt x="232676" y="94234"/>
                  </a:lnTo>
                  <a:lnTo>
                    <a:pt x="213121" y="92618"/>
                  </a:lnTo>
                  <a:lnTo>
                    <a:pt x="197257" y="88360"/>
                  </a:lnTo>
                  <a:lnTo>
                    <a:pt x="185969" y="82339"/>
                  </a:lnTo>
                  <a:lnTo>
                    <a:pt x="180136" y="75437"/>
                  </a:lnTo>
                  <a:lnTo>
                    <a:pt x="178257" y="71627"/>
                  </a:lnTo>
                  <a:close/>
                </a:path>
                <a:path w="300355" h="262255">
                  <a:moveTo>
                    <a:pt x="290842" y="69723"/>
                  </a:moveTo>
                  <a:lnTo>
                    <a:pt x="287096" y="71627"/>
                  </a:lnTo>
                  <a:lnTo>
                    <a:pt x="285216" y="75437"/>
                  </a:lnTo>
                  <a:lnTo>
                    <a:pt x="279378" y="82339"/>
                  </a:lnTo>
                  <a:lnTo>
                    <a:pt x="268090" y="88360"/>
                  </a:lnTo>
                  <a:lnTo>
                    <a:pt x="252230" y="92618"/>
                  </a:lnTo>
                  <a:lnTo>
                    <a:pt x="232676" y="94234"/>
                  </a:lnTo>
                  <a:lnTo>
                    <a:pt x="287407" y="94234"/>
                  </a:lnTo>
                  <a:lnTo>
                    <a:pt x="290379" y="92170"/>
                  </a:lnTo>
                  <a:lnTo>
                    <a:pt x="295597" y="86744"/>
                  </a:lnTo>
                  <a:lnTo>
                    <a:pt x="300228" y="77342"/>
                  </a:lnTo>
                  <a:lnTo>
                    <a:pt x="298348" y="71627"/>
                  </a:lnTo>
                  <a:lnTo>
                    <a:pt x="294601" y="71627"/>
                  </a:lnTo>
                  <a:lnTo>
                    <a:pt x="290842" y="69723"/>
                  </a:lnTo>
                  <a:close/>
                </a:path>
                <a:path w="300355" h="262255">
                  <a:moveTo>
                    <a:pt x="232676" y="0"/>
                  </a:moveTo>
                  <a:lnTo>
                    <a:pt x="205496" y="2684"/>
                  </a:lnTo>
                  <a:lnTo>
                    <a:pt x="184123" y="10144"/>
                  </a:lnTo>
                  <a:lnTo>
                    <a:pt x="170138" y="21484"/>
                  </a:lnTo>
                  <a:lnTo>
                    <a:pt x="165125" y="35813"/>
                  </a:lnTo>
                  <a:lnTo>
                    <a:pt x="170138" y="49095"/>
                  </a:lnTo>
                  <a:lnTo>
                    <a:pt x="184123" y="59864"/>
                  </a:lnTo>
                  <a:lnTo>
                    <a:pt x="205496" y="67085"/>
                  </a:lnTo>
                  <a:lnTo>
                    <a:pt x="232676" y="69723"/>
                  </a:lnTo>
                  <a:lnTo>
                    <a:pt x="259063" y="67085"/>
                  </a:lnTo>
                  <a:lnTo>
                    <a:pt x="280525" y="59864"/>
                  </a:lnTo>
                  <a:lnTo>
                    <a:pt x="287393" y="54737"/>
                  </a:lnTo>
                  <a:lnTo>
                    <a:pt x="232676" y="54737"/>
                  </a:lnTo>
                  <a:lnTo>
                    <a:pt x="211008" y="52851"/>
                  </a:lnTo>
                  <a:lnTo>
                    <a:pt x="194443" y="48133"/>
                  </a:lnTo>
                  <a:lnTo>
                    <a:pt x="183859" y="41985"/>
                  </a:lnTo>
                  <a:lnTo>
                    <a:pt x="180136" y="35813"/>
                  </a:lnTo>
                  <a:lnTo>
                    <a:pt x="183859" y="28614"/>
                  </a:lnTo>
                  <a:lnTo>
                    <a:pt x="194443" y="21939"/>
                  </a:lnTo>
                  <a:lnTo>
                    <a:pt x="211008" y="17025"/>
                  </a:lnTo>
                  <a:lnTo>
                    <a:pt x="232676" y="15112"/>
                  </a:lnTo>
                  <a:lnTo>
                    <a:pt x="286845" y="15112"/>
                  </a:lnTo>
                  <a:lnTo>
                    <a:pt x="280525" y="10144"/>
                  </a:lnTo>
                  <a:lnTo>
                    <a:pt x="259063" y="2684"/>
                  </a:lnTo>
                  <a:lnTo>
                    <a:pt x="232676" y="0"/>
                  </a:lnTo>
                  <a:close/>
                </a:path>
                <a:path w="300355" h="262255">
                  <a:moveTo>
                    <a:pt x="286845" y="15112"/>
                  </a:moveTo>
                  <a:lnTo>
                    <a:pt x="232676" y="15112"/>
                  </a:lnTo>
                  <a:lnTo>
                    <a:pt x="254344" y="17025"/>
                  </a:lnTo>
                  <a:lnTo>
                    <a:pt x="270910" y="21939"/>
                  </a:lnTo>
                  <a:lnTo>
                    <a:pt x="281493" y="28614"/>
                  </a:lnTo>
                  <a:lnTo>
                    <a:pt x="285216" y="35813"/>
                  </a:lnTo>
                  <a:lnTo>
                    <a:pt x="281493" y="41985"/>
                  </a:lnTo>
                  <a:lnTo>
                    <a:pt x="270910" y="48133"/>
                  </a:lnTo>
                  <a:lnTo>
                    <a:pt x="254344" y="52851"/>
                  </a:lnTo>
                  <a:lnTo>
                    <a:pt x="232676" y="54737"/>
                  </a:lnTo>
                  <a:lnTo>
                    <a:pt x="287393" y="54737"/>
                  </a:lnTo>
                  <a:lnTo>
                    <a:pt x="294950" y="49095"/>
                  </a:lnTo>
                  <a:lnTo>
                    <a:pt x="300228" y="35813"/>
                  </a:lnTo>
                  <a:lnTo>
                    <a:pt x="294950" y="21484"/>
                  </a:lnTo>
                  <a:lnTo>
                    <a:pt x="286845" y="15112"/>
                  </a:lnTo>
                  <a:close/>
                </a:path>
                <a:path w="300355" h="262255">
                  <a:moveTo>
                    <a:pt x="9385" y="224409"/>
                  </a:moveTo>
                  <a:lnTo>
                    <a:pt x="1879" y="228218"/>
                  </a:lnTo>
                  <a:lnTo>
                    <a:pt x="0" y="231901"/>
                  </a:lnTo>
                  <a:lnTo>
                    <a:pt x="1879" y="235712"/>
                  </a:lnTo>
                  <a:lnTo>
                    <a:pt x="10820" y="246215"/>
                  </a:lnTo>
                  <a:lnTo>
                    <a:pt x="25566" y="254587"/>
                  </a:lnTo>
                  <a:lnTo>
                    <a:pt x="44886" y="260125"/>
                  </a:lnTo>
                  <a:lnTo>
                    <a:pt x="67551" y="262127"/>
                  </a:lnTo>
                  <a:lnTo>
                    <a:pt x="78780" y="261743"/>
                  </a:lnTo>
                  <a:lnTo>
                    <a:pt x="118741" y="251112"/>
                  </a:lnTo>
                  <a:lnTo>
                    <a:pt x="124762" y="247014"/>
                  </a:lnTo>
                  <a:lnTo>
                    <a:pt x="67551" y="247014"/>
                  </a:lnTo>
                  <a:lnTo>
                    <a:pt x="47995" y="245429"/>
                  </a:lnTo>
                  <a:lnTo>
                    <a:pt x="32132" y="241379"/>
                  </a:lnTo>
                  <a:lnTo>
                    <a:pt x="20843" y="235924"/>
                  </a:lnTo>
                  <a:lnTo>
                    <a:pt x="15011" y="230124"/>
                  </a:lnTo>
                  <a:lnTo>
                    <a:pt x="13131" y="226313"/>
                  </a:lnTo>
                  <a:lnTo>
                    <a:pt x="9385" y="224409"/>
                  </a:lnTo>
                  <a:close/>
                </a:path>
                <a:path w="300355" h="262255">
                  <a:moveTo>
                    <a:pt x="125717" y="222503"/>
                  </a:moveTo>
                  <a:lnTo>
                    <a:pt x="121970" y="224409"/>
                  </a:lnTo>
                  <a:lnTo>
                    <a:pt x="120091" y="228218"/>
                  </a:lnTo>
                  <a:lnTo>
                    <a:pt x="114253" y="235120"/>
                  </a:lnTo>
                  <a:lnTo>
                    <a:pt x="102965" y="241141"/>
                  </a:lnTo>
                  <a:lnTo>
                    <a:pt x="87104" y="245399"/>
                  </a:lnTo>
                  <a:lnTo>
                    <a:pt x="67551" y="247014"/>
                  </a:lnTo>
                  <a:lnTo>
                    <a:pt x="124762" y="247014"/>
                  </a:lnTo>
                  <a:lnTo>
                    <a:pt x="125718" y="246364"/>
                  </a:lnTo>
                  <a:lnTo>
                    <a:pt x="131288" y="240543"/>
                  </a:lnTo>
                  <a:lnTo>
                    <a:pt x="135102" y="233806"/>
                  </a:lnTo>
                  <a:lnTo>
                    <a:pt x="135102" y="230124"/>
                  </a:lnTo>
                  <a:lnTo>
                    <a:pt x="133223" y="226313"/>
                  </a:lnTo>
                  <a:lnTo>
                    <a:pt x="125717" y="222503"/>
                  </a:lnTo>
                  <a:close/>
                </a:path>
                <a:path w="300355" h="262255">
                  <a:moveTo>
                    <a:pt x="13131" y="186689"/>
                  </a:moveTo>
                  <a:lnTo>
                    <a:pt x="5626" y="186689"/>
                  </a:lnTo>
                  <a:lnTo>
                    <a:pt x="1879" y="188594"/>
                  </a:lnTo>
                  <a:lnTo>
                    <a:pt x="0" y="194183"/>
                  </a:lnTo>
                  <a:lnTo>
                    <a:pt x="1879" y="197992"/>
                  </a:lnTo>
                  <a:lnTo>
                    <a:pt x="10820" y="208496"/>
                  </a:lnTo>
                  <a:lnTo>
                    <a:pt x="25566" y="216868"/>
                  </a:lnTo>
                  <a:lnTo>
                    <a:pt x="44886" y="222406"/>
                  </a:lnTo>
                  <a:lnTo>
                    <a:pt x="67551" y="224409"/>
                  </a:lnTo>
                  <a:lnTo>
                    <a:pt x="78780" y="223756"/>
                  </a:lnTo>
                  <a:lnTo>
                    <a:pt x="118741" y="212322"/>
                  </a:lnTo>
                  <a:lnTo>
                    <a:pt x="122877" y="209296"/>
                  </a:lnTo>
                  <a:lnTo>
                    <a:pt x="67551" y="209296"/>
                  </a:lnTo>
                  <a:lnTo>
                    <a:pt x="47995" y="207680"/>
                  </a:lnTo>
                  <a:lnTo>
                    <a:pt x="32132" y="203422"/>
                  </a:lnTo>
                  <a:lnTo>
                    <a:pt x="20843" y="197401"/>
                  </a:lnTo>
                  <a:lnTo>
                    <a:pt x="15011" y="190500"/>
                  </a:lnTo>
                  <a:lnTo>
                    <a:pt x="13131" y="186689"/>
                  </a:lnTo>
                  <a:close/>
                </a:path>
                <a:path w="300355" h="262255">
                  <a:moveTo>
                    <a:pt x="125717" y="184785"/>
                  </a:moveTo>
                  <a:lnTo>
                    <a:pt x="121970" y="186689"/>
                  </a:lnTo>
                  <a:lnTo>
                    <a:pt x="120091" y="190500"/>
                  </a:lnTo>
                  <a:lnTo>
                    <a:pt x="114253" y="197401"/>
                  </a:lnTo>
                  <a:lnTo>
                    <a:pt x="102965" y="203422"/>
                  </a:lnTo>
                  <a:lnTo>
                    <a:pt x="87104" y="207680"/>
                  </a:lnTo>
                  <a:lnTo>
                    <a:pt x="67551" y="209296"/>
                  </a:lnTo>
                  <a:lnTo>
                    <a:pt x="122877" y="209296"/>
                  </a:lnTo>
                  <a:lnTo>
                    <a:pt x="125718" y="207216"/>
                  </a:lnTo>
                  <a:lnTo>
                    <a:pt x="131288" y="201753"/>
                  </a:lnTo>
                  <a:lnTo>
                    <a:pt x="135102" y="196087"/>
                  </a:lnTo>
                  <a:lnTo>
                    <a:pt x="135102" y="192404"/>
                  </a:lnTo>
                  <a:lnTo>
                    <a:pt x="133223" y="186689"/>
                  </a:lnTo>
                  <a:lnTo>
                    <a:pt x="129476" y="186689"/>
                  </a:lnTo>
                  <a:lnTo>
                    <a:pt x="125717" y="184785"/>
                  </a:lnTo>
                  <a:close/>
                </a:path>
                <a:path w="300355" h="262255">
                  <a:moveTo>
                    <a:pt x="9385" y="147065"/>
                  </a:moveTo>
                  <a:lnTo>
                    <a:pt x="1879" y="150875"/>
                  </a:lnTo>
                  <a:lnTo>
                    <a:pt x="0" y="154686"/>
                  </a:lnTo>
                  <a:lnTo>
                    <a:pt x="1879" y="158368"/>
                  </a:lnTo>
                  <a:lnTo>
                    <a:pt x="10820" y="169675"/>
                  </a:lnTo>
                  <a:lnTo>
                    <a:pt x="25566" y="177958"/>
                  </a:lnTo>
                  <a:lnTo>
                    <a:pt x="44886" y="183050"/>
                  </a:lnTo>
                  <a:lnTo>
                    <a:pt x="67551" y="184785"/>
                  </a:lnTo>
                  <a:lnTo>
                    <a:pt x="78780" y="184429"/>
                  </a:lnTo>
                  <a:lnTo>
                    <a:pt x="118741" y="174573"/>
                  </a:lnTo>
                  <a:lnTo>
                    <a:pt x="125176" y="169672"/>
                  </a:lnTo>
                  <a:lnTo>
                    <a:pt x="67551" y="169672"/>
                  </a:lnTo>
                  <a:lnTo>
                    <a:pt x="47995" y="168354"/>
                  </a:lnTo>
                  <a:lnTo>
                    <a:pt x="32132" y="164750"/>
                  </a:lnTo>
                  <a:lnTo>
                    <a:pt x="20843" y="159385"/>
                  </a:lnTo>
                  <a:lnTo>
                    <a:pt x="15011" y="152780"/>
                  </a:lnTo>
                  <a:lnTo>
                    <a:pt x="13131" y="148971"/>
                  </a:lnTo>
                  <a:lnTo>
                    <a:pt x="9385" y="147065"/>
                  </a:lnTo>
                  <a:close/>
                </a:path>
                <a:path w="300355" h="262255">
                  <a:moveTo>
                    <a:pt x="129476" y="147065"/>
                  </a:moveTo>
                  <a:lnTo>
                    <a:pt x="125717" y="147065"/>
                  </a:lnTo>
                  <a:lnTo>
                    <a:pt x="121970" y="148971"/>
                  </a:lnTo>
                  <a:lnTo>
                    <a:pt x="120091" y="152780"/>
                  </a:lnTo>
                  <a:lnTo>
                    <a:pt x="114253" y="158581"/>
                  </a:lnTo>
                  <a:lnTo>
                    <a:pt x="102965" y="164036"/>
                  </a:lnTo>
                  <a:lnTo>
                    <a:pt x="87104" y="168086"/>
                  </a:lnTo>
                  <a:lnTo>
                    <a:pt x="67551" y="169672"/>
                  </a:lnTo>
                  <a:lnTo>
                    <a:pt x="125176" y="169672"/>
                  </a:lnTo>
                  <a:lnTo>
                    <a:pt x="125718" y="169259"/>
                  </a:lnTo>
                  <a:lnTo>
                    <a:pt x="131288" y="163230"/>
                  </a:lnTo>
                  <a:lnTo>
                    <a:pt x="135102" y="156463"/>
                  </a:lnTo>
                  <a:lnTo>
                    <a:pt x="135102" y="152780"/>
                  </a:lnTo>
                  <a:lnTo>
                    <a:pt x="133223" y="148971"/>
                  </a:lnTo>
                  <a:lnTo>
                    <a:pt x="129476" y="147065"/>
                  </a:lnTo>
                  <a:close/>
                </a:path>
                <a:path w="300355" h="262255">
                  <a:moveTo>
                    <a:pt x="67551" y="77342"/>
                  </a:moveTo>
                  <a:lnTo>
                    <a:pt x="41164" y="79998"/>
                  </a:lnTo>
                  <a:lnTo>
                    <a:pt x="19702" y="87249"/>
                  </a:lnTo>
                  <a:lnTo>
                    <a:pt x="5277" y="98024"/>
                  </a:lnTo>
                  <a:lnTo>
                    <a:pt x="0" y="111251"/>
                  </a:lnTo>
                  <a:lnTo>
                    <a:pt x="5277" y="125581"/>
                  </a:lnTo>
                  <a:lnTo>
                    <a:pt x="19702" y="136921"/>
                  </a:lnTo>
                  <a:lnTo>
                    <a:pt x="41164" y="144381"/>
                  </a:lnTo>
                  <a:lnTo>
                    <a:pt x="67551" y="147065"/>
                  </a:lnTo>
                  <a:lnTo>
                    <a:pt x="94731" y="144381"/>
                  </a:lnTo>
                  <a:lnTo>
                    <a:pt x="116104" y="136921"/>
                  </a:lnTo>
                  <a:lnTo>
                    <a:pt x="122232" y="131952"/>
                  </a:lnTo>
                  <a:lnTo>
                    <a:pt x="67551" y="131952"/>
                  </a:lnTo>
                  <a:lnTo>
                    <a:pt x="45883" y="130040"/>
                  </a:lnTo>
                  <a:lnTo>
                    <a:pt x="29317" y="125126"/>
                  </a:lnTo>
                  <a:lnTo>
                    <a:pt x="18734" y="118451"/>
                  </a:lnTo>
                  <a:lnTo>
                    <a:pt x="15011" y="111251"/>
                  </a:lnTo>
                  <a:lnTo>
                    <a:pt x="18734" y="105154"/>
                  </a:lnTo>
                  <a:lnTo>
                    <a:pt x="29317" y="99044"/>
                  </a:lnTo>
                  <a:lnTo>
                    <a:pt x="45883" y="94339"/>
                  </a:lnTo>
                  <a:lnTo>
                    <a:pt x="67551" y="92455"/>
                  </a:lnTo>
                  <a:lnTo>
                    <a:pt x="122862" y="92455"/>
                  </a:lnTo>
                  <a:lnTo>
                    <a:pt x="116104" y="87249"/>
                  </a:lnTo>
                  <a:lnTo>
                    <a:pt x="94731" y="79998"/>
                  </a:lnTo>
                  <a:lnTo>
                    <a:pt x="67551" y="77342"/>
                  </a:lnTo>
                  <a:close/>
                </a:path>
                <a:path w="300355" h="262255">
                  <a:moveTo>
                    <a:pt x="122862" y="92455"/>
                  </a:moveTo>
                  <a:lnTo>
                    <a:pt x="67551" y="92455"/>
                  </a:lnTo>
                  <a:lnTo>
                    <a:pt x="89219" y="94339"/>
                  </a:lnTo>
                  <a:lnTo>
                    <a:pt x="105784" y="99044"/>
                  </a:lnTo>
                  <a:lnTo>
                    <a:pt x="116368" y="105154"/>
                  </a:lnTo>
                  <a:lnTo>
                    <a:pt x="120091" y="111251"/>
                  </a:lnTo>
                  <a:lnTo>
                    <a:pt x="116368" y="118451"/>
                  </a:lnTo>
                  <a:lnTo>
                    <a:pt x="105784" y="125126"/>
                  </a:lnTo>
                  <a:lnTo>
                    <a:pt x="89219" y="130040"/>
                  </a:lnTo>
                  <a:lnTo>
                    <a:pt x="67551" y="131952"/>
                  </a:lnTo>
                  <a:lnTo>
                    <a:pt x="122232" y="131952"/>
                  </a:lnTo>
                  <a:lnTo>
                    <a:pt x="130089" y="125581"/>
                  </a:lnTo>
                  <a:lnTo>
                    <a:pt x="135102" y="111251"/>
                  </a:lnTo>
                  <a:lnTo>
                    <a:pt x="130089" y="98024"/>
                  </a:lnTo>
                  <a:lnTo>
                    <a:pt x="122862" y="92455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6363" y="3514852"/>
              <a:ext cx="275844" cy="27686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090371" y="4133979"/>
            <a:ext cx="1986280" cy="75184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6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Софинансирование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6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Налоговый</a:t>
            </a:r>
            <a:r>
              <a:rPr sz="16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вычет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8987" y="1528806"/>
            <a:ext cx="2375535" cy="99631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b="1" spc="55" dirty="0">
                <a:solidFill>
                  <a:srgbClr val="0E173E"/>
                </a:solidFill>
                <a:latin typeface="Arial"/>
                <a:cs typeface="Arial"/>
              </a:rPr>
              <a:t>Параметры</a:t>
            </a:r>
            <a:r>
              <a:rPr sz="1400" b="1" spc="-90" dirty="0">
                <a:solidFill>
                  <a:srgbClr val="0E173E"/>
                </a:solidFill>
                <a:latin typeface="Arial"/>
                <a:cs typeface="Arial"/>
              </a:rPr>
              <a:t> </a:t>
            </a:r>
            <a:r>
              <a:rPr sz="1400" b="1" spc="80" dirty="0">
                <a:solidFill>
                  <a:srgbClr val="0E173E"/>
                </a:solidFill>
                <a:latin typeface="Arial"/>
                <a:cs typeface="Arial"/>
              </a:rPr>
              <a:t>клиента</a:t>
            </a:r>
            <a:endParaRPr sz="140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919"/>
              </a:spcBef>
            </a:pPr>
            <a:r>
              <a:rPr sz="18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Мужчина,</a:t>
            </a:r>
            <a:r>
              <a:rPr sz="18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90" dirty="0">
                <a:solidFill>
                  <a:srgbClr val="0D0D0D"/>
                </a:solidFill>
                <a:latin typeface="Microsoft Sans Serif"/>
                <a:cs typeface="Microsoft Sans Serif"/>
              </a:rPr>
              <a:t>или</a:t>
            </a:r>
            <a:endParaRPr sz="1800">
              <a:latin typeface="Microsoft Sans Serif"/>
              <a:cs typeface="Microsoft Sans Serif"/>
            </a:endParaRPr>
          </a:p>
          <a:p>
            <a:pPr marL="561340">
              <a:lnSpc>
                <a:spcPct val="100000"/>
              </a:lnSpc>
              <a:spcBef>
                <a:spcPts val="5"/>
              </a:spcBef>
            </a:pPr>
            <a:r>
              <a:rPr sz="18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женщина</a:t>
            </a:r>
            <a:r>
              <a:rPr sz="1800" spc="-6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40</a:t>
            </a:r>
            <a:r>
              <a:rPr sz="18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лет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066781" y="1989835"/>
            <a:ext cx="468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345" baseline="-2314" dirty="0">
                <a:solidFill>
                  <a:srgbClr val="0E173E"/>
                </a:solidFill>
                <a:latin typeface="Tahoma"/>
                <a:cs typeface="Tahoma"/>
              </a:rPr>
              <a:t>8</a:t>
            </a:r>
            <a:r>
              <a:rPr sz="1800" spc="229" dirty="0">
                <a:solidFill>
                  <a:srgbClr val="0E173E"/>
                </a:solidFill>
                <a:latin typeface="Calibri"/>
                <a:cs typeface="Calibri"/>
              </a:rPr>
              <a:t>%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951797" y="5646229"/>
            <a:ext cx="8938895" cy="436245"/>
            <a:chOff x="2951797" y="5646229"/>
            <a:chExt cx="8938895" cy="436245"/>
          </a:xfrm>
        </p:grpSpPr>
        <p:sp>
          <p:nvSpPr>
            <p:cNvPr id="43" name="object 43"/>
            <p:cNvSpPr/>
            <p:nvPr/>
          </p:nvSpPr>
          <p:spPr>
            <a:xfrm>
              <a:off x="2956560" y="5650991"/>
              <a:ext cx="8929370" cy="426720"/>
            </a:xfrm>
            <a:custGeom>
              <a:avLst/>
              <a:gdLst/>
              <a:ahLst/>
              <a:cxnLst/>
              <a:rect l="l" t="t" r="r" b="b"/>
              <a:pathLst>
                <a:path w="8929370" h="426720">
                  <a:moveTo>
                    <a:pt x="8825865" y="0"/>
                  </a:moveTo>
                  <a:lnTo>
                    <a:pt x="103250" y="0"/>
                  </a:lnTo>
                  <a:lnTo>
                    <a:pt x="63061" y="8114"/>
                  </a:lnTo>
                  <a:lnTo>
                    <a:pt x="30241" y="30241"/>
                  </a:lnTo>
                  <a:lnTo>
                    <a:pt x="8114" y="63061"/>
                  </a:lnTo>
                  <a:lnTo>
                    <a:pt x="0" y="103251"/>
                  </a:lnTo>
                  <a:lnTo>
                    <a:pt x="0" y="323469"/>
                  </a:lnTo>
                  <a:lnTo>
                    <a:pt x="8114" y="363658"/>
                  </a:lnTo>
                  <a:lnTo>
                    <a:pt x="30241" y="396478"/>
                  </a:lnTo>
                  <a:lnTo>
                    <a:pt x="63061" y="418605"/>
                  </a:lnTo>
                  <a:lnTo>
                    <a:pt x="103250" y="426720"/>
                  </a:lnTo>
                  <a:lnTo>
                    <a:pt x="8825865" y="426720"/>
                  </a:lnTo>
                  <a:lnTo>
                    <a:pt x="8866054" y="418605"/>
                  </a:lnTo>
                  <a:lnTo>
                    <a:pt x="8898874" y="396478"/>
                  </a:lnTo>
                  <a:lnTo>
                    <a:pt x="8921001" y="363658"/>
                  </a:lnTo>
                  <a:lnTo>
                    <a:pt x="8929116" y="323469"/>
                  </a:lnTo>
                  <a:lnTo>
                    <a:pt x="8929116" y="103251"/>
                  </a:lnTo>
                  <a:lnTo>
                    <a:pt x="8921001" y="63061"/>
                  </a:lnTo>
                  <a:lnTo>
                    <a:pt x="8898874" y="30241"/>
                  </a:lnTo>
                  <a:lnTo>
                    <a:pt x="8866054" y="8114"/>
                  </a:lnTo>
                  <a:lnTo>
                    <a:pt x="88258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56560" y="5650991"/>
              <a:ext cx="8929370" cy="426720"/>
            </a:xfrm>
            <a:custGeom>
              <a:avLst/>
              <a:gdLst/>
              <a:ahLst/>
              <a:cxnLst/>
              <a:rect l="l" t="t" r="r" b="b"/>
              <a:pathLst>
                <a:path w="8929370" h="426720">
                  <a:moveTo>
                    <a:pt x="0" y="103251"/>
                  </a:moveTo>
                  <a:lnTo>
                    <a:pt x="8114" y="63061"/>
                  </a:lnTo>
                  <a:lnTo>
                    <a:pt x="30241" y="30241"/>
                  </a:lnTo>
                  <a:lnTo>
                    <a:pt x="63061" y="8114"/>
                  </a:lnTo>
                  <a:lnTo>
                    <a:pt x="103250" y="0"/>
                  </a:lnTo>
                  <a:lnTo>
                    <a:pt x="8825865" y="0"/>
                  </a:lnTo>
                  <a:lnTo>
                    <a:pt x="8866054" y="8114"/>
                  </a:lnTo>
                  <a:lnTo>
                    <a:pt x="8898874" y="30241"/>
                  </a:lnTo>
                  <a:lnTo>
                    <a:pt x="8921001" y="63061"/>
                  </a:lnTo>
                  <a:lnTo>
                    <a:pt x="8929116" y="103251"/>
                  </a:lnTo>
                  <a:lnTo>
                    <a:pt x="8929116" y="323469"/>
                  </a:lnTo>
                  <a:lnTo>
                    <a:pt x="8921001" y="363658"/>
                  </a:lnTo>
                  <a:lnTo>
                    <a:pt x="8898874" y="396478"/>
                  </a:lnTo>
                  <a:lnTo>
                    <a:pt x="8866054" y="418605"/>
                  </a:lnTo>
                  <a:lnTo>
                    <a:pt x="8825865" y="426720"/>
                  </a:lnTo>
                  <a:lnTo>
                    <a:pt x="103250" y="426720"/>
                  </a:lnTo>
                  <a:lnTo>
                    <a:pt x="63061" y="418605"/>
                  </a:lnTo>
                  <a:lnTo>
                    <a:pt x="30241" y="396478"/>
                  </a:lnTo>
                  <a:lnTo>
                    <a:pt x="8114" y="363658"/>
                  </a:lnTo>
                  <a:lnTo>
                    <a:pt x="0" y="323469"/>
                  </a:lnTo>
                  <a:lnTo>
                    <a:pt x="0" y="103251"/>
                  </a:lnTo>
                  <a:close/>
                </a:path>
              </a:pathLst>
            </a:custGeom>
            <a:ln w="9524">
              <a:solidFill>
                <a:srgbClr val="017D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091688" y="4922011"/>
            <a:ext cx="8659495" cy="108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67855">
              <a:lnSpc>
                <a:spcPts val="1710"/>
              </a:lnSpc>
              <a:spcBef>
                <a:spcPts val="95"/>
              </a:spcBef>
            </a:pPr>
            <a:r>
              <a:rPr sz="1600" spc="50" dirty="0">
                <a:solidFill>
                  <a:srgbClr val="017D73"/>
                </a:solidFill>
                <a:latin typeface="Microsoft Sans Serif"/>
                <a:cs typeface="Microsoft Sans Serif"/>
              </a:rPr>
              <a:t>внесенные</a:t>
            </a:r>
            <a:endParaRPr sz="1600">
              <a:latin typeface="Microsoft Sans Serif"/>
              <a:cs typeface="Microsoft Sans Serif"/>
            </a:endParaRPr>
          </a:p>
          <a:p>
            <a:pPr marL="6967855">
              <a:lnSpc>
                <a:spcPts val="1710"/>
              </a:lnSpc>
            </a:pPr>
            <a:r>
              <a:rPr sz="1600" spc="40" dirty="0">
                <a:solidFill>
                  <a:srgbClr val="017D73"/>
                </a:solidFill>
                <a:latin typeface="Microsoft Sans Serif"/>
                <a:cs typeface="Microsoft Sans Serif"/>
              </a:rPr>
              <a:t>взносы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65" dirty="0">
                <a:solidFill>
                  <a:srgbClr val="017D73"/>
                </a:solidFill>
                <a:latin typeface="Microsoft Sans Serif"/>
                <a:cs typeface="Microsoft Sans Serif"/>
              </a:rPr>
              <a:t>Пожизненные</a:t>
            </a:r>
            <a:r>
              <a:rPr sz="1800" spc="-15" dirty="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017D73"/>
                </a:solidFill>
                <a:latin typeface="Microsoft Sans Serif"/>
                <a:cs typeface="Microsoft Sans Serif"/>
              </a:rPr>
              <a:t>выплаты</a:t>
            </a:r>
            <a:r>
              <a:rPr sz="1800" spc="-20" dirty="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17D73"/>
                </a:solidFill>
                <a:latin typeface="Microsoft Sans Serif"/>
                <a:cs typeface="Microsoft Sans Serif"/>
              </a:rPr>
              <a:t>6</a:t>
            </a:r>
            <a:r>
              <a:rPr sz="1800" spc="-15" dirty="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10" dirty="0">
                <a:solidFill>
                  <a:srgbClr val="017D73"/>
                </a:solidFill>
                <a:latin typeface="Microsoft Sans Serif"/>
                <a:cs typeface="Microsoft Sans Serif"/>
              </a:rPr>
              <a:t>тыс.</a:t>
            </a:r>
            <a:r>
              <a:rPr sz="1800" spc="-30" dirty="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17D73"/>
                </a:solidFill>
                <a:latin typeface="Microsoft Sans Serif"/>
                <a:cs typeface="Microsoft Sans Serif"/>
              </a:rPr>
              <a:t>руб.</a:t>
            </a:r>
            <a:r>
              <a:rPr sz="1800" spc="-15" dirty="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370" dirty="0">
                <a:solidFill>
                  <a:srgbClr val="017D73"/>
                </a:solidFill>
                <a:latin typeface="Microsoft Sans Serif"/>
                <a:cs typeface="Microsoft Sans Serif"/>
              </a:rPr>
              <a:t>–</a:t>
            </a:r>
            <a:r>
              <a:rPr sz="1800" spc="-10" dirty="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17D73"/>
                </a:solidFill>
                <a:latin typeface="Microsoft Sans Serif"/>
                <a:cs typeface="Microsoft Sans Serif"/>
              </a:rPr>
              <a:t>в</a:t>
            </a:r>
            <a:r>
              <a:rPr sz="1800" spc="-10" dirty="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10" dirty="0">
                <a:solidFill>
                  <a:srgbClr val="017D73"/>
                </a:solidFill>
                <a:latin typeface="Microsoft Sans Serif"/>
                <a:cs typeface="Microsoft Sans Serif"/>
              </a:rPr>
              <a:t>два</a:t>
            </a:r>
            <a:r>
              <a:rPr sz="1800" spc="-30" dirty="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15" dirty="0">
                <a:solidFill>
                  <a:srgbClr val="017D73"/>
                </a:solidFill>
                <a:latin typeface="Microsoft Sans Serif"/>
                <a:cs typeface="Microsoft Sans Serif"/>
              </a:rPr>
              <a:t>раза</a:t>
            </a:r>
            <a:r>
              <a:rPr sz="1800" spc="-5" dirty="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17D73"/>
                </a:solidFill>
                <a:latin typeface="Microsoft Sans Serif"/>
                <a:cs typeface="Microsoft Sans Serif"/>
              </a:rPr>
              <a:t>больше</a:t>
            </a:r>
            <a:r>
              <a:rPr sz="1800" spc="-25" dirty="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40" dirty="0">
                <a:solidFill>
                  <a:srgbClr val="017D73"/>
                </a:solidFill>
                <a:latin typeface="Microsoft Sans Serif"/>
                <a:cs typeface="Microsoft Sans Serif"/>
              </a:rPr>
              <a:t>ежемесячного</a:t>
            </a:r>
            <a:r>
              <a:rPr sz="1800" spc="20" dirty="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017D73"/>
                </a:solidFill>
                <a:latin typeface="Microsoft Sans Serif"/>
                <a:cs typeface="Microsoft Sans Serif"/>
              </a:rPr>
              <a:t>взноса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30917" y="2000436"/>
            <a:ext cx="7802245" cy="3681095"/>
            <a:chOff x="530917" y="2000436"/>
            <a:chExt cx="7802245" cy="3681095"/>
          </a:xfrm>
        </p:grpSpPr>
        <p:sp>
          <p:nvSpPr>
            <p:cNvPr id="47" name="object 47"/>
            <p:cNvSpPr/>
            <p:nvPr/>
          </p:nvSpPr>
          <p:spPr>
            <a:xfrm>
              <a:off x="6180582" y="4042409"/>
              <a:ext cx="2143125" cy="242570"/>
            </a:xfrm>
            <a:custGeom>
              <a:avLst/>
              <a:gdLst/>
              <a:ahLst/>
              <a:cxnLst/>
              <a:rect l="l" t="t" r="r" b="b"/>
              <a:pathLst>
                <a:path w="2143125" h="242570">
                  <a:moveTo>
                    <a:pt x="2142743" y="0"/>
                  </a:moveTo>
                  <a:lnTo>
                    <a:pt x="2141160" y="47166"/>
                  </a:lnTo>
                  <a:lnTo>
                    <a:pt x="2136838" y="85677"/>
                  </a:lnTo>
                  <a:lnTo>
                    <a:pt x="2130421" y="111638"/>
                  </a:lnTo>
                  <a:lnTo>
                    <a:pt x="2122550" y="121157"/>
                  </a:lnTo>
                  <a:lnTo>
                    <a:pt x="1091564" y="121157"/>
                  </a:lnTo>
                  <a:lnTo>
                    <a:pt x="1083694" y="130677"/>
                  </a:lnTo>
                  <a:lnTo>
                    <a:pt x="1077277" y="156638"/>
                  </a:lnTo>
                  <a:lnTo>
                    <a:pt x="1072955" y="195149"/>
                  </a:lnTo>
                  <a:lnTo>
                    <a:pt x="1071371" y="242315"/>
                  </a:lnTo>
                  <a:lnTo>
                    <a:pt x="1069788" y="195149"/>
                  </a:lnTo>
                  <a:lnTo>
                    <a:pt x="1065466" y="156638"/>
                  </a:lnTo>
                  <a:lnTo>
                    <a:pt x="1059049" y="130677"/>
                  </a:lnTo>
                  <a:lnTo>
                    <a:pt x="1051178" y="121157"/>
                  </a:lnTo>
                  <a:lnTo>
                    <a:pt x="20192" y="121157"/>
                  </a:lnTo>
                  <a:lnTo>
                    <a:pt x="12322" y="111638"/>
                  </a:lnTo>
                  <a:lnTo>
                    <a:pt x="5905" y="85677"/>
                  </a:lnTo>
                  <a:lnTo>
                    <a:pt x="1583" y="4716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17D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1989" y="2000436"/>
              <a:ext cx="70082" cy="7013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2178" y="2000436"/>
              <a:ext cx="70082" cy="7013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30917" y="2080586"/>
              <a:ext cx="288290" cy="238760"/>
            </a:xfrm>
            <a:custGeom>
              <a:avLst/>
              <a:gdLst/>
              <a:ahLst/>
              <a:cxnLst/>
              <a:rect l="l" t="t" r="r" b="b"/>
              <a:pathLst>
                <a:path w="288290" h="238760">
                  <a:moveTo>
                    <a:pt x="136160" y="53094"/>
                  </a:moveTo>
                  <a:lnTo>
                    <a:pt x="56066" y="53094"/>
                  </a:lnTo>
                  <a:lnTo>
                    <a:pt x="56066" y="238698"/>
                  </a:lnTo>
                  <a:lnTo>
                    <a:pt x="86101" y="208663"/>
                  </a:lnTo>
                  <a:lnTo>
                    <a:pt x="86101" y="165293"/>
                  </a:lnTo>
                  <a:lnTo>
                    <a:pt x="129471" y="165293"/>
                  </a:lnTo>
                  <a:lnTo>
                    <a:pt x="136160" y="158604"/>
                  </a:lnTo>
                  <a:lnTo>
                    <a:pt x="136160" y="53094"/>
                  </a:lnTo>
                  <a:close/>
                </a:path>
                <a:path w="288290" h="238760">
                  <a:moveTo>
                    <a:pt x="129471" y="165293"/>
                  </a:moveTo>
                  <a:lnTo>
                    <a:pt x="106125" y="165293"/>
                  </a:lnTo>
                  <a:lnTo>
                    <a:pt x="106125" y="188639"/>
                  </a:lnTo>
                  <a:lnTo>
                    <a:pt x="129471" y="165293"/>
                  </a:lnTo>
                  <a:close/>
                </a:path>
                <a:path w="288290" h="238760">
                  <a:moveTo>
                    <a:pt x="96113" y="0"/>
                  </a:moveTo>
                  <a:lnTo>
                    <a:pt x="50309" y="13461"/>
                  </a:lnTo>
                  <a:lnTo>
                    <a:pt x="2002" y="140249"/>
                  </a:lnTo>
                  <a:lnTo>
                    <a:pt x="0" y="148263"/>
                  </a:lnTo>
                  <a:lnTo>
                    <a:pt x="4004" y="157279"/>
                  </a:lnTo>
                  <a:lnTo>
                    <a:pt x="12514" y="159282"/>
                  </a:lnTo>
                  <a:lnTo>
                    <a:pt x="13515" y="160284"/>
                  </a:lnTo>
                  <a:lnTo>
                    <a:pt x="22526" y="160284"/>
                  </a:lnTo>
                  <a:lnTo>
                    <a:pt x="28533" y="155776"/>
                  </a:lnTo>
                  <a:lnTo>
                    <a:pt x="30535" y="149265"/>
                  </a:lnTo>
                  <a:lnTo>
                    <a:pt x="56066" y="53094"/>
                  </a:lnTo>
                  <a:lnTo>
                    <a:pt x="167042" y="53094"/>
                  </a:lnTo>
                  <a:lnTo>
                    <a:pt x="141729" y="13962"/>
                  </a:lnTo>
                  <a:lnTo>
                    <a:pt x="103152" y="289"/>
                  </a:lnTo>
                  <a:lnTo>
                    <a:pt x="96113" y="0"/>
                  </a:lnTo>
                  <a:close/>
                </a:path>
                <a:path w="288290" h="238760">
                  <a:moveTo>
                    <a:pt x="167042" y="53094"/>
                  </a:moveTo>
                  <a:lnTo>
                    <a:pt x="136160" y="53094"/>
                  </a:lnTo>
                  <a:lnTo>
                    <a:pt x="158385" y="136379"/>
                  </a:lnTo>
                  <a:lnTo>
                    <a:pt x="206900" y="87864"/>
                  </a:lnTo>
                  <a:lnTo>
                    <a:pt x="207091" y="87154"/>
                  </a:lnTo>
                  <a:lnTo>
                    <a:pt x="176207" y="87154"/>
                  </a:lnTo>
                  <a:lnTo>
                    <a:pt x="167042" y="53094"/>
                  </a:lnTo>
                  <a:close/>
                </a:path>
                <a:path w="288290" h="238760">
                  <a:moveTo>
                    <a:pt x="256302" y="0"/>
                  </a:moveTo>
                  <a:lnTo>
                    <a:pt x="210498" y="13461"/>
                  </a:lnTo>
                  <a:lnTo>
                    <a:pt x="176207" y="87154"/>
                  </a:lnTo>
                  <a:lnTo>
                    <a:pt x="207091" y="87154"/>
                  </a:lnTo>
                  <a:lnTo>
                    <a:pt x="216254" y="53094"/>
                  </a:lnTo>
                  <a:lnTo>
                    <a:pt x="241670" y="53094"/>
                  </a:lnTo>
                  <a:lnTo>
                    <a:pt x="287881" y="6883"/>
                  </a:lnTo>
                  <a:lnTo>
                    <a:pt x="283333" y="5009"/>
                  </a:lnTo>
                  <a:lnTo>
                    <a:pt x="276857" y="2747"/>
                  </a:lnTo>
                  <a:lnTo>
                    <a:pt x="270193" y="1189"/>
                  </a:lnTo>
                  <a:lnTo>
                    <a:pt x="263341" y="289"/>
                  </a:lnTo>
                  <a:lnTo>
                    <a:pt x="256302" y="0"/>
                  </a:lnTo>
                  <a:close/>
                </a:path>
                <a:path w="288290" h="238760">
                  <a:moveTo>
                    <a:pt x="241670" y="53094"/>
                  </a:moveTo>
                  <a:lnTo>
                    <a:pt x="216254" y="53094"/>
                  </a:lnTo>
                  <a:lnTo>
                    <a:pt x="216254" y="78510"/>
                  </a:lnTo>
                  <a:lnTo>
                    <a:pt x="241670" y="53094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62800" y="4329683"/>
              <a:ext cx="184785" cy="1351915"/>
            </a:xfrm>
            <a:custGeom>
              <a:avLst/>
              <a:gdLst/>
              <a:ahLst/>
              <a:cxnLst/>
              <a:rect l="l" t="t" r="r" b="b"/>
              <a:pathLst>
                <a:path w="184784" h="1351914">
                  <a:moveTo>
                    <a:pt x="138302" y="0"/>
                  </a:moveTo>
                  <a:lnTo>
                    <a:pt x="46100" y="0"/>
                  </a:lnTo>
                  <a:lnTo>
                    <a:pt x="46100" y="1245870"/>
                  </a:lnTo>
                  <a:lnTo>
                    <a:pt x="0" y="1245870"/>
                  </a:lnTo>
                  <a:lnTo>
                    <a:pt x="92201" y="1351788"/>
                  </a:lnTo>
                  <a:lnTo>
                    <a:pt x="184403" y="1245870"/>
                  </a:lnTo>
                  <a:lnTo>
                    <a:pt x="138302" y="1245870"/>
                  </a:lnTo>
                  <a:lnTo>
                    <a:pt x="138302" y="0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54736" y="2566415"/>
              <a:ext cx="2767330" cy="0"/>
            </a:xfrm>
            <a:custGeom>
              <a:avLst/>
              <a:gdLst/>
              <a:ahLst/>
              <a:cxnLst/>
              <a:rect l="l" t="t" r="r" b="b"/>
              <a:pathLst>
                <a:path w="2767329">
                  <a:moveTo>
                    <a:pt x="2767203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B6E3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439623" y="226517"/>
            <a:ext cx="6597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0" dirty="0"/>
              <a:t>Прим</a:t>
            </a:r>
            <a:r>
              <a:rPr sz="2800" spc="-75" dirty="0"/>
              <a:t>е</a:t>
            </a:r>
            <a:r>
              <a:rPr sz="2800" spc="-45" dirty="0"/>
              <a:t>р</a:t>
            </a:r>
            <a:r>
              <a:rPr sz="2800" spc="-100" dirty="0"/>
              <a:t> </a:t>
            </a:r>
            <a:r>
              <a:rPr sz="2800" spc="10" dirty="0"/>
              <a:t>ра</a:t>
            </a:r>
            <a:r>
              <a:rPr sz="2800" dirty="0"/>
              <a:t>с</a:t>
            </a:r>
            <a:r>
              <a:rPr sz="2800" spc="-65" dirty="0"/>
              <a:t>ч</a:t>
            </a:r>
            <a:r>
              <a:rPr sz="2800" spc="-100" dirty="0"/>
              <a:t>е</a:t>
            </a:r>
            <a:r>
              <a:rPr sz="2800" spc="-85" dirty="0"/>
              <a:t>т</a:t>
            </a:r>
            <a:r>
              <a:rPr sz="2800" spc="-55" dirty="0"/>
              <a:t>а</a:t>
            </a:r>
            <a:r>
              <a:rPr sz="2800" spc="-100" dirty="0"/>
              <a:t> </a:t>
            </a:r>
            <a:r>
              <a:rPr sz="2800" spc="15" dirty="0"/>
              <a:t>сб</a:t>
            </a:r>
            <a:r>
              <a:rPr sz="2800" spc="5" dirty="0"/>
              <a:t>е</a:t>
            </a:r>
            <a:r>
              <a:rPr sz="2800" spc="-30" dirty="0"/>
              <a:t>р</a:t>
            </a:r>
            <a:r>
              <a:rPr sz="2800" spc="-105" dirty="0"/>
              <a:t>е</a:t>
            </a:r>
            <a:r>
              <a:rPr sz="2800" spc="-254" dirty="0"/>
              <a:t>ж</a:t>
            </a:r>
            <a:r>
              <a:rPr sz="2800" spc="-90" dirty="0"/>
              <a:t>ений</a:t>
            </a:r>
            <a:r>
              <a:rPr sz="2800" spc="-60" dirty="0"/>
              <a:t> </a:t>
            </a:r>
            <a:r>
              <a:rPr sz="2800" spc="-95" dirty="0"/>
              <a:t>по</a:t>
            </a:r>
            <a:r>
              <a:rPr sz="2800" spc="-135" dirty="0"/>
              <a:t> </a:t>
            </a:r>
            <a:r>
              <a:rPr sz="2800" spc="-45" dirty="0"/>
              <a:t>П</a:t>
            </a:r>
            <a:r>
              <a:rPr sz="2800" spc="-70" dirty="0"/>
              <a:t>Д</a:t>
            </a:r>
            <a:r>
              <a:rPr sz="2800" spc="114" dirty="0"/>
              <a:t>С</a:t>
            </a:r>
            <a:endParaRPr sz="2800"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20" dirty="0">
                <a:solidFill>
                  <a:srgbClr val="0E173E"/>
                </a:solidFill>
              </a:rPr>
              <a:t>11</a:t>
            </a:fld>
            <a:endParaRPr spc="20" dirty="0">
              <a:solidFill>
                <a:srgbClr val="0E173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2370" y="2840177"/>
            <a:ext cx="1453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670" dirty="0">
                <a:solidFill>
                  <a:srgbClr val="0E173E"/>
                </a:solidFill>
                <a:latin typeface="Tahoma"/>
                <a:cs typeface="Tahoma"/>
              </a:rPr>
              <a:t>=</a:t>
            </a:r>
            <a:r>
              <a:rPr sz="2800" b="1" spc="265" dirty="0">
                <a:solidFill>
                  <a:srgbClr val="0E173E"/>
                </a:solidFill>
                <a:latin typeface="Tahoma"/>
                <a:cs typeface="Tahoma"/>
              </a:rPr>
              <a:t> </a:t>
            </a:r>
            <a:r>
              <a:rPr sz="6000" b="1" spc="-547" baseline="1388" dirty="0">
                <a:solidFill>
                  <a:srgbClr val="017D73"/>
                </a:solidFill>
                <a:latin typeface="Tahoma"/>
                <a:cs typeface="Tahoma"/>
              </a:rPr>
              <a:t>12</a:t>
            </a:r>
            <a:r>
              <a:rPr sz="6000" b="1" spc="-577" baseline="1388" dirty="0">
                <a:solidFill>
                  <a:srgbClr val="017D73"/>
                </a:solidFill>
                <a:latin typeface="Tahoma"/>
                <a:cs typeface="Tahoma"/>
              </a:rPr>
              <a:t>1</a:t>
            </a:r>
            <a:r>
              <a:rPr sz="3600" b="1" spc="-1327" baseline="2314" dirty="0">
                <a:solidFill>
                  <a:srgbClr val="017D73"/>
                </a:solidFill>
                <a:latin typeface="Tahoma"/>
                <a:cs typeface="Tahoma"/>
              </a:rPr>
              <a:t>%</a:t>
            </a:r>
            <a:endParaRPr sz="3600" baseline="2314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81471" y="2769107"/>
            <a:ext cx="243840" cy="245745"/>
          </a:xfrm>
          <a:custGeom>
            <a:avLst/>
            <a:gdLst/>
            <a:ahLst/>
            <a:cxnLst/>
            <a:rect l="l" t="t" r="r" b="b"/>
            <a:pathLst>
              <a:path w="243839" h="245744">
                <a:moveTo>
                  <a:pt x="0" y="121919"/>
                </a:moveTo>
                <a:lnTo>
                  <a:pt x="9584" y="74473"/>
                </a:lnTo>
                <a:lnTo>
                  <a:pt x="35718" y="35718"/>
                </a:lnTo>
                <a:lnTo>
                  <a:pt x="74473" y="9584"/>
                </a:lnTo>
                <a:lnTo>
                  <a:pt x="121919" y="0"/>
                </a:lnTo>
                <a:lnTo>
                  <a:pt x="169366" y="9584"/>
                </a:lnTo>
                <a:lnTo>
                  <a:pt x="208121" y="35718"/>
                </a:lnTo>
                <a:lnTo>
                  <a:pt x="234255" y="74473"/>
                </a:lnTo>
                <a:lnTo>
                  <a:pt x="243839" y="121919"/>
                </a:lnTo>
                <a:lnTo>
                  <a:pt x="243839" y="123443"/>
                </a:lnTo>
                <a:lnTo>
                  <a:pt x="234255" y="170890"/>
                </a:lnTo>
                <a:lnTo>
                  <a:pt x="208121" y="209645"/>
                </a:lnTo>
                <a:lnTo>
                  <a:pt x="169366" y="235779"/>
                </a:lnTo>
                <a:lnTo>
                  <a:pt x="121919" y="245363"/>
                </a:lnTo>
                <a:lnTo>
                  <a:pt x="74473" y="235779"/>
                </a:lnTo>
                <a:lnTo>
                  <a:pt x="35718" y="209645"/>
                </a:lnTo>
                <a:lnTo>
                  <a:pt x="9584" y="170890"/>
                </a:lnTo>
                <a:lnTo>
                  <a:pt x="0" y="123443"/>
                </a:lnTo>
                <a:lnTo>
                  <a:pt x="0" y="121919"/>
                </a:lnTo>
                <a:close/>
              </a:path>
            </a:pathLst>
          </a:custGeom>
          <a:ln w="15875">
            <a:solidFill>
              <a:srgbClr val="0E1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31890" y="2745486"/>
            <a:ext cx="141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0DB6B6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2910" y="2667076"/>
            <a:ext cx="627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solidFill>
                  <a:srgbClr val="0E173E"/>
                </a:solidFill>
                <a:latin typeface="Tahoma"/>
                <a:cs typeface="Tahoma"/>
              </a:rPr>
              <a:t>1</a:t>
            </a:r>
            <a:r>
              <a:rPr sz="2800" spc="-35" dirty="0">
                <a:solidFill>
                  <a:srgbClr val="0E173E"/>
                </a:solidFill>
                <a:latin typeface="Tahoma"/>
                <a:cs typeface="Tahoma"/>
              </a:rPr>
              <a:t>3</a:t>
            </a:r>
            <a:r>
              <a:rPr sz="2800" spc="-475" dirty="0">
                <a:solidFill>
                  <a:srgbClr val="0E173E"/>
                </a:solidFill>
                <a:latin typeface="Tahoma"/>
                <a:cs typeface="Tahoma"/>
              </a:rPr>
              <a:t> </a:t>
            </a:r>
            <a:r>
              <a:rPr sz="1600" spc="-220" dirty="0">
                <a:solidFill>
                  <a:srgbClr val="0E173E"/>
                </a:solidFill>
                <a:latin typeface="Tahoma"/>
                <a:cs typeface="Tahoma"/>
              </a:rPr>
              <a:t>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6765" y="2655265"/>
            <a:ext cx="4641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75" dirty="0">
                <a:solidFill>
                  <a:srgbClr val="0E173E"/>
                </a:solidFill>
                <a:latin typeface="Tahoma"/>
                <a:cs typeface="Tahoma"/>
              </a:rPr>
              <a:t>8</a:t>
            </a:r>
            <a:r>
              <a:rPr sz="2800" spc="-470" dirty="0">
                <a:solidFill>
                  <a:srgbClr val="0E173E"/>
                </a:solidFill>
                <a:latin typeface="Tahoma"/>
                <a:cs typeface="Tahoma"/>
              </a:rPr>
              <a:t> </a:t>
            </a:r>
            <a:r>
              <a:rPr sz="1600" spc="-225" dirty="0">
                <a:solidFill>
                  <a:srgbClr val="0E173E"/>
                </a:solidFill>
                <a:latin typeface="Tahoma"/>
                <a:cs typeface="Tahoma"/>
              </a:rPr>
              <a:t>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353" y="1869693"/>
            <a:ext cx="1122045" cy="67564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5080" indent="-635" algn="ctr">
              <a:lnSpc>
                <a:spcPct val="83400"/>
              </a:lnSpc>
              <a:spcBef>
                <a:spcPts val="414"/>
              </a:spcBef>
            </a:pPr>
            <a:r>
              <a:rPr sz="1600" spc="-125" dirty="0">
                <a:solidFill>
                  <a:srgbClr val="0DB6B6"/>
                </a:solidFill>
                <a:latin typeface="Arial Black"/>
                <a:cs typeface="Arial Black"/>
              </a:rPr>
              <a:t>Зарплата </a:t>
            </a:r>
            <a:r>
              <a:rPr sz="1600" spc="-12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600" spc="-145" dirty="0">
                <a:solidFill>
                  <a:srgbClr val="0DB6B6"/>
                </a:solidFill>
                <a:latin typeface="Arial Black"/>
                <a:cs typeface="Arial Black"/>
              </a:rPr>
              <a:t>у</a:t>
            </a:r>
            <a:r>
              <a:rPr sz="1600" spc="-70" dirty="0">
                <a:solidFill>
                  <a:srgbClr val="0DB6B6"/>
                </a:solidFill>
                <a:latin typeface="Arial Black"/>
                <a:cs typeface="Arial Black"/>
              </a:rPr>
              <a:t>ч</a:t>
            </a:r>
            <a:r>
              <a:rPr sz="1600" spc="-150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600" spc="-280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600" spc="-70" dirty="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1600" spc="-85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600" spc="-130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600" spc="-110" dirty="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1600" spc="-160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600" spc="-110" dirty="0">
                <a:solidFill>
                  <a:srgbClr val="0DB6B6"/>
                </a:solidFill>
                <a:latin typeface="Arial Black"/>
                <a:cs typeface="Arial Black"/>
              </a:rPr>
              <a:t>,  </a:t>
            </a:r>
            <a:r>
              <a:rPr sz="1600" spc="-105" dirty="0">
                <a:solidFill>
                  <a:srgbClr val="0DB6B6"/>
                </a:solidFill>
                <a:latin typeface="Arial Black"/>
                <a:cs typeface="Arial Black"/>
              </a:rPr>
              <a:t>руб./мес.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32878" y="1869693"/>
            <a:ext cx="1880870" cy="47180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598805" marR="30480" indent="-561340">
              <a:lnSpc>
                <a:spcPts val="1600"/>
              </a:lnSpc>
              <a:spcBef>
                <a:spcPts val="415"/>
              </a:spcBef>
            </a:pPr>
            <a:r>
              <a:rPr sz="1600" spc="-90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600" spc="-110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600" spc="-45" dirty="0">
                <a:solidFill>
                  <a:srgbClr val="0DB6B6"/>
                </a:solidFill>
                <a:latin typeface="Arial Black"/>
                <a:cs typeface="Arial Black"/>
              </a:rPr>
              <a:t>в</a:t>
            </a:r>
            <a:r>
              <a:rPr sz="1600" spc="-145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600" spc="-185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600" spc="-130" dirty="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1600" spc="-85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600" spc="-75" dirty="0">
                <a:solidFill>
                  <a:srgbClr val="0DB6B6"/>
                </a:solidFill>
                <a:latin typeface="Arial Black"/>
                <a:cs typeface="Arial Black"/>
              </a:rPr>
              <a:t>ц</a:t>
            </a:r>
            <a:r>
              <a:rPr sz="1600" spc="-95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600" spc="-75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600" spc="-140" dirty="0">
                <a:solidFill>
                  <a:srgbClr val="0DB6B6"/>
                </a:solidFill>
                <a:latin typeface="Arial Black"/>
                <a:cs typeface="Arial Black"/>
              </a:rPr>
              <a:t>нн</a:t>
            </a:r>
            <a:r>
              <a:rPr sz="1600" spc="-155" dirty="0">
                <a:solidFill>
                  <a:srgbClr val="0DB6B6"/>
                </a:solidFill>
                <a:latin typeface="Arial Black"/>
                <a:cs typeface="Arial Black"/>
              </a:rPr>
              <a:t>ы</a:t>
            </a:r>
            <a:r>
              <a:rPr sz="1600" spc="-55" dirty="0">
                <a:solidFill>
                  <a:srgbClr val="0DB6B6"/>
                </a:solidFill>
                <a:latin typeface="Arial Black"/>
                <a:cs typeface="Arial Black"/>
              </a:rPr>
              <a:t>й  </a:t>
            </a:r>
            <a:r>
              <a:rPr sz="1600" spc="-114" dirty="0">
                <a:solidFill>
                  <a:srgbClr val="0DB6B6"/>
                </a:solidFill>
                <a:latin typeface="Arial Black"/>
                <a:cs typeface="Arial Black"/>
              </a:rPr>
              <a:t>доход</a:t>
            </a:r>
            <a:r>
              <a:rPr sz="1575" spc="-172" baseline="26455" dirty="0">
                <a:solidFill>
                  <a:srgbClr val="0DB6B6"/>
                </a:solidFill>
                <a:latin typeface="Arial Black"/>
                <a:cs typeface="Arial Black"/>
              </a:rPr>
              <a:t>3</a:t>
            </a:r>
            <a:endParaRPr sz="1575" baseline="26455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7503" y="1869693"/>
            <a:ext cx="1217295" cy="47180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935" marR="30480" indent="-204470">
              <a:lnSpc>
                <a:spcPts val="1600"/>
              </a:lnSpc>
              <a:spcBef>
                <a:spcPts val="415"/>
              </a:spcBef>
            </a:pPr>
            <a:r>
              <a:rPr sz="1600" spc="-140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600" spc="-150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600" spc="-190" dirty="0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1600" spc="-105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600" spc="-100" dirty="0">
                <a:solidFill>
                  <a:srgbClr val="0DB6B6"/>
                </a:solidFill>
                <a:latin typeface="Arial Black"/>
                <a:cs typeface="Arial Black"/>
              </a:rPr>
              <a:t>г</a:t>
            </a:r>
            <a:r>
              <a:rPr sz="1600" spc="-105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600" spc="-85" dirty="0">
                <a:solidFill>
                  <a:srgbClr val="0DB6B6"/>
                </a:solidFill>
                <a:latin typeface="Arial Black"/>
                <a:cs typeface="Arial Black"/>
              </a:rPr>
              <a:t>вый  </a:t>
            </a:r>
            <a:r>
              <a:rPr sz="1600" spc="-45" dirty="0">
                <a:solidFill>
                  <a:srgbClr val="0DB6B6"/>
                </a:solidFill>
                <a:latin typeface="Arial Black"/>
                <a:cs typeface="Arial Black"/>
              </a:rPr>
              <a:t>в</a:t>
            </a:r>
            <a:r>
              <a:rPr sz="1600" spc="-190" dirty="0">
                <a:solidFill>
                  <a:srgbClr val="0DB6B6"/>
                </a:solidFill>
                <a:latin typeface="Arial Black"/>
                <a:cs typeface="Arial Black"/>
              </a:rPr>
              <a:t>ы</a:t>
            </a:r>
            <a:r>
              <a:rPr sz="1600" spc="-70" dirty="0">
                <a:solidFill>
                  <a:srgbClr val="0DB6B6"/>
                </a:solidFill>
                <a:latin typeface="Arial Black"/>
                <a:cs typeface="Arial Black"/>
              </a:rPr>
              <a:t>ч</a:t>
            </a:r>
            <a:r>
              <a:rPr sz="1600" spc="-145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600" spc="-30" dirty="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1600" spc="-30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575" spc="-135" baseline="26455" dirty="0">
                <a:solidFill>
                  <a:srgbClr val="0DB6B6"/>
                </a:solidFill>
                <a:latin typeface="Arial Black"/>
                <a:cs typeface="Arial Black"/>
              </a:rPr>
              <a:t>2</a:t>
            </a:r>
            <a:endParaRPr sz="1575" baseline="26455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44595" y="1869693"/>
            <a:ext cx="2038350" cy="47180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08305" marR="5080" indent="-396240">
              <a:lnSpc>
                <a:spcPts val="1600"/>
              </a:lnSpc>
              <a:spcBef>
                <a:spcPts val="415"/>
              </a:spcBef>
            </a:pPr>
            <a:r>
              <a:rPr sz="1600" spc="-235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600" spc="-9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600" spc="-440" dirty="0">
                <a:solidFill>
                  <a:srgbClr val="0DB6B6"/>
                </a:solidFill>
                <a:latin typeface="Arial Black"/>
                <a:cs typeface="Arial Black"/>
              </a:rPr>
              <a:t>ф</a:t>
            </a:r>
            <a:r>
              <a:rPr sz="1600" spc="-80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600" spc="-114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600" spc="-150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600" spc="-220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600" spc="-195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600" spc="-85" dirty="0">
                <a:solidFill>
                  <a:srgbClr val="0DB6B6"/>
                </a:solidFill>
                <a:latin typeface="Arial Black"/>
                <a:cs typeface="Arial Black"/>
              </a:rPr>
              <a:t>ир</a:t>
            </a:r>
            <a:r>
              <a:rPr sz="1600" spc="-9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600" spc="-105" dirty="0">
                <a:solidFill>
                  <a:srgbClr val="0DB6B6"/>
                </a:solidFill>
                <a:latin typeface="Arial Black"/>
                <a:cs typeface="Arial Black"/>
              </a:rPr>
              <a:t>вани</a:t>
            </a:r>
            <a:r>
              <a:rPr sz="1600" spc="-110" dirty="0">
                <a:solidFill>
                  <a:srgbClr val="0DB6B6"/>
                </a:solidFill>
                <a:latin typeface="Arial Black"/>
                <a:cs typeface="Arial Black"/>
              </a:rPr>
              <a:t>е  </a:t>
            </a:r>
            <a:r>
              <a:rPr sz="1600" spc="-135" dirty="0">
                <a:solidFill>
                  <a:srgbClr val="0DB6B6"/>
                </a:solidFill>
                <a:latin typeface="Arial Black"/>
                <a:cs typeface="Arial Black"/>
              </a:rPr>
              <a:t>государства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54285" y="1869693"/>
            <a:ext cx="1466850" cy="67564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5080" indent="-635" algn="ctr">
              <a:lnSpc>
                <a:spcPct val="83400"/>
              </a:lnSpc>
              <a:spcBef>
                <a:spcPts val="414"/>
              </a:spcBef>
            </a:pPr>
            <a:r>
              <a:rPr sz="1600" spc="-130" dirty="0">
                <a:solidFill>
                  <a:srgbClr val="0DB6B6"/>
                </a:solidFill>
                <a:latin typeface="Arial Black"/>
                <a:cs typeface="Arial Black"/>
              </a:rPr>
              <a:t>Доходность </a:t>
            </a:r>
            <a:r>
              <a:rPr sz="1600" spc="-12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600" spc="-50" dirty="0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1600" spc="-105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600" spc="-13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600" spc="-50" dirty="0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1600" spc="-80" dirty="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600" spc="-9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600" spc="-114" dirty="0">
                <a:solidFill>
                  <a:srgbClr val="0DB6B6"/>
                </a:solidFill>
                <a:latin typeface="Arial Black"/>
                <a:cs typeface="Arial Black"/>
              </a:rPr>
              <a:t>гра</a:t>
            </a:r>
            <a:r>
              <a:rPr sz="1600" spc="-135" dirty="0">
                <a:solidFill>
                  <a:srgbClr val="0DB6B6"/>
                </a:solidFill>
                <a:latin typeface="Arial Black"/>
                <a:cs typeface="Arial Black"/>
              </a:rPr>
              <a:t>мм</a:t>
            </a:r>
            <a:r>
              <a:rPr sz="1600" spc="-110" dirty="0">
                <a:solidFill>
                  <a:srgbClr val="0DB6B6"/>
                </a:solidFill>
                <a:latin typeface="Arial Black"/>
                <a:cs typeface="Arial Black"/>
              </a:rPr>
              <a:t>е  </a:t>
            </a:r>
            <a:r>
              <a:rPr sz="1600" spc="-275" dirty="0">
                <a:solidFill>
                  <a:srgbClr val="0DB6B6"/>
                </a:solidFill>
                <a:latin typeface="Arial Black"/>
                <a:cs typeface="Arial Black"/>
              </a:rPr>
              <a:t>з</a:t>
            </a:r>
            <a:r>
              <a:rPr sz="1600" spc="-165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600" spc="-13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600" spc="-100" dirty="0">
                <a:solidFill>
                  <a:srgbClr val="0DB6B6"/>
                </a:solidFill>
                <a:latin typeface="Arial Black"/>
                <a:cs typeface="Arial Black"/>
              </a:rPr>
              <a:t>г</a:t>
            </a:r>
            <a:r>
              <a:rPr sz="1600" spc="-9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600" spc="-110" dirty="0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9644" y="4511001"/>
            <a:ext cx="9342120" cy="340360"/>
            <a:chOff x="199644" y="4511001"/>
            <a:chExt cx="9342120" cy="34036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44" y="4511001"/>
              <a:ext cx="9342120" cy="3398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" y="4512551"/>
              <a:ext cx="9241536" cy="2392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60" y="4512551"/>
              <a:ext cx="9241536" cy="2392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220" y="4532375"/>
              <a:ext cx="9173718" cy="16535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897636" y="4451629"/>
            <a:ext cx="299085" cy="299085"/>
            <a:chOff x="897636" y="4451629"/>
            <a:chExt cx="299085" cy="29908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7636" y="4451629"/>
              <a:ext cx="298678" cy="29867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9076" y="4488205"/>
              <a:ext cx="173736" cy="173710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477511" y="4465320"/>
            <a:ext cx="297180" cy="297180"/>
            <a:chOff x="4477511" y="4465320"/>
            <a:chExt cx="297180" cy="29718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77511" y="4465320"/>
              <a:ext cx="297179" cy="2971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68951" y="4501896"/>
              <a:ext cx="172212" cy="172212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6323076" y="4469917"/>
            <a:ext cx="297180" cy="299085"/>
            <a:chOff x="6323076" y="4469917"/>
            <a:chExt cx="297180" cy="299085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3076" y="4469917"/>
              <a:ext cx="297179" cy="29867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14516" y="4506493"/>
              <a:ext cx="172212" cy="173710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8360664" y="4460773"/>
            <a:ext cx="297180" cy="299085"/>
            <a:chOff x="8360664" y="4460773"/>
            <a:chExt cx="297180" cy="299085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60664" y="4460773"/>
              <a:ext cx="297179" cy="29867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52104" y="4497349"/>
              <a:ext cx="172212" cy="17371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9572370" y="4205681"/>
            <a:ext cx="1098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670" dirty="0">
                <a:solidFill>
                  <a:srgbClr val="0E173E"/>
                </a:solidFill>
                <a:latin typeface="Tahoma"/>
                <a:cs typeface="Tahoma"/>
              </a:rPr>
              <a:t>=</a:t>
            </a:r>
            <a:r>
              <a:rPr sz="2800" b="1" spc="-215" dirty="0">
                <a:solidFill>
                  <a:srgbClr val="0E173E"/>
                </a:solidFill>
                <a:latin typeface="Tahoma"/>
                <a:cs typeface="Tahoma"/>
              </a:rPr>
              <a:t> </a:t>
            </a:r>
            <a:r>
              <a:rPr sz="4000" b="1" spc="-434" dirty="0">
                <a:solidFill>
                  <a:srgbClr val="017D73"/>
                </a:solidFill>
                <a:latin typeface="Tahoma"/>
                <a:cs typeface="Tahoma"/>
              </a:rPr>
              <a:t>7</a:t>
            </a:r>
            <a:r>
              <a:rPr sz="4000" b="1" spc="-440" dirty="0">
                <a:solidFill>
                  <a:srgbClr val="017D73"/>
                </a:solidFill>
                <a:latin typeface="Tahoma"/>
                <a:cs typeface="Tahoma"/>
              </a:rPr>
              <a:t>1</a:t>
            </a:r>
            <a:r>
              <a:rPr sz="2400" b="1" spc="-885" dirty="0">
                <a:solidFill>
                  <a:srgbClr val="017D73"/>
                </a:solidFill>
                <a:latin typeface="Tahoma"/>
                <a:cs typeface="Tahoma"/>
              </a:rPr>
              <a:t>%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72910" y="4025010"/>
            <a:ext cx="627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solidFill>
                  <a:srgbClr val="0E173E"/>
                </a:solidFill>
                <a:latin typeface="Tahoma"/>
                <a:cs typeface="Tahoma"/>
              </a:rPr>
              <a:t>1</a:t>
            </a:r>
            <a:r>
              <a:rPr sz="2800" spc="-35" dirty="0">
                <a:solidFill>
                  <a:srgbClr val="0E173E"/>
                </a:solidFill>
                <a:latin typeface="Tahoma"/>
                <a:cs typeface="Tahoma"/>
              </a:rPr>
              <a:t>3</a:t>
            </a:r>
            <a:r>
              <a:rPr sz="2800" spc="-475" dirty="0">
                <a:solidFill>
                  <a:srgbClr val="0E173E"/>
                </a:solidFill>
                <a:latin typeface="Tahoma"/>
                <a:cs typeface="Tahoma"/>
              </a:rPr>
              <a:t> </a:t>
            </a:r>
            <a:r>
              <a:rPr sz="1600" spc="-225" dirty="0">
                <a:solidFill>
                  <a:srgbClr val="0E173E"/>
                </a:solidFill>
                <a:latin typeface="Tahoma"/>
                <a:cs typeface="Tahoma"/>
              </a:rPr>
              <a:t>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406765" y="4012513"/>
            <a:ext cx="4641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75" dirty="0">
                <a:solidFill>
                  <a:srgbClr val="0E173E"/>
                </a:solidFill>
                <a:latin typeface="Tahoma"/>
                <a:cs typeface="Tahoma"/>
              </a:rPr>
              <a:t>8</a:t>
            </a:r>
            <a:r>
              <a:rPr sz="2800" spc="-470" dirty="0">
                <a:solidFill>
                  <a:srgbClr val="0E173E"/>
                </a:solidFill>
                <a:latin typeface="Tahoma"/>
                <a:cs typeface="Tahoma"/>
              </a:rPr>
              <a:t> </a:t>
            </a:r>
            <a:r>
              <a:rPr sz="1600" spc="-220" dirty="0">
                <a:solidFill>
                  <a:srgbClr val="0E173E"/>
                </a:solidFill>
                <a:latin typeface="Tahoma"/>
                <a:cs typeface="Tahoma"/>
              </a:rPr>
              <a:t>%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99644" y="5809488"/>
            <a:ext cx="9342120" cy="376555"/>
            <a:chOff x="199644" y="5809488"/>
            <a:chExt cx="9342120" cy="376555"/>
          </a:xfrm>
        </p:grpSpPr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9644" y="5868924"/>
              <a:ext cx="9342120" cy="31696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1460" y="5870448"/>
              <a:ext cx="9241536" cy="2164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1460" y="5870448"/>
              <a:ext cx="9241536" cy="21640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6220" y="5890260"/>
              <a:ext cx="9173718" cy="16535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7635" y="5809488"/>
              <a:ext cx="298678" cy="29718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9076" y="5846064"/>
              <a:ext cx="173736" cy="17221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77511" y="5821680"/>
              <a:ext cx="297179" cy="29867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68952" y="5858256"/>
              <a:ext cx="172212" cy="1737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23076" y="5827776"/>
              <a:ext cx="297179" cy="29718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14515" y="5864352"/>
              <a:ext cx="172212" cy="17221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60663" y="5818632"/>
              <a:ext cx="297179" cy="29718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52103" y="5855208"/>
              <a:ext cx="172212" cy="172211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9572370" y="5576112"/>
            <a:ext cx="12007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00" b="1" spc="-1005" baseline="2976" dirty="0">
                <a:solidFill>
                  <a:srgbClr val="0E173E"/>
                </a:solidFill>
                <a:latin typeface="Tahoma"/>
                <a:cs typeface="Tahoma"/>
              </a:rPr>
              <a:t>=</a:t>
            </a:r>
            <a:r>
              <a:rPr sz="4200" b="1" spc="-322" baseline="2976" dirty="0">
                <a:solidFill>
                  <a:srgbClr val="0E173E"/>
                </a:solidFill>
                <a:latin typeface="Tahoma"/>
                <a:cs typeface="Tahoma"/>
              </a:rPr>
              <a:t> </a:t>
            </a:r>
            <a:r>
              <a:rPr sz="4000" b="1" spc="-30" dirty="0">
                <a:solidFill>
                  <a:srgbClr val="017D73"/>
                </a:solidFill>
                <a:latin typeface="Tahoma"/>
                <a:cs typeface="Tahoma"/>
              </a:rPr>
              <a:t>4</a:t>
            </a:r>
            <a:r>
              <a:rPr sz="4000" b="1" spc="-35" dirty="0">
                <a:solidFill>
                  <a:srgbClr val="017D73"/>
                </a:solidFill>
                <a:latin typeface="Tahoma"/>
                <a:cs typeface="Tahoma"/>
              </a:rPr>
              <a:t>6</a:t>
            </a:r>
            <a:r>
              <a:rPr sz="2400" b="1" spc="-885" dirty="0">
                <a:solidFill>
                  <a:srgbClr val="017D73"/>
                </a:solidFill>
                <a:latin typeface="Tahoma"/>
                <a:cs typeface="Tahoma"/>
              </a:rPr>
              <a:t>%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72910" y="5382259"/>
            <a:ext cx="627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solidFill>
                  <a:srgbClr val="0E173E"/>
                </a:solidFill>
                <a:latin typeface="Tahoma"/>
                <a:cs typeface="Tahoma"/>
              </a:rPr>
              <a:t>1</a:t>
            </a:r>
            <a:r>
              <a:rPr sz="2800" spc="-35" dirty="0">
                <a:solidFill>
                  <a:srgbClr val="0E173E"/>
                </a:solidFill>
                <a:latin typeface="Tahoma"/>
                <a:cs typeface="Tahoma"/>
              </a:rPr>
              <a:t>3</a:t>
            </a:r>
            <a:r>
              <a:rPr sz="2800" spc="-475" dirty="0">
                <a:solidFill>
                  <a:srgbClr val="0E173E"/>
                </a:solidFill>
                <a:latin typeface="Tahoma"/>
                <a:cs typeface="Tahoma"/>
              </a:rPr>
              <a:t> </a:t>
            </a:r>
            <a:r>
              <a:rPr sz="1600" spc="-225" dirty="0">
                <a:solidFill>
                  <a:srgbClr val="0E173E"/>
                </a:solidFill>
                <a:latin typeface="Tahoma"/>
                <a:cs typeface="Tahoma"/>
              </a:rPr>
              <a:t>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06765" y="5370372"/>
            <a:ext cx="4641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75" dirty="0">
                <a:solidFill>
                  <a:srgbClr val="0E173E"/>
                </a:solidFill>
                <a:latin typeface="Tahoma"/>
                <a:cs typeface="Tahoma"/>
              </a:rPr>
              <a:t>8</a:t>
            </a:r>
            <a:r>
              <a:rPr sz="2800" spc="-470" dirty="0">
                <a:solidFill>
                  <a:srgbClr val="0E173E"/>
                </a:solidFill>
                <a:latin typeface="Tahoma"/>
                <a:cs typeface="Tahoma"/>
              </a:rPr>
              <a:t> </a:t>
            </a:r>
            <a:r>
              <a:rPr sz="1600" spc="-225" dirty="0">
                <a:solidFill>
                  <a:srgbClr val="0E173E"/>
                </a:solidFill>
                <a:latin typeface="Tahoma"/>
                <a:cs typeface="Tahoma"/>
              </a:rPr>
              <a:t>%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516368" y="2773679"/>
            <a:ext cx="242570" cy="245745"/>
          </a:xfrm>
          <a:custGeom>
            <a:avLst/>
            <a:gdLst/>
            <a:ahLst/>
            <a:cxnLst/>
            <a:rect l="l" t="t" r="r" b="b"/>
            <a:pathLst>
              <a:path w="242570" h="245744">
                <a:moveTo>
                  <a:pt x="0" y="121158"/>
                </a:moveTo>
                <a:lnTo>
                  <a:pt x="9519" y="73991"/>
                </a:lnTo>
                <a:lnTo>
                  <a:pt x="35480" y="35480"/>
                </a:lnTo>
                <a:lnTo>
                  <a:pt x="73991" y="9519"/>
                </a:lnTo>
                <a:lnTo>
                  <a:pt x="121157" y="0"/>
                </a:lnTo>
                <a:lnTo>
                  <a:pt x="168324" y="9519"/>
                </a:lnTo>
                <a:lnTo>
                  <a:pt x="206835" y="35480"/>
                </a:lnTo>
                <a:lnTo>
                  <a:pt x="232796" y="73991"/>
                </a:lnTo>
                <a:lnTo>
                  <a:pt x="242315" y="121158"/>
                </a:lnTo>
                <a:lnTo>
                  <a:pt x="242315" y="124206"/>
                </a:lnTo>
                <a:lnTo>
                  <a:pt x="232796" y="171372"/>
                </a:lnTo>
                <a:lnTo>
                  <a:pt x="206835" y="209883"/>
                </a:lnTo>
                <a:lnTo>
                  <a:pt x="168324" y="235844"/>
                </a:lnTo>
                <a:lnTo>
                  <a:pt x="121157" y="245364"/>
                </a:lnTo>
                <a:lnTo>
                  <a:pt x="73991" y="235844"/>
                </a:lnTo>
                <a:lnTo>
                  <a:pt x="35480" y="209883"/>
                </a:lnTo>
                <a:lnTo>
                  <a:pt x="9519" y="171372"/>
                </a:lnTo>
                <a:lnTo>
                  <a:pt x="0" y="124206"/>
                </a:lnTo>
                <a:lnTo>
                  <a:pt x="0" y="121158"/>
                </a:lnTo>
                <a:close/>
              </a:path>
            </a:pathLst>
          </a:custGeom>
          <a:ln w="15875">
            <a:solidFill>
              <a:srgbClr val="0E1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566152" y="2750566"/>
            <a:ext cx="141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0DB6B6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681471" y="4142232"/>
            <a:ext cx="243840" cy="247015"/>
          </a:xfrm>
          <a:custGeom>
            <a:avLst/>
            <a:gdLst/>
            <a:ahLst/>
            <a:cxnLst/>
            <a:rect l="l" t="t" r="r" b="b"/>
            <a:pathLst>
              <a:path w="243839" h="247014">
                <a:moveTo>
                  <a:pt x="0" y="121920"/>
                </a:moveTo>
                <a:lnTo>
                  <a:pt x="9584" y="74473"/>
                </a:lnTo>
                <a:lnTo>
                  <a:pt x="35718" y="35718"/>
                </a:lnTo>
                <a:lnTo>
                  <a:pt x="74473" y="9584"/>
                </a:lnTo>
                <a:lnTo>
                  <a:pt x="121919" y="0"/>
                </a:lnTo>
                <a:lnTo>
                  <a:pt x="169366" y="9584"/>
                </a:lnTo>
                <a:lnTo>
                  <a:pt x="208121" y="35718"/>
                </a:lnTo>
                <a:lnTo>
                  <a:pt x="234255" y="74473"/>
                </a:lnTo>
                <a:lnTo>
                  <a:pt x="243839" y="121920"/>
                </a:lnTo>
                <a:lnTo>
                  <a:pt x="243839" y="124968"/>
                </a:lnTo>
                <a:lnTo>
                  <a:pt x="234255" y="172414"/>
                </a:lnTo>
                <a:lnTo>
                  <a:pt x="208121" y="211169"/>
                </a:lnTo>
                <a:lnTo>
                  <a:pt x="169366" y="237303"/>
                </a:lnTo>
                <a:lnTo>
                  <a:pt x="121919" y="246888"/>
                </a:lnTo>
                <a:lnTo>
                  <a:pt x="74473" y="237303"/>
                </a:lnTo>
                <a:lnTo>
                  <a:pt x="35718" y="211169"/>
                </a:lnTo>
                <a:lnTo>
                  <a:pt x="9584" y="172414"/>
                </a:lnTo>
                <a:lnTo>
                  <a:pt x="0" y="124968"/>
                </a:lnTo>
                <a:lnTo>
                  <a:pt x="0" y="121920"/>
                </a:lnTo>
                <a:close/>
              </a:path>
            </a:pathLst>
          </a:custGeom>
          <a:ln w="15875">
            <a:solidFill>
              <a:srgbClr val="0E1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731890" y="4119753"/>
            <a:ext cx="141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0DB6B6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516368" y="4148328"/>
            <a:ext cx="242570" cy="245745"/>
          </a:xfrm>
          <a:custGeom>
            <a:avLst/>
            <a:gdLst/>
            <a:ahLst/>
            <a:cxnLst/>
            <a:rect l="l" t="t" r="r" b="b"/>
            <a:pathLst>
              <a:path w="242570" h="245745">
                <a:moveTo>
                  <a:pt x="0" y="121158"/>
                </a:moveTo>
                <a:lnTo>
                  <a:pt x="9519" y="73991"/>
                </a:lnTo>
                <a:lnTo>
                  <a:pt x="35480" y="35480"/>
                </a:lnTo>
                <a:lnTo>
                  <a:pt x="73991" y="9519"/>
                </a:lnTo>
                <a:lnTo>
                  <a:pt x="121157" y="0"/>
                </a:lnTo>
                <a:lnTo>
                  <a:pt x="168324" y="9519"/>
                </a:lnTo>
                <a:lnTo>
                  <a:pt x="206835" y="35480"/>
                </a:lnTo>
                <a:lnTo>
                  <a:pt x="232796" y="73991"/>
                </a:lnTo>
                <a:lnTo>
                  <a:pt x="242315" y="121158"/>
                </a:lnTo>
                <a:lnTo>
                  <a:pt x="242315" y="124206"/>
                </a:lnTo>
                <a:lnTo>
                  <a:pt x="232796" y="171372"/>
                </a:lnTo>
                <a:lnTo>
                  <a:pt x="206835" y="209883"/>
                </a:lnTo>
                <a:lnTo>
                  <a:pt x="168324" y="235844"/>
                </a:lnTo>
                <a:lnTo>
                  <a:pt x="121157" y="245364"/>
                </a:lnTo>
                <a:lnTo>
                  <a:pt x="73991" y="235844"/>
                </a:lnTo>
                <a:lnTo>
                  <a:pt x="35480" y="209883"/>
                </a:lnTo>
                <a:lnTo>
                  <a:pt x="9519" y="171372"/>
                </a:lnTo>
                <a:lnTo>
                  <a:pt x="0" y="124206"/>
                </a:lnTo>
                <a:lnTo>
                  <a:pt x="0" y="121158"/>
                </a:lnTo>
                <a:close/>
              </a:path>
            </a:pathLst>
          </a:custGeom>
          <a:ln w="15875">
            <a:solidFill>
              <a:srgbClr val="0E1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566152" y="4124401"/>
            <a:ext cx="141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0DB6B6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681471" y="5500115"/>
            <a:ext cx="243840" cy="245745"/>
          </a:xfrm>
          <a:custGeom>
            <a:avLst/>
            <a:gdLst/>
            <a:ahLst/>
            <a:cxnLst/>
            <a:rect l="l" t="t" r="r" b="b"/>
            <a:pathLst>
              <a:path w="243839" h="245745">
                <a:moveTo>
                  <a:pt x="0" y="121920"/>
                </a:moveTo>
                <a:lnTo>
                  <a:pt x="9584" y="74473"/>
                </a:lnTo>
                <a:lnTo>
                  <a:pt x="35718" y="35718"/>
                </a:lnTo>
                <a:lnTo>
                  <a:pt x="74473" y="9584"/>
                </a:lnTo>
                <a:lnTo>
                  <a:pt x="121919" y="0"/>
                </a:lnTo>
                <a:lnTo>
                  <a:pt x="169366" y="9584"/>
                </a:lnTo>
                <a:lnTo>
                  <a:pt x="208121" y="35718"/>
                </a:lnTo>
                <a:lnTo>
                  <a:pt x="234255" y="74473"/>
                </a:lnTo>
                <a:lnTo>
                  <a:pt x="243839" y="121920"/>
                </a:lnTo>
                <a:lnTo>
                  <a:pt x="243839" y="123444"/>
                </a:lnTo>
                <a:lnTo>
                  <a:pt x="234255" y="170901"/>
                </a:lnTo>
                <a:lnTo>
                  <a:pt x="208121" y="209654"/>
                </a:lnTo>
                <a:lnTo>
                  <a:pt x="169366" y="235783"/>
                </a:lnTo>
                <a:lnTo>
                  <a:pt x="121919" y="245364"/>
                </a:lnTo>
                <a:lnTo>
                  <a:pt x="74473" y="235783"/>
                </a:lnTo>
                <a:lnTo>
                  <a:pt x="35718" y="209654"/>
                </a:lnTo>
                <a:lnTo>
                  <a:pt x="9584" y="170901"/>
                </a:lnTo>
                <a:lnTo>
                  <a:pt x="0" y="123444"/>
                </a:lnTo>
                <a:lnTo>
                  <a:pt x="0" y="121920"/>
                </a:lnTo>
                <a:close/>
              </a:path>
            </a:pathLst>
          </a:custGeom>
          <a:ln w="15875">
            <a:solidFill>
              <a:srgbClr val="0E1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731890" y="5477052"/>
            <a:ext cx="141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0DB6B6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516368" y="5504688"/>
            <a:ext cx="242570" cy="245745"/>
          </a:xfrm>
          <a:custGeom>
            <a:avLst/>
            <a:gdLst/>
            <a:ahLst/>
            <a:cxnLst/>
            <a:rect l="l" t="t" r="r" b="b"/>
            <a:pathLst>
              <a:path w="242570" h="245745">
                <a:moveTo>
                  <a:pt x="0" y="121158"/>
                </a:moveTo>
                <a:lnTo>
                  <a:pt x="9519" y="73991"/>
                </a:lnTo>
                <a:lnTo>
                  <a:pt x="35480" y="35480"/>
                </a:lnTo>
                <a:lnTo>
                  <a:pt x="73991" y="9519"/>
                </a:lnTo>
                <a:lnTo>
                  <a:pt x="121157" y="0"/>
                </a:lnTo>
                <a:lnTo>
                  <a:pt x="168324" y="9519"/>
                </a:lnTo>
                <a:lnTo>
                  <a:pt x="206835" y="35480"/>
                </a:lnTo>
                <a:lnTo>
                  <a:pt x="232796" y="73991"/>
                </a:lnTo>
                <a:lnTo>
                  <a:pt x="242315" y="121158"/>
                </a:lnTo>
                <a:lnTo>
                  <a:pt x="242315" y="124206"/>
                </a:lnTo>
                <a:lnTo>
                  <a:pt x="232796" y="171367"/>
                </a:lnTo>
                <a:lnTo>
                  <a:pt x="206835" y="209878"/>
                </a:lnTo>
                <a:lnTo>
                  <a:pt x="168324" y="235843"/>
                </a:lnTo>
                <a:lnTo>
                  <a:pt x="121157" y="245364"/>
                </a:lnTo>
                <a:lnTo>
                  <a:pt x="73991" y="235843"/>
                </a:lnTo>
                <a:lnTo>
                  <a:pt x="35480" y="209878"/>
                </a:lnTo>
                <a:lnTo>
                  <a:pt x="9519" y="171367"/>
                </a:lnTo>
                <a:lnTo>
                  <a:pt x="0" y="124206"/>
                </a:lnTo>
                <a:lnTo>
                  <a:pt x="0" y="121158"/>
                </a:lnTo>
                <a:close/>
              </a:path>
            </a:pathLst>
          </a:custGeom>
          <a:ln w="15875">
            <a:solidFill>
              <a:srgbClr val="0E1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566152" y="5481624"/>
            <a:ext cx="141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0DB6B6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8" name="object 5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86856" y="1109281"/>
            <a:ext cx="606777" cy="608456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18469" y="1133665"/>
            <a:ext cx="585596" cy="584073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6287833" y="1060513"/>
            <a:ext cx="540385" cy="657225"/>
            <a:chOff x="6287833" y="1060513"/>
            <a:chExt cx="540385" cy="657225"/>
          </a:xfrm>
        </p:grpSpPr>
        <p:sp>
          <p:nvSpPr>
            <p:cNvPr id="61" name="object 61"/>
            <p:cNvSpPr/>
            <p:nvPr/>
          </p:nvSpPr>
          <p:spPr>
            <a:xfrm>
              <a:off x="6292596" y="1147571"/>
              <a:ext cx="424180" cy="565785"/>
            </a:xfrm>
            <a:custGeom>
              <a:avLst/>
              <a:gdLst/>
              <a:ahLst/>
              <a:cxnLst/>
              <a:rect l="l" t="t" r="r" b="b"/>
              <a:pathLst>
                <a:path w="424179" h="565785">
                  <a:moveTo>
                    <a:pt x="114807" y="0"/>
                  </a:moveTo>
                  <a:lnTo>
                    <a:pt x="4190" y="0"/>
                  </a:lnTo>
                  <a:lnTo>
                    <a:pt x="0" y="4190"/>
                  </a:lnTo>
                  <a:lnTo>
                    <a:pt x="0" y="437006"/>
                  </a:lnTo>
                  <a:lnTo>
                    <a:pt x="762" y="439800"/>
                  </a:lnTo>
                  <a:lnTo>
                    <a:pt x="2793" y="441960"/>
                  </a:lnTo>
                  <a:lnTo>
                    <a:pt x="125349" y="564641"/>
                  </a:lnTo>
                  <a:lnTo>
                    <a:pt x="128142" y="565403"/>
                  </a:lnTo>
                  <a:lnTo>
                    <a:pt x="418719" y="565403"/>
                  </a:lnTo>
                  <a:lnTo>
                    <a:pt x="422909" y="560451"/>
                  </a:lnTo>
                  <a:lnTo>
                    <a:pt x="422909" y="545718"/>
                  </a:lnTo>
                  <a:lnTo>
                    <a:pt x="140080" y="545718"/>
                  </a:lnTo>
                  <a:lnTo>
                    <a:pt x="140080" y="533145"/>
                  </a:lnTo>
                  <a:lnTo>
                    <a:pt x="121792" y="533145"/>
                  </a:lnTo>
                  <a:lnTo>
                    <a:pt x="33654" y="443991"/>
                  </a:lnTo>
                  <a:lnTo>
                    <a:pt x="140080" y="443991"/>
                  </a:lnTo>
                  <a:lnTo>
                    <a:pt x="140080" y="429260"/>
                  </a:lnTo>
                  <a:lnTo>
                    <a:pt x="135889" y="425068"/>
                  </a:lnTo>
                  <a:lnTo>
                    <a:pt x="19684" y="425068"/>
                  </a:lnTo>
                  <a:lnTo>
                    <a:pt x="19684" y="18923"/>
                  </a:lnTo>
                  <a:lnTo>
                    <a:pt x="114807" y="18923"/>
                  </a:lnTo>
                  <a:lnTo>
                    <a:pt x="118999" y="14731"/>
                  </a:lnTo>
                  <a:lnTo>
                    <a:pt x="118999" y="4190"/>
                  </a:lnTo>
                  <a:lnTo>
                    <a:pt x="114807" y="0"/>
                  </a:lnTo>
                  <a:close/>
                </a:path>
                <a:path w="424179" h="565785">
                  <a:moveTo>
                    <a:pt x="419480" y="450341"/>
                  </a:moveTo>
                  <a:lnTo>
                    <a:pt x="408939" y="450341"/>
                  </a:lnTo>
                  <a:lnTo>
                    <a:pt x="404749" y="454532"/>
                  </a:lnTo>
                  <a:lnTo>
                    <a:pt x="404749" y="545718"/>
                  </a:lnTo>
                  <a:lnTo>
                    <a:pt x="422909" y="545718"/>
                  </a:lnTo>
                  <a:lnTo>
                    <a:pt x="422909" y="460120"/>
                  </a:lnTo>
                  <a:lnTo>
                    <a:pt x="423672" y="454532"/>
                  </a:lnTo>
                  <a:lnTo>
                    <a:pt x="419480" y="450341"/>
                  </a:lnTo>
                  <a:close/>
                </a:path>
                <a:path w="424179" h="565785">
                  <a:moveTo>
                    <a:pt x="140080" y="443991"/>
                  </a:moveTo>
                  <a:lnTo>
                    <a:pt x="121792" y="443991"/>
                  </a:lnTo>
                  <a:lnTo>
                    <a:pt x="121792" y="533145"/>
                  </a:lnTo>
                  <a:lnTo>
                    <a:pt x="140080" y="533145"/>
                  </a:lnTo>
                  <a:lnTo>
                    <a:pt x="140080" y="443991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92596" y="1147571"/>
              <a:ext cx="424180" cy="565785"/>
            </a:xfrm>
            <a:custGeom>
              <a:avLst/>
              <a:gdLst/>
              <a:ahLst/>
              <a:cxnLst/>
              <a:rect l="l" t="t" r="r" b="b"/>
              <a:pathLst>
                <a:path w="424179" h="565785">
                  <a:moveTo>
                    <a:pt x="121792" y="443991"/>
                  </a:moveTo>
                  <a:lnTo>
                    <a:pt x="121792" y="533145"/>
                  </a:lnTo>
                  <a:lnTo>
                    <a:pt x="33654" y="443991"/>
                  </a:lnTo>
                  <a:lnTo>
                    <a:pt x="121792" y="443991"/>
                  </a:lnTo>
                  <a:close/>
                </a:path>
                <a:path w="424179" h="565785">
                  <a:moveTo>
                    <a:pt x="9778" y="0"/>
                  </a:moveTo>
                  <a:lnTo>
                    <a:pt x="4190" y="0"/>
                  </a:lnTo>
                  <a:lnTo>
                    <a:pt x="0" y="4190"/>
                  </a:lnTo>
                  <a:lnTo>
                    <a:pt x="0" y="9143"/>
                  </a:lnTo>
                  <a:lnTo>
                    <a:pt x="0" y="434848"/>
                  </a:lnTo>
                  <a:lnTo>
                    <a:pt x="0" y="437006"/>
                  </a:lnTo>
                  <a:lnTo>
                    <a:pt x="762" y="439800"/>
                  </a:lnTo>
                  <a:lnTo>
                    <a:pt x="2793" y="441960"/>
                  </a:lnTo>
                  <a:lnTo>
                    <a:pt x="123316" y="562610"/>
                  </a:lnTo>
                  <a:lnTo>
                    <a:pt x="125349" y="564641"/>
                  </a:lnTo>
                  <a:lnTo>
                    <a:pt x="128142" y="565403"/>
                  </a:lnTo>
                  <a:lnTo>
                    <a:pt x="130301" y="565403"/>
                  </a:lnTo>
                  <a:lnTo>
                    <a:pt x="413130" y="565403"/>
                  </a:lnTo>
                  <a:lnTo>
                    <a:pt x="418719" y="565403"/>
                  </a:lnTo>
                  <a:lnTo>
                    <a:pt x="422909" y="560451"/>
                  </a:lnTo>
                  <a:lnTo>
                    <a:pt x="422909" y="555625"/>
                  </a:lnTo>
                  <a:lnTo>
                    <a:pt x="422909" y="460120"/>
                  </a:lnTo>
                  <a:lnTo>
                    <a:pt x="423672" y="454532"/>
                  </a:lnTo>
                  <a:lnTo>
                    <a:pt x="419480" y="450341"/>
                  </a:lnTo>
                  <a:lnTo>
                    <a:pt x="413893" y="450341"/>
                  </a:lnTo>
                  <a:lnTo>
                    <a:pt x="408939" y="450341"/>
                  </a:lnTo>
                  <a:lnTo>
                    <a:pt x="404749" y="454532"/>
                  </a:lnTo>
                  <a:lnTo>
                    <a:pt x="404749" y="460120"/>
                  </a:lnTo>
                  <a:lnTo>
                    <a:pt x="404749" y="545718"/>
                  </a:lnTo>
                  <a:lnTo>
                    <a:pt x="140080" y="545718"/>
                  </a:lnTo>
                  <a:lnTo>
                    <a:pt x="140080" y="434848"/>
                  </a:lnTo>
                  <a:lnTo>
                    <a:pt x="140080" y="429260"/>
                  </a:lnTo>
                  <a:lnTo>
                    <a:pt x="135889" y="425068"/>
                  </a:lnTo>
                  <a:lnTo>
                    <a:pt x="130301" y="425068"/>
                  </a:lnTo>
                  <a:lnTo>
                    <a:pt x="19684" y="425068"/>
                  </a:lnTo>
                  <a:lnTo>
                    <a:pt x="19684" y="18923"/>
                  </a:lnTo>
                  <a:lnTo>
                    <a:pt x="109219" y="18923"/>
                  </a:lnTo>
                  <a:lnTo>
                    <a:pt x="114807" y="18923"/>
                  </a:lnTo>
                  <a:lnTo>
                    <a:pt x="118999" y="14731"/>
                  </a:lnTo>
                  <a:lnTo>
                    <a:pt x="118999" y="9143"/>
                  </a:lnTo>
                  <a:lnTo>
                    <a:pt x="118999" y="4190"/>
                  </a:lnTo>
                  <a:lnTo>
                    <a:pt x="114807" y="0"/>
                  </a:lnTo>
                  <a:lnTo>
                    <a:pt x="109219" y="0"/>
                  </a:lnTo>
                  <a:lnTo>
                    <a:pt x="9778" y="0"/>
                  </a:lnTo>
                  <a:close/>
                </a:path>
              </a:pathLst>
            </a:custGeom>
            <a:ln w="9525">
              <a:solidFill>
                <a:srgbClr val="0DB6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352032" y="1065275"/>
              <a:ext cx="471170" cy="515620"/>
            </a:xfrm>
            <a:custGeom>
              <a:avLst/>
              <a:gdLst/>
              <a:ahLst/>
              <a:cxnLst/>
              <a:rect l="l" t="t" r="r" b="b"/>
              <a:pathLst>
                <a:path w="471170" h="515619">
                  <a:moveTo>
                    <a:pt x="382570" y="247776"/>
                  </a:moveTo>
                  <a:lnTo>
                    <a:pt x="302260" y="247776"/>
                  </a:lnTo>
                  <a:lnTo>
                    <a:pt x="311929" y="250582"/>
                  </a:lnTo>
                  <a:lnTo>
                    <a:pt x="321992" y="252793"/>
                  </a:lnTo>
                  <a:lnTo>
                    <a:pt x="332317" y="254242"/>
                  </a:lnTo>
                  <a:lnTo>
                    <a:pt x="342772" y="254762"/>
                  </a:lnTo>
                  <a:lnTo>
                    <a:pt x="342772" y="510921"/>
                  </a:lnTo>
                  <a:lnTo>
                    <a:pt x="347725" y="515112"/>
                  </a:lnTo>
                  <a:lnTo>
                    <a:pt x="358266" y="515112"/>
                  </a:lnTo>
                  <a:lnTo>
                    <a:pt x="362458" y="510921"/>
                  </a:lnTo>
                  <a:lnTo>
                    <a:pt x="362458" y="252602"/>
                  </a:lnTo>
                  <a:lnTo>
                    <a:pt x="378928" y="249060"/>
                  </a:lnTo>
                  <a:lnTo>
                    <a:pt x="382570" y="247776"/>
                  </a:lnTo>
                  <a:close/>
                </a:path>
                <a:path w="471170" h="515619">
                  <a:moveTo>
                    <a:pt x="344932" y="0"/>
                  </a:moveTo>
                  <a:lnTo>
                    <a:pt x="305873" y="6133"/>
                  </a:lnTo>
                  <a:lnTo>
                    <a:pt x="271827" y="23256"/>
                  </a:lnTo>
                  <a:lnTo>
                    <a:pt x="244615" y="49452"/>
                  </a:lnTo>
                  <a:lnTo>
                    <a:pt x="226060" y="82803"/>
                  </a:lnTo>
                  <a:lnTo>
                    <a:pt x="81914" y="82803"/>
                  </a:lnTo>
                  <a:lnTo>
                    <a:pt x="76962" y="86995"/>
                  </a:lnTo>
                  <a:lnTo>
                    <a:pt x="76962" y="97536"/>
                  </a:lnTo>
                  <a:lnTo>
                    <a:pt x="81914" y="101726"/>
                  </a:lnTo>
                  <a:lnTo>
                    <a:pt x="219710" y="101726"/>
                  </a:lnTo>
                  <a:lnTo>
                    <a:pt x="218684" y="108045"/>
                  </a:lnTo>
                  <a:lnTo>
                    <a:pt x="217789" y="114458"/>
                  </a:lnTo>
                  <a:lnTo>
                    <a:pt x="217156" y="121015"/>
                  </a:lnTo>
                  <a:lnTo>
                    <a:pt x="216915" y="127762"/>
                  </a:lnTo>
                  <a:lnTo>
                    <a:pt x="218674" y="148365"/>
                  </a:lnTo>
                  <a:lnTo>
                    <a:pt x="223646" y="167909"/>
                  </a:lnTo>
                  <a:lnTo>
                    <a:pt x="231382" y="186144"/>
                  </a:lnTo>
                  <a:lnTo>
                    <a:pt x="241426" y="202819"/>
                  </a:lnTo>
                  <a:lnTo>
                    <a:pt x="4952" y="202819"/>
                  </a:lnTo>
                  <a:lnTo>
                    <a:pt x="0" y="207010"/>
                  </a:lnTo>
                  <a:lnTo>
                    <a:pt x="0" y="258952"/>
                  </a:lnTo>
                  <a:lnTo>
                    <a:pt x="4952" y="263144"/>
                  </a:lnTo>
                  <a:lnTo>
                    <a:pt x="297434" y="263144"/>
                  </a:lnTo>
                  <a:lnTo>
                    <a:pt x="302260" y="258952"/>
                  </a:lnTo>
                  <a:lnTo>
                    <a:pt x="302260" y="247776"/>
                  </a:lnTo>
                  <a:lnTo>
                    <a:pt x="382570" y="247776"/>
                  </a:lnTo>
                  <a:lnTo>
                    <a:pt x="394459" y="243586"/>
                  </a:lnTo>
                  <a:lnTo>
                    <a:pt x="19684" y="243586"/>
                  </a:lnTo>
                  <a:lnTo>
                    <a:pt x="19684" y="221107"/>
                  </a:lnTo>
                  <a:lnTo>
                    <a:pt x="293939" y="221107"/>
                  </a:lnTo>
                  <a:lnTo>
                    <a:pt x="268033" y="203755"/>
                  </a:lnTo>
                  <a:lnTo>
                    <a:pt x="244943" y="169658"/>
                  </a:lnTo>
                  <a:lnTo>
                    <a:pt x="236473" y="127762"/>
                  </a:lnTo>
                  <a:lnTo>
                    <a:pt x="244943" y="85693"/>
                  </a:lnTo>
                  <a:lnTo>
                    <a:pt x="268033" y="51339"/>
                  </a:lnTo>
                  <a:lnTo>
                    <a:pt x="302267" y="28178"/>
                  </a:lnTo>
                  <a:lnTo>
                    <a:pt x="344169" y="19685"/>
                  </a:lnTo>
                  <a:lnTo>
                    <a:pt x="411005" y="19685"/>
                  </a:lnTo>
                  <a:lnTo>
                    <a:pt x="410761" y="19502"/>
                  </a:lnTo>
                  <a:lnTo>
                    <a:pt x="390143" y="8921"/>
                  </a:lnTo>
                  <a:lnTo>
                    <a:pt x="368097" y="2293"/>
                  </a:lnTo>
                  <a:lnTo>
                    <a:pt x="344932" y="0"/>
                  </a:lnTo>
                  <a:close/>
                </a:path>
                <a:path w="471170" h="515619">
                  <a:moveTo>
                    <a:pt x="293939" y="221107"/>
                  </a:moveTo>
                  <a:lnTo>
                    <a:pt x="258952" y="221107"/>
                  </a:lnTo>
                  <a:lnTo>
                    <a:pt x="264531" y="226095"/>
                  </a:lnTo>
                  <a:lnTo>
                    <a:pt x="270621" y="230632"/>
                  </a:lnTo>
                  <a:lnTo>
                    <a:pt x="276973" y="234787"/>
                  </a:lnTo>
                  <a:lnTo>
                    <a:pt x="283337" y="238633"/>
                  </a:lnTo>
                  <a:lnTo>
                    <a:pt x="283337" y="243586"/>
                  </a:lnTo>
                  <a:lnTo>
                    <a:pt x="394459" y="243586"/>
                  </a:lnTo>
                  <a:lnTo>
                    <a:pt x="394684" y="243506"/>
                  </a:lnTo>
                  <a:lnTo>
                    <a:pt x="409535" y="235833"/>
                  </a:lnTo>
                  <a:lnTo>
                    <a:pt x="410585" y="235076"/>
                  </a:lnTo>
                  <a:lnTo>
                    <a:pt x="344169" y="235076"/>
                  </a:lnTo>
                  <a:lnTo>
                    <a:pt x="302267" y="226685"/>
                  </a:lnTo>
                  <a:lnTo>
                    <a:pt x="293939" y="221107"/>
                  </a:lnTo>
                  <a:close/>
                </a:path>
                <a:path w="471170" h="515619">
                  <a:moveTo>
                    <a:pt x="459232" y="143001"/>
                  </a:moveTo>
                  <a:lnTo>
                    <a:pt x="453770" y="143001"/>
                  </a:lnTo>
                  <a:lnTo>
                    <a:pt x="449834" y="145796"/>
                  </a:lnTo>
                  <a:lnTo>
                    <a:pt x="449198" y="150113"/>
                  </a:lnTo>
                  <a:lnTo>
                    <a:pt x="435342" y="184124"/>
                  </a:lnTo>
                  <a:lnTo>
                    <a:pt x="411400" y="211026"/>
                  </a:lnTo>
                  <a:lnTo>
                    <a:pt x="380101" y="228713"/>
                  </a:lnTo>
                  <a:lnTo>
                    <a:pt x="344169" y="235076"/>
                  </a:lnTo>
                  <a:lnTo>
                    <a:pt x="410585" y="235076"/>
                  </a:lnTo>
                  <a:lnTo>
                    <a:pt x="451421" y="193595"/>
                  </a:lnTo>
                  <a:lnTo>
                    <a:pt x="467360" y="154304"/>
                  </a:lnTo>
                  <a:lnTo>
                    <a:pt x="468757" y="149478"/>
                  </a:lnTo>
                  <a:lnTo>
                    <a:pt x="465327" y="143890"/>
                  </a:lnTo>
                  <a:lnTo>
                    <a:pt x="460374" y="143128"/>
                  </a:lnTo>
                  <a:lnTo>
                    <a:pt x="459866" y="143128"/>
                  </a:lnTo>
                  <a:lnTo>
                    <a:pt x="459232" y="143001"/>
                  </a:lnTo>
                  <a:close/>
                </a:path>
                <a:path w="471170" h="515619">
                  <a:moveTo>
                    <a:pt x="411005" y="19685"/>
                  </a:moveTo>
                  <a:lnTo>
                    <a:pt x="344169" y="19685"/>
                  </a:lnTo>
                  <a:lnTo>
                    <a:pt x="383168" y="27098"/>
                  </a:lnTo>
                  <a:lnTo>
                    <a:pt x="416131" y="47466"/>
                  </a:lnTo>
                  <a:lnTo>
                    <a:pt x="439878" y="77977"/>
                  </a:lnTo>
                  <a:lnTo>
                    <a:pt x="451231" y="115824"/>
                  </a:lnTo>
                  <a:lnTo>
                    <a:pt x="452754" y="121412"/>
                  </a:lnTo>
                  <a:lnTo>
                    <a:pt x="456818" y="124840"/>
                  </a:lnTo>
                  <a:lnTo>
                    <a:pt x="461771" y="124840"/>
                  </a:lnTo>
                  <a:lnTo>
                    <a:pt x="467360" y="124206"/>
                  </a:lnTo>
                  <a:lnTo>
                    <a:pt x="470915" y="119252"/>
                  </a:lnTo>
                  <a:lnTo>
                    <a:pt x="470915" y="114426"/>
                  </a:lnTo>
                  <a:lnTo>
                    <a:pt x="466306" y="91751"/>
                  </a:lnTo>
                  <a:lnTo>
                    <a:pt x="457850" y="70373"/>
                  </a:lnTo>
                  <a:lnTo>
                    <a:pt x="445609" y="50829"/>
                  </a:lnTo>
                  <a:lnTo>
                    <a:pt x="429640" y="33654"/>
                  </a:lnTo>
                  <a:lnTo>
                    <a:pt x="411005" y="19685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52032" y="1065275"/>
              <a:ext cx="471170" cy="515620"/>
            </a:xfrm>
            <a:custGeom>
              <a:avLst/>
              <a:gdLst/>
              <a:ahLst/>
              <a:cxnLst/>
              <a:rect l="l" t="t" r="r" b="b"/>
              <a:pathLst>
                <a:path w="471170" h="515619">
                  <a:moveTo>
                    <a:pt x="258952" y="221107"/>
                  </a:moveTo>
                  <a:lnTo>
                    <a:pt x="264531" y="226095"/>
                  </a:lnTo>
                  <a:lnTo>
                    <a:pt x="270621" y="230632"/>
                  </a:lnTo>
                  <a:lnTo>
                    <a:pt x="276973" y="234787"/>
                  </a:lnTo>
                  <a:lnTo>
                    <a:pt x="283337" y="238633"/>
                  </a:lnTo>
                  <a:lnTo>
                    <a:pt x="283337" y="243586"/>
                  </a:lnTo>
                  <a:lnTo>
                    <a:pt x="19684" y="243586"/>
                  </a:lnTo>
                  <a:lnTo>
                    <a:pt x="19684" y="221107"/>
                  </a:lnTo>
                  <a:lnTo>
                    <a:pt x="258952" y="221107"/>
                  </a:lnTo>
                  <a:close/>
                </a:path>
                <a:path w="471170" h="515619">
                  <a:moveTo>
                    <a:pt x="344932" y="0"/>
                  </a:moveTo>
                  <a:lnTo>
                    <a:pt x="305873" y="6133"/>
                  </a:lnTo>
                  <a:lnTo>
                    <a:pt x="271827" y="23256"/>
                  </a:lnTo>
                  <a:lnTo>
                    <a:pt x="244615" y="49452"/>
                  </a:lnTo>
                  <a:lnTo>
                    <a:pt x="226060" y="82803"/>
                  </a:lnTo>
                  <a:lnTo>
                    <a:pt x="86740" y="82803"/>
                  </a:lnTo>
                  <a:lnTo>
                    <a:pt x="81914" y="82803"/>
                  </a:lnTo>
                  <a:lnTo>
                    <a:pt x="76962" y="86995"/>
                  </a:lnTo>
                  <a:lnTo>
                    <a:pt x="76962" y="92710"/>
                  </a:lnTo>
                  <a:lnTo>
                    <a:pt x="76962" y="97536"/>
                  </a:lnTo>
                  <a:lnTo>
                    <a:pt x="81914" y="101726"/>
                  </a:lnTo>
                  <a:lnTo>
                    <a:pt x="86740" y="101726"/>
                  </a:lnTo>
                  <a:lnTo>
                    <a:pt x="219710" y="101726"/>
                  </a:lnTo>
                  <a:lnTo>
                    <a:pt x="218684" y="108045"/>
                  </a:lnTo>
                  <a:lnTo>
                    <a:pt x="217789" y="114458"/>
                  </a:lnTo>
                  <a:lnTo>
                    <a:pt x="217156" y="121015"/>
                  </a:lnTo>
                  <a:lnTo>
                    <a:pt x="216915" y="127762"/>
                  </a:lnTo>
                  <a:lnTo>
                    <a:pt x="218674" y="148365"/>
                  </a:lnTo>
                  <a:lnTo>
                    <a:pt x="223646" y="167909"/>
                  </a:lnTo>
                  <a:lnTo>
                    <a:pt x="231382" y="186144"/>
                  </a:lnTo>
                  <a:lnTo>
                    <a:pt x="241426" y="202819"/>
                  </a:lnTo>
                  <a:lnTo>
                    <a:pt x="9778" y="202819"/>
                  </a:lnTo>
                  <a:lnTo>
                    <a:pt x="4952" y="202819"/>
                  </a:lnTo>
                  <a:lnTo>
                    <a:pt x="0" y="207010"/>
                  </a:lnTo>
                  <a:lnTo>
                    <a:pt x="0" y="212598"/>
                  </a:lnTo>
                  <a:lnTo>
                    <a:pt x="0" y="254000"/>
                  </a:lnTo>
                  <a:lnTo>
                    <a:pt x="0" y="258952"/>
                  </a:lnTo>
                  <a:lnTo>
                    <a:pt x="4952" y="263144"/>
                  </a:lnTo>
                  <a:lnTo>
                    <a:pt x="9778" y="263144"/>
                  </a:lnTo>
                  <a:lnTo>
                    <a:pt x="292481" y="263144"/>
                  </a:lnTo>
                  <a:lnTo>
                    <a:pt x="297434" y="263144"/>
                  </a:lnTo>
                  <a:lnTo>
                    <a:pt x="302260" y="258952"/>
                  </a:lnTo>
                  <a:lnTo>
                    <a:pt x="302260" y="254000"/>
                  </a:lnTo>
                  <a:lnTo>
                    <a:pt x="302260" y="247776"/>
                  </a:lnTo>
                  <a:lnTo>
                    <a:pt x="311929" y="250582"/>
                  </a:lnTo>
                  <a:lnTo>
                    <a:pt x="321992" y="252793"/>
                  </a:lnTo>
                  <a:lnTo>
                    <a:pt x="332317" y="254242"/>
                  </a:lnTo>
                  <a:lnTo>
                    <a:pt x="342772" y="254762"/>
                  </a:lnTo>
                  <a:lnTo>
                    <a:pt x="342772" y="505206"/>
                  </a:lnTo>
                  <a:lnTo>
                    <a:pt x="342772" y="510921"/>
                  </a:lnTo>
                  <a:lnTo>
                    <a:pt x="347725" y="515112"/>
                  </a:lnTo>
                  <a:lnTo>
                    <a:pt x="352678" y="515112"/>
                  </a:lnTo>
                  <a:lnTo>
                    <a:pt x="358266" y="515112"/>
                  </a:lnTo>
                  <a:lnTo>
                    <a:pt x="362458" y="510921"/>
                  </a:lnTo>
                  <a:lnTo>
                    <a:pt x="362458" y="505206"/>
                  </a:lnTo>
                  <a:lnTo>
                    <a:pt x="362458" y="252602"/>
                  </a:lnTo>
                  <a:lnTo>
                    <a:pt x="409535" y="235833"/>
                  </a:lnTo>
                  <a:lnTo>
                    <a:pt x="438785" y="210722"/>
                  </a:lnTo>
                  <a:lnTo>
                    <a:pt x="461010" y="174730"/>
                  </a:lnTo>
                  <a:lnTo>
                    <a:pt x="468757" y="149478"/>
                  </a:lnTo>
                  <a:lnTo>
                    <a:pt x="465327" y="143890"/>
                  </a:lnTo>
                  <a:lnTo>
                    <a:pt x="460374" y="143128"/>
                  </a:lnTo>
                  <a:lnTo>
                    <a:pt x="459866" y="143128"/>
                  </a:lnTo>
                  <a:lnTo>
                    <a:pt x="459232" y="143001"/>
                  </a:lnTo>
                  <a:lnTo>
                    <a:pt x="458723" y="143001"/>
                  </a:lnTo>
                  <a:lnTo>
                    <a:pt x="453770" y="143001"/>
                  </a:lnTo>
                  <a:lnTo>
                    <a:pt x="449834" y="145796"/>
                  </a:lnTo>
                  <a:lnTo>
                    <a:pt x="435342" y="184124"/>
                  </a:lnTo>
                  <a:lnTo>
                    <a:pt x="380101" y="228713"/>
                  </a:lnTo>
                  <a:lnTo>
                    <a:pt x="344169" y="235076"/>
                  </a:lnTo>
                  <a:lnTo>
                    <a:pt x="302267" y="226685"/>
                  </a:lnTo>
                  <a:lnTo>
                    <a:pt x="268033" y="203755"/>
                  </a:lnTo>
                  <a:lnTo>
                    <a:pt x="244943" y="169658"/>
                  </a:lnTo>
                  <a:lnTo>
                    <a:pt x="236473" y="127762"/>
                  </a:lnTo>
                  <a:lnTo>
                    <a:pt x="244943" y="85693"/>
                  </a:lnTo>
                  <a:lnTo>
                    <a:pt x="268033" y="51339"/>
                  </a:lnTo>
                  <a:lnTo>
                    <a:pt x="302267" y="28178"/>
                  </a:lnTo>
                  <a:lnTo>
                    <a:pt x="344169" y="19685"/>
                  </a:lnTo>
                  <a:lnTo>
                    <a:pt x="383168" y="27098"/>
                  </a:lnTo>
                  <a:lnTo>
                    <a:pt x="416131" y="47466"/>
                  </a:lnTo>
                  <a:lnTo>
                    <a:pt x="439878" y="77977"/>
                  </a:lnTo>
                  <a:lnTo>
                    <a:pt x="451231" y="115824"/>
                  </a:lnTo>
                  <a:lnTo>
                    <a:pt x="452754" y="121412"/>
                  </a:lnTo>
                  <a:lnTo>
                    <a:pt x="456818" y="124840"/>
                  </a:lnTo>
                  <a:lnTo>
                    <a:pt x="461771" y="124840"/>
                  </a:lnTo>
                  <a:lnTo>
                    <a:pt x="467360" y="124206"/>
                  </a:lnTo>
                  <a:lnTo>
                    <a:pt x="470915" y="119252"/>
                  </a:lnTo>
                  <a:lnTo>
                    <a:pt x="470915" y="114426"/>
                  </a:lnTo>
                  <a:lnTo>
                    <a:pt x="457850" y="70373"/>
                  </a:lnTo>
                  <a:lnTo>
                    <a:pt x="429640" y="33654"/>
                  </a:lnTo>
                  <a:lnTo>
                    <a:pt x="390143" y="8921"/>
                  </a:lnTo>
                  <a:lnTo>
                    <a:pt x="368097" y="2293"/>
                  </a:lnTo>
                  <a:lnTo>
                    <a:pt x="344932" y="0"/>
                  </a:lnTo>
                  <a:close/>
                </a:path>
              </a:pathLst>
            </a:custGeom>
            <a:ln w="9525">
              <a:solidFill>
                <a:srgbClr val="0DB6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353556" y="1351787"/>
              <a:ext cx="302260" cy="18415"/>
            </a:xfrm>
            <a:custGeom>
              <a:avLst/>
              <a:gdLst/>
              <a:ahLst/>
              <a:cxnLst/>
              <a:rect l="l" t="t" r="r" b="b"/>
              <a:pathLst>
                <a:path w="302259" h="18415">
                  <a:moveTo>
                    <a:pt x="297561" y="0"/>
                  </a:moveTo>
                  <a:lnTo>
                    <a:pt x="9144" y="0"/>
                  </a:lnTo>
                  <a:lnTo>
                    <a:pt x="4191" y="0"/>
                  </a:lnTo>
                  <a:lnTo>
                    <a:pt x="0" y="4063"/>
                  </a:lnTo>
                  <a:lnTo>
                    <a:pt x="0" y="14224"/>
                  </a:lnTo>
                  <a:lnTo>
                    <a:pt x="4191" y="18287"/>
                  </a:lnTo>
                  <a:lnTo>
                    <a:pt x="297561" y="18287"/>
                  </a:lnTo>
                  <a:lnTo>
                    <a:pt x="301751" y="14224"/>
                  </a:lnTo>
                  <a:lnTo>
                    <a:pt x="301751" y="4063"/>
                  </a:lnTo>
                  <a:lnTo>
                    <a:pt x="297561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353556" y="1351787"/>
              <a:ext cx="302260" cy="18415"/>
            </a:xfrm>
            <a:custGeom>
              <a:avLst/>
              <a:gdLst/>
              <a:ahLst/>
              <a:cxnLst/>
              <a:rect l="l" t="t" r="r" b="b"/>
              <a:pathLst>
                <a:path w="302259" h="18415">
                  <a:moveTo>
                    <a:pt x="9144" y="0"/>
                  </a:moveTo>
                  <a:lnTo>
                    <a:pt x="4191" y="0"/>
                  </a:lnTo>
                  <a:lnTo>
                    <a:pt x="0" y="4063"/>
                  </a:lnTo>
                  <a:lnTo>
                    <a:pt x="0" y="8889"/>
                  </a:lnTo>
                  <a:lnTo>
                    <a:pt x="0" y="14224"/>
                  </a:lnTo>
                  <a:lnTo>
                    <a:pt x="4191" y="18287"/>
                  </a:lnTo>
                  <a:lnTo>
                    <a:pt x="9144" y="18287"/>
                  </a:lnTo>
                  <a:lnTo>
                    <a:pt x="291973" y="18287"/>
                  </a:lnTo>
                  <a:lnTo>
                    <a:pt x="297561" y="18287"/>
                  </a:lnTo>
                  <a:lnTo>
                    <a:pt x="301751" y="14224"/>
                  </a:lnTo>
                  <a:lnTo>
                    <a:pt x="301751" y="8889"/>
                  </a:lnTo>
                  <a:lnTo>
                    <a:pt x="301751" y="4063"/>
                  </a:lnTo>
                  <a:lnTo>
                    <a:pt x="297561" y="0"/>
                  </a:lnTo>
                  <a:lnTo>
                    <a:pt x="291973" y="0"/>
                  </a:lnTo>
                  <a:lnTo>
                    <a:pt x="9144" y="0"/>
                  </a:lnTo>
                  <a:close/>
                </a:path>
              </a:pathLst>
            </a:custGeom>
            <a:ln w="9525">
              <a:solidFill>
                <a:srgbClr val="0DB6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353556" y="1392935"/>
              <a:ext cx="302260" cy="20320"/>
            </a:xfrm>
            <a:custGeom>
              <a:avLst/>
              <a:gdLst/>
              <a:ahLst/>
              <a:cxnLst/>
              <a:rect l="l" t="t" r="r" b="b"/>
              <a:pathLst>
                <a:path w="302259" h="20319">
                  <a:moveTo>
                    <a:pt x="297561" y="0"/>
                  </a:moveTo>
                  <a:lnTo>
                    <a:pt x="9144" y="0"/>
                  </a:lnTo>
                  <a:lnTo>
                    <a:pt x="4191" y="0"/>
                  </a:lnTo>
                  <a:lnTo>
                    <a:pt x="0" y="4444"/>
                  </a:lnTo>
                  <a:lnTo>
                    <a:pt x="0" y="15366"/>
                  </a:lnTo>
                  <a:lnTo>
                    <a:pt x="4191" y="19812"/>
                  </a:lnTo>
                  <a:lnTo>
                    <a:pt x="297561" y="19812"/>
                  </a:lnTo>
                  <a:lnTo>
                    <a:pt x="301751" y="15366"/>
                  </a:lnTo>
                  <a:lnTo>
                    <a:pt x="301751" y="4444"/>
                  </a:lnTo>
                  <a:lnTo>
                    <a:pt x="297561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353556" y="1392935"/>
              <a:ext cx="302260" cy="20320"/>
            </a:xfrm>
            <a:custGeom>
              <a:avLst/>
              <a:gdLst/>
              <a:ahLst/>
              <a:cxnLst/>
              <a:rect l="l" t="t" r="r" b="b"/>
              <a:pathLst>
                <a:path w="302259" h="20319">
                  <a:moveTo>
                    <a:pt x="9144" y="0"/>
                  </a:moveTo>
                  <a:lnTo>
                    <a:pt x="4191" y="0"/>
                  </a:lnTo>
                  <a:lnTo>
                    <a:pt x="0" y="4444"/>
                  </a:lnTo>
                  <a:lnTo>
                    <a:pt x="0" y="9525"/>
                  </a:lnTo>
                  <a:lnTo>
                    <a:pt x="0" y="15366"/>
                  </a:lnTo>
                  <a:lnTo>
                    <a:pt x="4191" y="19812"/>
                  </a:lnTo>
                  <a:lnTo>
                    <a:pt x="9144" y="19812"/>
                  </a:lnTo>
                  <a:lnTo>
                    <a:pt x="291973" y="19812"/>
                  </a:lnTo>
                  <a:lnTo>
                    <a:pt x="297561" y="19812"/>
                  </a:lnTo>
                  <a:lnTo>
                    <a:pt x="301751" y="15366"/>
                  </a:lnTo>
                  <a:lnTo>
                    <a:pt x="301751" y="9525"/>
                  </a:lnTo>
                  <a:lnTo>
                    <a:pt x="301751" y="4444"/>
                  </a:lnTo>
                  <a:lnTo>
                    <a:pt x="297561" y="0"/>
                  </a:lnTo>
                  <a:lnTo>
                    <a:pt x="291973" y="0"/>
                  </a:lnTo>
                  <a:lnTo>
                    <a:pt x="9144" y="0"/>
                  </a:lnTo>
                  <a:close/>
                </a:path>
              </a:pathLst>
            </a:custGeom>
            <a:ln w="9525">
              <a:solidFill>
                <a:srgbClr val="0DB6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353556" y="1434083"/>
              <a:ext cx="302260" cy="20320"/>
            </a:xfrm>
            <a:custGeom>
              <a:avLst/>
              <a:gdLst/>
              <a:ahLst/>
              <a:cxnLst/>
              <a:rect l="l" t="t" r="r" b="b"/>
              <a:pathLst>
                <a:path w="302259" h="20319">
                  <a:moveTo>
                    <a:pt x="297561" y="0"/>
                  </a:moveTo>
                  <a:lnTo>
                    <a:pt x="9144" y="0"/>
                  </a:lnTo>
                  <a:lnTo>
                    <a:pt x="4191" y="0"/>
                  </a:lnTo>
                  <a:lnTo>
                    <a:pt x="0" y="4952"/>
                  </a:lnTo>
                  <a:lnTo>
                    <a:pt x="0" y="15493"/>
                  </a:lnTo>
                  <a:lnTo>
                    <a:pt x="4191" y="19812"/>
                  </a:lnTo>
                  <a:lnTo>
                    <a:pt x="297561" y="19812"/>
                  </a:lnTo>
                  <a:lnTo>
                    <a:pt x="301751" y="15493"/>
                  </a:lnTo>
                  <a:lnTo>
                    <a:pt x="301751" y="4952"/>
                  </a:lnTo>
                  <a:lnTo>
                    <a:pt x="297561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353556" y="1434083"/>
              <a:ext cx="302260" cy="20320"/>
            </a:xfrm>
            <a:custGeom>
              <a:avLst/>
              <a:gdLst/>
              <a:ahLst/>
              <a:cxnLst/>
              <a:rect l="l" t="t" r="r" b="b"/>
              <a:pathLst>
                <a:path w="302259" h="20319">
                  <a:moveTo>
                    <a:pt x="9144" y="0"/>
                  </a:moveTo>
                  <a:lnTo>
                    <a:pt x="4191" y="0"/>
                  </a:lnTo>
                  <a:lnTo>
                    <a:pt x="0" y="4952"/>
                  </a:lnTo>
                  <a:lnTo>
                    <a:pt x="0" y="9905"/>
                  </a:lnTo>
                  <a:lnTo>
                    <a:pt x="0" y="15493"/>
                  </a:lnTo>
                  <a:lnTo>
                    <a:pt x="4191" y="19812"/>
                  </a:lnTo>
                  <a:lnTo>
                    <a:pt x="9144" y="19812"/>
                  </a:lnTo>
                  <a:lnTo>
                    <a:pt x="291973" y="19812"/>
                  </a:lnTo>
                  <a:lnTo>
                    <a:pt x="297561" y="19812"/>
                  </a:lnTo>
                  <a:lnTo>
                    <a:pt x="301751" y="15493"/>
                  </a:lnTo>
                  <a:lnTo>
                    <a:pt x="301751" y="9905"/>
                  </a:lnTo>
                  <a:lnTo>
                    <a:pt x="301751" y="4952"/>
                  </a:lnTo>
                  <a:lnTo>
                    <a:pt x="297561" y="0"/>
                  </a:lnTo>
                  <a:lnTo>
                    <a:pt x="291973" y="0"/>
                  </a:lnTo>
                  <a:lnTo>
                    <a:pt x="9144" y="0"/>
                  </a:lnTo>
                  <a:close/>
                </a:path>
              </a:pathLst>
            </a:custGeom>
            <a:ln w="9525">
              <a:solidFill>
                <a:srgbClr val="0DB6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353556" y="1476755"/>
              <a:ext cx="302260" cy="20320"/>
            </a:xfrm>
            <a:custGeom>
              <a:avLst/>
              <a:gdLst/>
              <a:ahLst/>
              <a:cxnLst/>
              <a:rect l="l" t="t" r="r" b="b"/>
              <a:pathLst>
                <a:path w="302259" h="20319">
                  <a:moveTo>
                    <a:pt x="297561" y="0"/>
                  </a:moveTo>
                  <a:lnTo>
                    <a:pt x="9144" y="0"/>
                  </a:lnTo>
                  <a:lnTo>
                    <a:pt x="4191" y="0"/>
                  </a:lnTo>
                  <a:lnTo>
                    <a:pt x="0" y="4953"/>
                  </a:lnTo>
                  <a:lnTo>
                    <a:pt x="0" y="15494"/>
                  </a:lnTo>
                  <a:lnTo>
                    <a:pt x="4191" y="19812"/>
                  </a:lnTo>
                  <a:lnTo>
                    <a:pt x="297561" y="19812"/>
                  </a:lnTo>
                  <a:lnTo>
                    <a:pt x="301751" y="15494"/>
                  </a:lnTo>
                  <a:lnTo>
                    <a:pt x="301751" y="4953"/>
                  </a:lnTo>
                  <a:lnTo>
                    <a:pt x="297561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353556" y="1476755"/>
              <a:ext cx="302260" cy="20320"/>
            </a:xfrm>
            <a:custGeom>
              <a:avLst/>
              <a:gdLst/>
              <a:ahLst/>
              <a:cxnLst/>
              <a:rect l="l" t="t" r="r" b="b"/>
              <a:pathLst>
                <a:path w="302259" h="20319">
                  <a:moveTo>
                    <a:pt x="9144" y="0"/>
                  </a:moveTo>
                  <a:lnTo>
                    <a:pt x="4191" y="0"/>
                  </a:lnTo>
                  <a:lnTo>
                    <a:pt x="0" y="4953"/>
                  </a:lnTo>
                  <a:lnTo>
                    <a:pt x="0" y="9906"/>
                  </a:lnTo>
                  <a:lnTo>
                    <a:pt x="0" y="15494"/>
                  </a:lnTo>
                  <a:lnTo>
                    <a:pt x="4191" y="19812"/>
                  </a:lnTo>
                  <a:lnTo>
                    <a:pt x="9144" y="19812"/>
                  </a:lnTo>
                  <a:lnTo>
                    <a:pt x="291973" y="19812"/>
                  </a:lnTo>
                  <a:lnTo>
                    <a:pt x="297561" y="19812"/>
                  </a:lnTo>
                  <a:lnTo>
                    <a:pt x="301751" y="15494"/>
                  </a:lnTo>
                  <a:lnTo>
                    <a:pt x="301751" y="9906"/>
                  </a:lnTo>
                  <a:lnTo>
                    <a:pt x="301751" y="4953"/>
                  </a:lnTo>
                  <a:lnTo>
                    <a:pt x="297561" y="0"/>
                  </a:lnTo>
                  <a:lnTo>
                    <a:pt x="291973" y="0"/>
                  </a:lnTo>
                  <a:lnTo>
                    <a:pt x="9144" y="0"/>
                  </a:lnTo>
                  <a:close/>
                </a:path>
              </a:pathLst>
            </a:custGeom>
            <a:ln w="9525">
              <a:solidFill>
                <a:srgbClr val="0DB6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6620002" y="1083690"/>
            <a:ext cx="161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DB6B6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10113073" y="1119949"/>
            <a:ext cx="641985" cy="598170"/>
            <a:chOff x="10113073" y="1119949"/>
            <a:chExt cx="641985" cy="598170"/>
          </a:xfrm>
        </p:grpSpPr>
        <p:sp>
          <p:nvSpPr>
            <p:cNvPr id="75" name="object 75"/>
            <p:cNvSpPr/>
            <p:nvPr/>
          </p:nvSpPr>
          <p:spPr>
            <a:xfrm>
              <a:off x="10117835" y="1345691"/>
              <a:ext cx="632460" cy="367665"/>
            </a:xfrm>
            <a:custGeom>
              <a:avLst/>
              <a:gdLst/>
              <a:ahLst/>
              <a:cxnLst/>
              <a:rect l="l" t="t" r="r" b="b"/>
              <a:pathLst>
                <a:path w="632459" h="367664">
                  <a:moveTo>
                    <a:pt x="628650" y="349377"/>
                  </a:moveTo>
                  <a:lnTo>
                    <a:pt x="4445" y="349377"/>
                  </a:lnTo>
                  <a:lnTo>
                    <a:pt x="0" y="353060"/>
                  </a:lnTo>
                  <a:lnTo>
                    <a:pt x="0" y="363728"/>
                  </a:lnTo>
                  <a:lnTo>
                    <a:pt x="3810" y="367284"/>
                  </a:lnTo>
                  <a:lnTo>
                    <a:pt x="626110" y="367284"/>
                  </a:lnTo>
                  <a:lnTo>
                    <a:pt x="631190" y="363728"/>
                  </a:lnTo>
                  <a:lnTo>
                    <a:pt x="631190" y="358394"/>
                  </a:lnTo>
                  <a:lnTo>
                    <a:pt x="632460" y="353060"/>
                  </a:lnTo>
                  <a:lnTo>
                    <a:pt x="628650" y="349377"/>
                  </a:lnTo>
                  <a:close/>
                </a:path>
                <a:path w="632459" h="367664">
                  <a:moveTo>
                    <a:pt x="183261" y="147320"/>
                  </a:moveTo>
                  <a:lnTo>
                    <a:pt x="74041" y="147320"/>
                  </a:lnTo>
                  <a:lnTo>
                    <a:pt x="69596" y="150875"/>
                  </a:lnTo>
                  <a:lnTo>
                    <a:pt x="69596" y="349377"/>
                  </a:lnTo>
                  <a:lnTo>
                    <a:pt x="90678" y="349377"/>
                  </a:lnTo>
                  <a:lnTo>
                    <a:pt x="90678" y="164592"/>
                  </a:lnTo>
                  <a:lnTo>
                    <a:pt x="187706" y="164592"/>
                  </a:lnTo>
                  <a:lnTo>
                    <a:pt x="187706" y="151511"/>
                  </a:lnTo>
                  <a:lnTo>
                    <a:pt x="183261" y="147320"/>
                  </a:lnTo>
                  <a:close/>
                </a:path>
                <a:path w="632459" h="367664">
                  <a:moveTo>
                    <a:pt x="187706" y="164592"/>
                  </a:moveTo>
                  <a:lnTo>
                    <a:pt x="170434" y="164592"/>
                  </a:lnTo>
                  <a:lnTo>
                    <a:pt x="170434" y="349377"/>
                  </a:lnTo>
                  <a:lnTo>
                    <a:pt x="187706" y="349377"/>
                  </a:lnTo>
                  <a:lnTo>
                    <a:pt x="187706" y="164592"/>
                  </a:lnTo>
                  <a:close/>
                </a:path>
                <a:path w="632459" h="367664">
                  <a:moveTo>
                    <a:pt x="371475" y="100965"/>
                  </a:moveTo>
                  <a:lnTo>
                    <a:pt x="262255" y="100965"/>
                  </a:lnTo>
                  <a:lnTo>
                    <a:pt x="257810" y="105156"/>
                  </a:lnTo>
                  <a:lnTo>
                    <a:pt x="257810" y="349377"/>
                  </a:lnTo>
                  <a:lnTo>
                    <a:pt x="278257" y="349377"/>
                  </a:lnTo>
                  <a:lnTo>
                    <a:pt x="278257" y="118237"/>
                  </a:lnTo>
                  <a:lnTo>
                    <a:pt x="375920" y="118237"/>
                  </a:lnTo>
                  <a:lnTo>
                    <a:pt x="375920" y="105791"/>
                  </a:lnTo>
                  <a:lnTo>
                    <a:pt x="371475" y="100965"/>
                  </a:lnTo>
                  <a:close/>
                </a:path>
                <a:path w="632459" h="367664">
                  <a:moveTo>
                    <a:pt x="375920" y="118237"/>
                  </a:moveTo>
                  <a:lnTo>
                    <a:pt x="358013" y="118237"/>
                  </a:lnTo>
                  <a:lnTo>
                    <a:pt x="358013" y="349377"/>
                  </a:lnTo>
                  <a:lnTo>
                    <a:pt x="375920" y="349377"/>
                  </a:lnTo>
                  <a:lnTo>
                    <a:pt x="375920" y="118237"/>
                  </a:lnTo>
                  <a:close/>
                </a:path>
                <a:path w="632459" h="367664">
                  <a:moveTo>
                    <a:pt x="559689" y="0"/>
                  </a:moveTo>
                  <a:lnTo>
                    <a:pt x="450596" y="0"/>
                  </a:lnTo>
                  <a:lnTo>
                    <a:pt x="446150" y="4191"/>
                  </a:lnTo>
                  <a:lnTo>
                    <a:pt x="446150" y="349377"/>
                  </a:lnTo>
                  <a:lnTo>
                    <a:pt x="465836" y="349377"/>
                  </a:lnTo>
                  <a:lnTo>
                    <a:pt x="465836" y="17272"/>
                  </a:lnTo>
                  <a:lnTo>
                    <a:pt x="564134" y="17272"/>
                  </a:lnTo>
                  <a:lnTo>
                    <a:pt x="564134" y="4699"/>
                  </a:lnTo>
                  <a:lnTo>
                    <a:pt x="559689" y="0"/>
                  </a:lnTo>
                  <a:close/>
                </a:path>
                <a:path w="632459" h="367664">
                  <a:moveTo>
                    <a:pt x="564134" y="17272"/>
                  </a:moveTo>
                  <a:lnTo>
                    <a:pt x="545592" y="17272"/>
                  </a:lnTo>
                  <a:lnTo>
                    <a:pt x="545592" y="349377"/>
                  </a:lnTo>
                  <a:lnTo>
                    <a:pt x="564134" y="349377"/>
                  </a:lnTo>
                  <a:lnTo>
                    <a:pt x="564134" y="17272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117835" y="1345691"/>
              <a:ext cx="632460" cy="367665"/>
            </a:xfrm>
            <a:custGeom>
              <a:avLst/>
              <a:gdLst/>
              <a:ahLst/>
              <a:cxnLst/>
              <a:rect l="l" t="t" r="r" b="b"/>
              <a:pathLst>
                <a:path w="632459" h="367664">
                  <a:moveTo>
                    <a:pt x="170434" y="164592"/>
                  </a:moveTo>
                  <a:lnTo>
                    <a:pt x="170434" y="349377"/>
                  </a:lnTo>
                  <a:lnTo>
                    <a:pt x="90678" y="349377"/>
                  </a:lnTo>
                  <a:lnTo>
                    <a:pt x="90678" y="164592"/>
                  </a:lnTo>
                  <a:lnTo>
                    <a:pt x="170434" y="164592"/>
                  </a:lnTo>
                  <a:close/>
                </a:path>
                <a:path w="632459" h="367664">
                  <a:moveTo>
                    <a:pt x="358013" y="118237"/>
                  </a:moveTo>
                  <a:lnTo>
                    <a:pt x="358013" y="349377"/>
                  </a:lnTo>
                  <a:lnTo>
                    <a:pt x="278257" y="349377"/>
                  </a:lnTo>
                  <a:lnTo>
                    <a:pt x="278257" y="118237"/>
                  </a:lnTo>
                  <a:lnTo>
                    <a:pt x="358013" y="118237"/>
                  </a:lnTo>
                  <a:close/>
                </a:path>
                <a:path w="632459" h="367664">
                  <a:moveTo>
                    <a:pt x="545592" y="17272"/>
                  </a:moveTo>
                  <a:lnTo>
                    <a:pt x="545592" y="349377"/>
                  </a:lnTo>
                  <a:lnTo>
                    <a:pt x="465836" y="349377"/>
                  </a:lnTo>
                  <a:lnTo>
                    <a:pt x="465836" y="17272"/>
                  </a:lnTo>
                  <a:lnTo>
                    <a:pt x="545592" y="17272"/>
                  </a:lnTo>
                  <a:close/>
                </a:path>
                <a:path w="632459" h="367664">
                  <a:moveTo>
                    <a:pt x="455675" y="0"/>
                  </a:moveTo>
                  <a:lnTo>
                    <a:pt x="450596" y="0"/>
                  </a:lnTo>
                  <a:lnTo>
                    <a:pt x="446150" y="4191"/>
                  </a:lnTo>
                  <a:lnTo>
                    <a:pt x="446150" y="8890"/>
                  </a:lnTo>
                  <a:lnTo>
                    <a:pt x="446150" y="349377"/>
                  </a:lnTo>
                  <a:lnTo>
                    <a:pt x="375920" y="349377"/>
                  </a:lnTo>
                  <a:lnTo>
                    <a:pt x="375920" y="109982"/>
                  </a:lnTo>
                  <a:lnTo>
                    <a:pt x="375920" y="105791"/>
                  </a:lnTo>
                  <a:lnTo>
                    <a:pt x="371475" y="100965"/>
                  </a:lnTo>
                  <a:lnTo>
                    <a:pt x="366395" y="100965"/>
                  </a:lnTo>
                  <a:lnTo>
                    <a:pt x="267462" y="100965"/>
                  </a:lnTo>
                  <a:lnTo>
                    <a:pt x="262255" y="100965"/>
                  </a:lnTo>
                  <a:lnTo>
                    <a:pt x="257810" y="105156"/>
                  </a:lnTo>
                  <a:lnTo>
                    <a:pt x="257810" y="109982"/>
                  </a:lnTo>
                  <a:lnTo>
                    <a:pt x="257810" y="349377"/>
                  </a:lnTo>
                  <a:lnTo>
                    <a:pt x="187706" y="349377"/>
                  </a:lnTo>
                  <a:lnTo>
                    <a:pt x="187706" y="156337"/>
                  </a:lnTo>
                  <a:lnTo>
                    <a:pt x="187706" y="151511"/>
                  </a:lnTo>
                  <a:lnTo>
                    <a:pt x="183261" y="147320"/>
                  </a:lnTo>
                  <a:lnTo>
                    <a:pt x="178054" y="147320"/>
                  </a:lnTo>
                  <a:lnTo>
                    <a:pt x="79121" y="147320"/>
                  </a:lnTo>
                  <a:lnTo>
                    <a:pt x="74041" y="147320"/>
                  </a:lnTo>
                  <a:lnTo>
                    <a:pt x="69596" y="150875"/>
                  </a:lnTo>
                  <a:lnTo>
                    <a:pt x="69596" y="156337"/>
                  </a:lnTo>
                  <a:lnTo>
                    <a:pt x="69596" y="349377"/>
                  </a:lnTo>
                  <a:lnTo>
                    <a:pt x="9652" y="349377"/>
                  </a:lnTo>
                  <a:lnTo>
                    <a:pt x="4445" y="349377"/>
                  </a:lnTo>
                  <a:lnTo>
                    <a:pt x="0" y="353060"/>
                  </a:lnTo>
                  <a:lnTo>
                    <a:pt x="0" y="358394"/>
                  </a:lnTo>
                  <a:lnTo>
                    <a:pt x="0" y="363728"/>
                  </a:lnTo>
                  <a:lnTo>
                    <a:pt x="3810" y="367284"/>
                  </a:lnTo>
                  <a:lnTo>
                    <a:pt x="9652" y="367284"/>
                  </a:lnTo>
                  <a:lnTo>
                    <a:pt x="621538" y="367284"/>
                  </a:lnTo>
                  <a:lnTo>
                    <a:pt x="626110" y="367284"/>
                  </a:lnTo>
                  <a:lnTo>
                    <a:pt x="631190" y="363728"/>
                  </a:lnTo>
                  <a:lnTo>
                    <a:pt x="631190" y="358394"/>
                  </a:lnTo>
                  <a:lnTo>
                    <a:pt x="632460" y="353060"/>
                  </a:lnTo>
                  <a:lnTo>
                    <a:pt x="628650" y="349377"/>
                  </a:lnTo>
                  <a:lnTo>
                    <a:pt x="623570" y="349377"/>
                  </a:lnTo>
                  <a:lnTo>
                    <a:pt x="564134" y="349377"/>
                  </a:lnTo>
                  <a:lnTo>
                    <a:pt x="564134" y="8890"/>
                  </a:lnTo>
                  <a:lnTo>
                    <a:pt x="564134" y="4699"/>
                  </a:lnTo>
                  <a:lnTo>
                    <a:pt x="559689" y="0"/>
                  </a:lnTo>
                  <a:lnTo>
                    <a:pt x="554609" y="0"/>
                  </a:lnTo>
                  <a:lnTo>
                    <a:pt x="455675" y="0"/>
                  </a:lnTo>
                  <a:close/>
                </a:path>
              </a:pathLst>
            </a:custGeom>
            <a:ln w="9525">
              <a:solidFill>
                <a:srgbClr val="0DB6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129900" y="1124711"/>
              <a:ext cx="600710" cy="340360"/>
            </a:xfrm>
            <a:custGeom>
              <a:avLst/>
              <a:gdLst/>
              <a:ahLst/>
              <a:cxnLst/>
              <a:rect l="l" t="t" r="r" b="b"/>
              <a:pathLst>
                <a:path w="600709" h="340359">
                  <a:moveTo>
                    <a:pt x="525617" y="62611"/>
                  </a:moveTo>
                  <a:lnTo>
                    <a:pt x="501776" y="62611"/>
                  </a:lnTo>
                  <a:lnTo>
                    <a:pt x="459460" y="104609"/>
                  </a:lnTo>
                  <a:lnTo>
                    <a:pt x="415746" y="140843"/>
                  </a:lnTo>
                  <a:lnTo>
                    <a:pt x="371554" y="171705"/>
                  </a:lnTo>
                  <a:lnTo>
                    <a:pt x="327805" y="197589"/>
                  </a:lnTo>
                  <a:lnTo>
                    <a:pt x="285417" y="218887"/>
                  </a:lnTo>
                  <a:lnTo>
                    <a:pt x="245311" y="235993"/>
                  </a:lnTo>
                  <a:lnTo>
                    <a:pt x="208406" y="249300"/>
                  </a:lnTo>
                  <a:lnTo>
                    <a:pt x="137550" y="269361"/>
                  </a:lnTo>
                  <a:lnTo>
                    <a:pt x="80375" y="280431"/>
                  </a:lnTo>
                  <a:lnTo>
                    <a:pt x="41939" y="285144"/>
                  </a:lnTo>
                  <a:lnTo>
                    <a:pt x="27304" y="286130"/>
                  </a:lnTo>
                  <a:lnTo>
                    <a:pt x="16144" y="288595"/>
                  </a:lnTo>
                  <a:lnTo>
                    <a:pt x="7175" y="294513"/>
                  </a:lnTo>
                  <a:lnTo>
                    <a:pt x="1444" y="303097"/>
                  </a:lnTo>
                  <a:lnTo>
                    <a:pt x="0" y="313563"/>
                  </a:lnTo>
                  <a:lnTo>
                    <a:pt x="2591" y="323992"/>
                  </a:lnTo>
                  <a:lnTo>
                    <a:pt x="8826" y="332327"/>
                  </a:lnTo>
                  <a:lnTo>
                    <a:pt x="17823" y="337851"/>
                  </a:lnTo>
                  <a:lnTo>
                    <a:pt x="28701" y="339851"/>
                  </a:lnTo>
                  <a:lnTo>
                    <a:pt x="29209" y="339851"/>
                  </a:lnTo>
                  <a:lnTo>
                    <a:pt x="45837" y="338808"/>
                  </a:lnTo>
                  <a:lnTo>
                    <a:pt x="87645" y="333787"/>
                  </a:lnTo>
                  <a:lnTo>
                    <a:pt x="140412" y="323723"/>
                  </a:lnTo>
                  <a:lnTo>
                    <a:pt x="22859" y="323723"/>
                  </a:lnTo>
                  <a:lnTo>
                    <a:pt x="17779" y="319024"/>
                  </a:lnTo>
                  <a:lnTo>
                    <a:pt x="17779" y="308863"/>
                  </a:lnTo>
                  <a:lnTo>
                    <a:pt x="22225" y="304038"/>
                  </a:lnTo>
                  <a:lnTo>
                    <a:pt x="28701" y="303402"/>
                  </a:lnTo>
                  <a:lnTo>
                    <a:pt x="43289" y="302396"/>
                  </a:lnTo>
                  <a:lnTo>
                    <a:pt x="82724" y="297545"/>
                  </a:lnTo>
                  <a:lnTo>
                    <a:pt x="141662" y="286097"/>
                  </a:lnTo>
                  <a:lnTo>
                    <a:pt x="214756" y="265302"/>
                  </a:lnTo>
                  <a:lnTo>
                    <a:pt x="286869" y="237148"/>
                  </a:lnTo>
                  <a:lnTo>
                    <a:pt x="326440" y="217895"/>
                  </a:lnTo>
                  <a:lnTo>
                    <a:pt x="367507" y="194690"/>
                  </a:lnTo>
                  <a:lnTo>
                    <a:pt x="409071" y="167398"/>
                  </a:lnTo>
                  <a:lnTo>
                    <a:pt x="450715" y="135501"/>
                  </a:lnTo>
                  <a:lnTo>
                    <a:pt x="491631" y="98733"/>
                  </a:lnTo>
                  <a:lnTo>
                    <a:pt x="525617" y="62611"/>
                  </a:lnTo>
                  <a:close/>
                </a:path>
                <a:path w="600709" h="340359">
                  <a:moveTo>
                    <a:pt x="397255" y="203453"/>
                  </a:moveTo>
                  <a:lnTo>
                    <a:pt x="392683" y="203453"/>
                  </a:lnTo>
                  <a:lnTo>
                    <a:pt x="390905" y="203962"/>
                  </a:lnTo>
                  <a:lnTo>
                    <a:pt x="389508" y="205104"/>
                  </a:lnTo>
                  <a:lnTo>
                    <a:pt x="349809" y="228552"/>
                  </a:lnTo>
                  <a:lnTo>
                    <a:pt x="308324" y="249713"/>
                  </a:lnTo>
                  <a:lnTo>
                    <a:pt x="265172" y="268541"/>
                  </a:lnTo>
                  <a:lnTo>
                    <a:pt x="220472" y="284988"/>
                  </a:lnTo>
                  <a:lnTo>
                    <a:pt x="145591" y="306149"/>
                  </a:lnTo>
                  <a:lnTo>
                    <a:pt x="85582" y="317785"/>
                  </a:lnTo>
                  <a:lnTo>
                    <a:pt x="45075" y="322706"/>
                  </a:lnTo>
                  <a:lnTo>
                    <a:pt x="28701" y="323723"/>
                  </a:lnTo>
                  <a:lnTo>
                    <a:pt x="140412" y="323723"/>
                  </a:lnTo>
                  <a:lnTo>
                    <a:pt x="226949" y="300482"/>
                  </a:lnTo>
                  <a:lnTo>
                    <a:pt x="272688" y="283731"/>
                  </a:lnTo>
                  <a:lnTo>
                    <a:pt x="316928" y="264683"/>
                  </a:lnTo>
                  <a:lnTo>
                    <a:pt x="359358" y="243278"/>
                  </a:lnTo>
                  <a:lnTo>
                    <a:pt x="399669" y="219455"/>
                  </a:lnTo>
                  <a:lnTo>
                    <a:pt x="405383" y="211074"/>
                  </a:lnTo>
                  <a:lnTo>
                    <a:pt x="402335" y="207517"/>
                  </a:lnTo>
                  <a:lnTo>
                    <a:pt x="400303" y="204850"/>
                  </a:lnTo>
                  <a:lnTo>
                    <a:pt x="397255" y="203453"/>
                  </a:lnTo>
                  <a:close/>
                </a:path>
                <a:path w="600709" h="340359">
                  <a:moveTo>
                    <a:pt x="553847" y="70358"/>
                  </a:moveTo>
                  <a:lnTo>
                    <a:pt x="550037" y="70358"/>
                  </a:lnTo>
                  <a:lnTo>
                    <a:pt x="547624" y="71882"/>
                  </a:lnTo>
                  <a:lnTo>
                    <a:pt x="545719" y="74040"/>
                  </a:lnTo>
                  <a:lnTo>
                    <a:pt x="518953" y="102818"/>
                  </a:lnTo>
                  <a:lnTo>
                    <a:pt x="490378" y="130238"/>
                  </a:lnTo>
                  <a:lnTo>
                    <a:pt x="460136" y="156229"/>
                  </a:lnTo>
                  <a:lnTo>
                    <a:pt x="424560" y="183641"/>
                  </a:lnTo>
                  <a:lnTo>
                    <a:pt x="423925" y="188467"/>
                  </a:lnTo>
                  <a:lnTo>
                    <a:pt x="427100" y="192659"/>
                  </a:lnTo>
                  <a:lnTo>
                    <a:pt x="429005" y="194690"/>
                  </a:lnTo>
                  <a:lnTo>
                    <a:pt x="431419" y="195707"/>
                  </a:lnTo>
                  <a:lnTo>
                    <a:pt x="435864" y="195707"/>
                  </a:lnTo>
                  <a:lnTo>
                    <a:pt x="467258" y="173045"/>
                  </a:lnTo>
                  <a:lnTo>
                    <a:pt x="519062" y="127722"/>
                  </a:lnTo>
                  <a:lnTo>
                    <a:pt x="543178" y="103250"/>
                  </a:lnTo>
                  <a:lnTo>
                    <a:pt x="561594" y="103250"/>
                  </a:lnTo>
                  <a:lnTo>
                    <a:pt x="561594" y="75184"/>
                  </a:lnTo>
                  <a:lnTo>
                    <a:pt x="559180" y="72262"/>
                  </a:lnTo>
                  <a:lnTo>
                    <a:pt x="555878" y="70992"/>
                  </a:lnTo>
                  <a:lnTo>
                    <a:pt x="554863" y="70485"/>
                  </a:lnTo>
                  <a:lnTo>
                    <a:pt x="553847" y="70358"/>
                  </a:lnTo>
                  <a:close/>
                </a:path>
                <a:path w="600709" h="340359">
                  <a:moveTo>
                    <a:pt x="561594" y="103250"/>
                  </a:moveTo>
                  <a:lnTo>
                    <a:pt x="543178" y="103250"/>
                  </a:lnTo>
                  <a:lnTo>
                    <a:pt x="545770" y="113045"/>
                  </a:lnTo>
                  <a:lnTo>
                    <a:pt x="552005" y="121221"/>
                  </a:lnTo>
                  <a:lnTo>
                    <a:pt x="561002" y="126825"/>
                  </a:lnTo>
                  <a:lnTo>
                    <a:pt x="571880" y="128904"/>
                  </a:lnTo>
                  <a:lnTo>
                    <a:pt x="583062" y="126805"/>
                  </a:lnTo>
                  <a:lnTo>
                    <a:pt x="592185" y="121062"/>
                  </a:lnTo>
                  <a:lnTo>
                    <a:pt x="598330" y="112510"/>
                  </a:lnTo>
                  <a:lnTo>
                    <a:pt x="598654" y="110998"/>
                  </a:lnTo>
                  <a:lnTo>
                    <a:pt x="566166" y="110998"/>
                  </a:lnTo>
                  <a:lnTo>
                    <a:pt x="561594" y="106807"/>
                  </a:lnTo>
                  <a:lnTo>
                    <a:pt x="561594" y="103250"/>
                  </a:lnTo>
                  <a:close/>
                </a:path>
                <a:path w="600709" h="340359">
                  <a:moveTo>
                    <a:pt x="599646" y="17907"/>
                  </a:moveTo>
                  <a:lnTo>
                    <a:pt x="577596" y="17907"/>
                  </a:lnTo>
                  <a:lnTo>
                    <a:pt x="582041" y="21971"/>
                  </a:lnTo>
                  <a:lnTo>
                    <a:pt x="582041" y="106807"/>
                  </a:lnTo>
                  <a:lnTo>
                    <a:pt x="577596" y="110998"/>
                  </a:lnTo>
                  <a:lnTo>
                    <a:pt x="598654" y="110998"/>
                  </a:lnTo>
                  <a:lnTo>
                    <a:pt x="600582" y="101980"/>
                  </a:lnTo>
                  <a:lnTo>
                    <a:pt x="600582" y="19812"/>
                  </a:lnTo>
                  <a:lnTo>
                    <a:pt x="599646" y="17907"/>
                  </a:lnTo>
                  <a:close/>
                </a:path>
                <a:path w="600709" h="340359">
                  <a:moveTo>
                    <a:pt x="577342" y="0"/>
                  </a:moveTo>
                  <a:lnTo>
                    <a:pt x="568198" y="0"/>
                  </a:lnTo>
                  <a:lnTo>
                    <a:pt x="567435" y="126"/>
                  </a:lnTo>
                  <a:lnTo>
                    <a:pt x="488315" y="9016"/>
                  </a:lnTo>
                  <a:lnTo>
                    <a:pt x="477361" y="12422"/>
                  </a:lnTo>
                  <a:lnTo>
                    <a:pt x="468883" y="19303"/>
                  </a:lnTo>
                  <a:lnTo>
                    <a:pt x="463740" y="28662"/>
                  </a:lnTo>
                  <a:lnTo>
                    <a:pt x="462788" y="39497"/>
                  </a:lnTo>
                  <a:lnTo>
                    <a:pt x="465814" y="49033"/>
                  </a:lnTo>
                  <a:lnTo>
                    <a:pt x="472328" y="56641"/>
                  </a:lnTo>
                  <a:lnTo>
                    <a:pt x="481343" y="61678"/>
                  </a:lnTo>
                  <a:lnTo>
                    <a:pt x="491871" y="63500"/>
                  </a:lnTo>
                  <a:lnTo>
                    <a:pt x="493014" y="63500"/>
                  </a:lnTo>
                  <a:lnTo>
                    <a:pt x="495300" y="63246"/>
                  </a:lnTo>
                  <a:lnTo>
                    <a:pt x="501776" y="62611"/>
                  </a:lnTo>
                  <a:lnTo>
                    <a:pt x="525617" y="62611"/>
                  </a:lnTo>
                  <a:lnTo>
                    <a:pt x="531218" y="56641"/>
                  </a:lnTo>
                  <a:lnTo>
                    <a:pt x="535940" y="50926"/>
                  </a:lnTo>
                  <a:lnTo>
                    <a:pt x="533619" y="46609"/>
                  </a:lnTo>
                  <a:lnTo>
                    <a:pt x="488060" y="46609"/>
                  </a:lnTo>
                  <a:lnTo>
                    <a:pt x="483234" y="43687"/>
                  </a:lnTo>
                  <a:lnTo>
                    <a:pt x="482600" y="38862"/>
                  </a:lnTo>
                  <a:lnTo>
                    <a:pt x="481329" y="32892"/>
                  </a:lnTo>
                  <a:lnTo>
                    <a:pt x="485140" y="27559"/>
                  </a:lnTo>
                  <a:lnTo>
                    <a:pt x="491490" y="26924"/>
                  </a:lnTo>
                  <a:lnTo>
                    <a:pt x="570610" y="18034"/>
                  </a:lnTo>
                  <a:lnTo>
                    <a:pt x="570992" y="17907"/>
                  </a:lnTo>
                  <a:lnTo>
                    <a:pt x="599646" y="17907"/>
                  </a:lnTo>
                  <a:lnTo>
                    <a:pt x="596773" y="12064"/>
                  </a:lnTo>
                  <a:lnTo>
                    <a:pt x="590296" y="6603"/>
                  </a:lnTo>
                  <a:lnTo>
                    <a:pt x="584580" y="2412"/>
                  </a:lnTo>
                  <a:lnTo>
                    <a:pt x="577342" y="0"/>
                  </a:lnTo>
                  <a:close/>
                </a:path>
                <a:path w="600709" h="340359">
                  <a:moveTo>
                    <a:pt x="531368" y="42417"/>
                  </a:moveTo>
                  <a:lnTo>
                    <a:pt x="523367" y="42417"/>
                  </a:lnTo>
                  <a:lnTo>
                    <a:pt x="494029" y="46609"/>
                  </a:lnTo>
                  <a:lnTo>
                    <a:pt x="533619" y="46609"/>
                  </a:lnTo>
                  <a:lnTo>
                    <a:pt x="531368" y="42417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129900" y="1124711"/>
              <a:ext cx="600710" cy="340360"/>
            </a:xfrm>
            <a:custGeom>
              <a:avLst/>
              <a:gdLst/>
              <a:ahLst/>
              <a:cxnLst/>
              <a:rect l="l" t="t" r="r" b="b"/>
              <a:pathLst>
                <a:path w="600709" h="340359">
                  <a:moveTo>
                    <a:pt x="569849" y="0"/>
                  </a:moveTo>
                  <a:lnTo>
                    <a:pt x="569087" y="0"/>
                  </a:lnTo>
                  <a:lnTo>
                    <a:pt x="568198" y="0"/>
                  </a:lnTo>
                  <a:lnTo>
                    <a:pt x="567435" y="126"/>
                  </a:lnTo>
                  <a:lnTo>
                    <a:pt x="488315" y="9016"/>
                  </a:lnTo>
                  <a:lnTo>
                    <a:pt x="462788" y="39497"/>
                  </a:lnTo>
                  <a:lnTo>
                    <a:pt x="465814" y="49033"/>
                  </a:lnTo>
                  <a:lnTo>
                    <a:pt x="472328" y="56641"/>
                  </a:lnTo>
                  <a:lnTo>
                    <a:pt x="481343" y="61678"/>
                  </a:lnTo>
                  <a:lnTo>
                    <a:pt x="491871" y="63500"/>
                  </a:lnTo>
                  <a:lnTo>
                    <a:pt x="493014" y="63500"/>
                  </a:lnTo>
                  <a:lnTo>
                    <a:pt x="494156" y="63373"/>
                  </a:lnTo>
                  <a:lnTo>
                    <a:pt x="495300" y="63246"/>
                  </a:lnTo>
                  <a:lnTo>
                    <a:pt x="501776" y="62611"/>
                  </a:lnTo>
                  <a:lnTo>
                    <a:pt x="459460" y="104609"/>
                  </a:lnTo>
                  <a:lnTo>
                    <a:pt x="415746" y="140843"/>
                  </a:lnTo>
                  <a:lnTo>
                    <a:pt x="371554" y="171705"/>
                  </a:lnTo>
                  <a:lnTo>
                    <a:pt x="327805" y="197589"/>
                  </a:lnTo>
                  <a:lnTo>
                    <a:pt x="285417" y="218887"/>
                  </a:lnTo>
                  <a:lnTo>
                    <a:pt x="245311" y="235993"/>
                  </a:lnTo>
                  <a:lnTo>
                    <a:pt x="208406" y="249300"/>
                  </a:lnTo>
                  <a:lnTo>
                    <a:pt x="137550" y="269361"/>
                  </a:lnTo>
                  <a:lnTo>
                    <a:pt x="80375" y="280431"/>
                  </a:lnTo>
                  <a:lnTo>
                    <a:pt x="41939" y="285144"/>
                  </a:lnTo>
                  <a:lnTo>
                    <a:pt x="27304" y="286130"/>
                  </a:lnTo>
                  <a:lnTo>
                    <a:pt x="16144" y="288595"/>
                  </a:lnTo>
                  <a:lnTo>
                    <a:pt x="7175" y="294513"/>
                  </a:lnTo>
                  <a:lnTo>
                    <a:pt x="1444" y="303097"/>
                  </a:lnTo>
                  <a:lnTo>
                    <a:pt x="0" y="313563"/>
                  </a:lnTo>
                  <a:lnTo>
                    <a:pt x="2591" y="323992"/>
                  </a:lnTo>
                  <a:lnTo>
                    <a:pt x="8826" y="332327"/>
                  </a:lnTo>
                  <a:lnTo>
                    <a:pt x="17823" y="337851"/>
                  </a:lnTo>
                  <a:lnTo>
                    <a:pt x="28701" y="339851"/>
                  </a:lnTo>
                  <a:lnTo>
                    <a:pt x="29209" y="339851"/>
                  </a:lnTo>
                  <a:lnTo>
                    <a:pt x="87645" y="333787"/>
                  </a:lnTo>
                  <a:lnTo>
                    <a:pt x="149671" y="321956"/>
                  </a:lnTo>
                  <a:lnTo>
                    <a:pt x="226949" y="300482"/>
                  </a:lnTo>
                  <a:lnTo>
                    <a:pt x="272688" y="283731"/>
                  </a:lnTo>
                  <a:lnTo>
                    <a:pt x="316928" y="264683"/>
                  </a:lnTo>
                  <a:lnTo>
                    <a:pt x="359358" y="243278"/>
                  </a:lnTo>
                  <a:lnTo>
                    <a:pt x="399669" y="219455"/>
                  </a:lnTo>
                  <a:lnTo>
                    <a:pt x="405383" y="211074"/>
                  </a:lnTo>
                  <a:lnTo>
                    <a:pt x="402335" y="207517"/>
                  </a:lnTo>
                  <a:lnTo>
                    <a:pt x="400303" y="204850"/>
                  </a:lnTo>
                  <a:lnTo>
                    <a:pt x="397255" y="203453"/>
                  </a:lnTo>
                  <a:lnTo>
                    <a:pt x="394462" y="203453"/>
                  </a:lnTo>
                  <a:lnTo>
                    <a:pt x="392683" y="203453"/>
                  </a:lnTo>
                  <a:lnTo>
                    <a:pt x="390905" y="203962"/>
                  </a:lnTo>
                  <a:lnTo>
                    <a:pt x="389508" y="205104"/>
                  </a:lnTo>
                  <a:lnTo>
                    <a:pt x="349809" y="228552"/>
                  </a:lnTo>
                  <a:lnTo>
                    <a:pt x="308324" y="249713"/>
                  </a:lnTo>
                  <a:lnTo>
                    <a:pt x="265172" y="268541"/>
                  </a:lnTo>
                  <a:lnTo>
                    <a:pt x="220472" y="284988"/>
                  </a:lnTo>
                  <a:lnTo>
                    <a:pt x="145591" y="306149"/>
                  </a:lnTo>
                  <a:lnTo>
                    <a:pt x="85582" y="317785"/>
                  </a:lnTo>
                  <a:lnTo>
                    <a:pt x="45075" y="322706"/>
                  </a:lnTo>
                  <a:lnTo>
                    <a:pt x="28701" y="323723"/>
                  </a:lnTo>
                  <a:lnTo>
                    <a:pt x="22859" y="323723"/>
                  </a:lnTo>
                  <a:lnTo>
                    <a:pt x="17779" y="319024"/>
                  </a:lnTo>
                  <a:lnTo>
                    <a:pt x="17779" y="313563"/>
                  </a:lnTo>
                  <a:lnTo>
                    <a:pt x="17779" y="308863"/>
                  </a:lnTo>
                  <a:lnTo>
                    <a:pt x="22225" y="304038"/>
                  </a:lnTo>
                  <a:lnTo>
                    <a:pt x="28701" y="303402"/>
                  </a:lnTo>
                  <a:lnTo>
                    <a:pt x="43289" y="302396"/>
                  </a:lnTo>
                  <a:lnTo>
                    <a:pt x="82724" y="297545"/>
                  </a:lnTo>
                  <a:lnTo>
                    <a:pt x="141662" y="286097"/>
                  </a:lnTo>
                  <a:lnTo>
                    <a:pt x="214756" y="265302"/>
                  </a:lnTo>
                  <a:lnTo>
                    <a:pt x="286869" y="237148"/>
                  </a:lnTo>
                  <a:lnTo>
                    <a:pt x="326440" y="217895"/>
                  </a:lnTo>
                  <a:lnTo>
                    <a:pt x="367411" y="194754"/>
                  </a:lnTo>
                  <a:lnTo>
                    <a:pt x="409071" y="167398"/>
                  </a:lnTo>
                  <a:lnTo>
                    <a:pt x="450715" y="135501"/>
                  </a:lnTo>
                  <a:lnTo>
                    <a:pt x="491631" y="98733"/>
                  </a:lnTo>
                  <a:lnTo>
                    <a:pt x="531114" y="56768"/>
                  </a:lnTo>
                  <a:lnTo>
                    <a:pt x="535940" y="50926"/>
                  </a:lnTo>
                  <a:lnTo>
                    <a:pt x="531368" y="42417"/>
                  </a:lnTo>
                  <a:lnTo>
                    <a:pt x="524128" y="42417"/>
                  </a:lnTo>
                  <a:lnTo>
                    <a:pt x="523875" y="42417"/>
                  </a:lnTo>
                  <a:lnTo>
                    <a:pt x="523621" y="42417"/>
                  </a:lnTo>
                  <a:lnTo>
                    <a:pt x="523367" y="42417"/>
                  </a:lnTo>
                  <a:lnTo>
                    <a:pt x="494029" y="46609"/>
                  </a:lnTo>
                  <a:lnTo>
                    <a:pt x="493649" y="46609"/>
                  </a:lnTo>
                  <a:lnTo>
                    <a:pt x="493268" y="46609"/>
                  </a:lnTo>
                  <a:lnTo>
                    <a:pt x="492759" y="46609"/>
                  </a:lnTo>
                  <a:lnTo>
                    <a:pt x="488060" y="46609"/>
                  </a:lnTo>
                  <a:lnTo>
                    <a:pt x="483234" y="43687"/>
                  </a:lnTo>
                  <a:lnTo>
                    <a:pt x="482600" y="38862"/>
                  </a:lnTo>
                  <a:lnTo>
                    <a:pt x="481329" y="32892"/>
                  </a:lnTo>
                  <a:lnTo>
                    <a:pt x="485140" y="27559"/>
                  </a:lnTo>
                  <a:lnTo>
                    <a:pt x="491490" y="26924"/>
                  </a:lnTo>
                  <a:lnTo>
                    <a:pt x="570610" y="18034"/>
                  </a:lnTo>
                  <a:lnTo>
                    <a:pt x="570992" y="17907"/>
                  </a:lnTo>
                  <a:lnTo>
                    <a:pt x="571373" y="17907"/>
                  </a:lnTo>
                  <a:lnTo>
                    <a:pt x="571753" y="17907"/>
                  </a:lnTo>
                  <a:lnTo>
                    <a:pt x="577596" y="17907"/>
                  </a:lnTo>
                  <a:lnTo>
                    <a:pt x="582041" y="21971"/>
                  </a:lnTo>
                  <a:lnTo>
                    <a:pt x="582041" y="27559"/>
                  </a:lnTo>
                  <a:lnTo>
                    <a:pt x="582041" y="101473"/>
                  </a:lnTo>
                  <a:lnTo>
                    <a:pt x="582041" y="106807"/>
                  </a:lnTo>
                  <a:lnTo>
                    <a:pt x="577596" y="110998"/>
                  </a:lnTo>
                  <a:lnTo>
                    <a:pt x="571880" y="110998"/>
                  </a:lnTo>
                  <a:lnTo>
                    <a:pt x="566166" y="110998"/>
                  </a:lnTo>
                  <a:lnTo>
                    <a:pt x="561594" y="106807"/>
                  </a:lnTo>
                  <a:lnTo>
                    <a:pt x="561594" y="101473"/>
                  </a:lnTo>
                  <a:lnTo>
                    <a:pt x="561594" y="79375"/>
                  </a:lnTo>
                  <a:lnTo>
                    <a:pt x="561594" y="75184"/>
                  </a:lnTo>
                  <a:lnTo>
                    <a:pt x="559180" y="72262"/>
                  </a:lnTo>
                  <a:lnTo>
                    <a:pt x="555878" y="70992"/>
                  </a:lnTo>
                  <a:lnTo>
                    <a:pt x="554863" y="70485"/>
                  </a:lnTo>
                  <a:lnTo>
                    <a:pt x="553847" y="70358"/>
                  </a:lnTo>
                  <a:lnTo>
                    <a:pt x="552830" y="70358"/>
                  </a:lnTo>
                  <a:lnTo>
                    <a:pt x="550037" y="70358"/>
                  </a:lnTo>
                  <a:lnTo>
                    <a:pt x="547624" y="71882"/>
                  </a:lnTo>
                  <a:lnTo>
                    <a:pt x="518953" y="102818"/>
                  </a:lnTo>
                  <a:lnTo>
                    <a:pt x="490378" y="130238"/>
                  </a:lnTo>
                  <a:lnTo>
                    <a:pt x="460136" y="156229"/>
                  </a:lnTo>
                  <a:lnTo>
                    <a:pt x="428371" y="180721"/>
                  </a:lnTo>
                  <a:lnTo>
                    <a:pt x="424560" y="183641"/>
                  </a:lnTo>
                  <a:lnTo>
                    <a:pt x="423925" y="188467"/>
                  </a:lnTo>
                  <a:lnTo>
                    <a:pt x="427100" y="192659"/>
                  </a:lnTo>
                  <a:lnTo>
                    <a:pt x="429005" y="194690"/>
                  </a:lnTo>
                  <a:lnTo>
                    <a:pt x="431419" y="195707"/>
                  </a:lnTo>
                  <a:lnTo>
                    <a:pt x="433958" y="195707"/>
                  </a:lnTo>
                  <a:lnTo>
                    <a:pt x="435864" y="195707"/>
                  </a:lnTo>
                  <a:lnTo>
                    <a:pt x="467258" y="173045"/>
                  </a:lnTo>
                  <a:lnTo>
                    <a:pt x="519062" y="127722"/>
                  </a:lnTo>
                  <a:lnTo>
                    <a:pt x="543178" y="103250"/>
                  </a:lnTo>
                  <a:lnTo>
                    <a:pt x="545770" y="113045"/>
                  </a:lnTo>
                  <a:lnTo>
                    <a:pt x="552005" y="121221"/>
                  </a:lnTo>
                  <a:lnTo>
                    <a:pt x="561002" y="126825"/>
                  </a:lnTo>
                  <a:lnTo>
                    <a:pt x="571880" y="128904"/>
                  </a:lnTo>
                  <a:lnTo>
                    <a:pt x="583062" y="126805"/>
                  </a:lnTo>
                  <a:lnTo>
                    <a:pt x="592185" y="121062"/>
                  </a:lnTo>
                  <a:lnTo>
                    <a:pt x="598330" y="112510"/>
                  </a:lnTo>
                  <a:lnTo>
                    <a:pt x="600582" y="101980"/>
                  </a:lnTo>
                  <a:lnTo>
                    <a:pt x="600582" y="28701"/>
                  </a:lnTo>
                  <a:lnTo>
                    <a:pt x="600582" y="19812"/>
                  </a:lnTo>
                  <a:lnTo>
                    <a:pt x="596773" y="12064"/>
                  </a:lnTo>
                  <a:lnTo>
                    <a:pt x="590296" y="6603"/>
                  </a:lnTo>
                  <a:lnTo>
                    <a:pt x="584580" y="2412"/>
                  </a:lnTo>
                  <a:lnTo>
                    <a:pt x="577342" y="0"/>
                  </a:lnTo>
                  <a:lnTo>
                    <a:pt x="569849" y="0"/>
                  </a:lnTo>
                  <a:close/>
                </a:path>
              </a:pathLst>
            </a:custGeom>
            <a:ln w="9525">
              <a:solidFill>
                <a:srgbClr val="0DB6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9" name="object 7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174587" y="1092517"/>
            <a:ext cx="675534" cy="625221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2660904" y="3104413"/>
            <a:ext cx="299085" cy="299085"/>
            <a:chOff x="2660904" y="3104413"/>
            <a:chExt cx="299085" cy="299085"/>
          </a:xfrm>
        </p:grpSpPr>
        <p:pic>
          <p:nvPicPr>
            <p:cNvPr id="81" name="object 8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0904" y="3104413"/>
              <a:ext cx="298678" cy="29867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52344" y="3140989"/>
              <a:ext cx="173736" cy="173710"/>
            </a:xfrm>
            <a:prstGeom prst="rect">
              <a:avLst/>
            </a:prstGeom>
          </p:spPr>
        </p:pic>
      </p:grpSp>
      <p:sp>
        <p:nvSpPr>
          <p:cNvPr id="83" name="object 83"/>
          <p:cNvSpPr txBox="1"/>
          <p:nvPr/>
        </p:nvSpPr>
        <p:spPr>
          <a:xfrm>
            <a:off x="2321814" y="1869693"/>
            <a:ext cx="1118870" cy="67564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5080" algn="ctr">
              <a:lnSpc>
                <a:spcPct val="83400"/>
              </a:lnSpc>
              <a:spcBef>
                <a:spcPts val="414"/>
              </a:spcBef>
            </a:pPr>
            <a:r>
              <a:rPr sz="1600" spc="-195" dirty="0">
                <a:solidFill>
                  <a:srgbClr val="0DB6B6"/>
                </a:solidFill>
                <a:latin typeface="Arial Black"/>
                <a:cs typeface="Arial Black"/>
              </a:rPr>
              <a:t>Взносы </a:t>
            </a:r>
            <a:r>
              <a:rPr sz="1600" spc="-19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600" spc="-145" dirty="0">
                <a:solidFill>
                  <a:srgbClr val="0DB6B6"/>
                </a:solidFill>
                <a:latin typeface="Arial Black"/>
                <a:cs typeface="Arial Black"/>
              </a:rPr>
              <a:t>у</a:t>
            </a:r>
            <a:r>
              <a:rPr sz="1600" spc="-70" dirty="0">
                <a:solidFill>
                  <a:srgbClr val="0DB6B6"/>
                </a:solidFill>
                <a:latin typeface="Arial Black"/>
                <a:cs typeface="Arial Black"/>
              </a:rPr>
              <a:t>ч</a:t>
            </a:r>
            <a:r>
              <a:rPr sz="1600" spc="-150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600" spc="-280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600" spc="-70" dirty="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1600" spc="-90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600" spc="-130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600" spc="-114" dirty="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1600" spc="-165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600" spc="-110" dirty="0">
                <a:solidFill>
                  <a:srgbClr val="0DB6B6"/>
                </a:solidFill>
                <a:latin typeface="Arial Black"/>
                <a:cs typeface="Arial Black"/>
              </a:rPr>
              <a:t>,  </a:t>
            </a:r>
            <a:r>
              <a:rPr sz="1600" spc="-70" dirty="0">
                <a:solidFill>
                  <a:srgbClr val="0DB6B6"/>
                </a:solidFill>
                <a:latin typeface="Arial Black"/>
                <a:cs typeface="Arial Black"/>
              </a:rPr>
              <a:t>руб./год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2660904" y="4462271"/>
            <a:ext cx="299085" cy="297180"/>
            <a:chOff x="2660904" y="4462271"/>
            <a:chExt cx="299085" cy="297180"/>
          </a:xfrm>
        </p:grpSpPr>
        <p:pic>
          <p:nvPicPr>
            <p:cNvPr id="85" name="object 8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60904" y="4462271"/>
              <a:ext cx="298678" cy="29718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52344" y="4498847"/>
              <a:ext cx="173736" cy="172212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2660904" y="5818632"/>
            <a:ext cx="299085" cy="299085"/>
            <a:chOff x="2660904" y="5818632"/>
            <a:chExt cx="299085" cy="299085"/>
          </a:xfrm>
        </p:grpSpPr>
        <p:pic>
          <p:nvPicPr>
            <p:cNvPr id="88" name="object 8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0904" y="5818632"/>
              <a:ext cx="298678" cy="29867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52344" y="5855208"/>
              <a:ext cx="173736" cy="173735"/>
            </a:xfrm>
            <a:prstGeom prst="rect">
              <a:avLst/>
            </a:prstGeom>
          </p:spPr>
        </p:pic>
      </p:grpSp>
      <p:graphicFrame>
        <p:nvGraphicFramePr>
          <p:cNvPr id="90" name="object 90"/>
          <p:cNvGraphicFramePr>
            <a:graphicFrameLocks noGrp="1"/>
          </p:cNvGraphicFramePr>
          <p:nvPr/>
        </p:nvGraphicFramePr>
        <p:xfrm>
          <a:off x="280060" y="2667370"/>
          <a:ext cx="4963795" cy="3160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0100"/>
                <a:gridCol w="1660525"/>
                <a:gridCol w="1233170"/>
              </a:tblGrid>
              <a:tr h="899023">
                <a:tc>
                  <a:txBody>
                    <a:bodyPr/>
                    <a:lstStyle/>
                    <a:p>
                      <a:pPr marR="147955" algn="ctr">
                        <a:lnSpc>
                          <a:spcPts val="3300"/>
                        </a:lnSpc>
                      </a:pPr>
                      <a:r>
                        <a:rPr sz="1400" spc="5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sz="14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400" spc="-45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₽</a:t>
                      </a:r>
                      <a:r>
                        <a:rPr sz="1600" spc="-229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spc="-5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8</a:t>
                      </a:r>
                      <a:r>
                        <a:rPr sz="28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sz="2800" spc="-465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ты</a:t>
                      </a:r>
                      <a:r>
                        <a:rPr sz="1600" spc="-45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6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399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800" spc="135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36</a:t>
                      </a:r>
                      <a:r>
                        <a:rPr sz="2800" spc="-22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4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тыс.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8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100</a:t>
                      </a:r>
                      <a:r>
                        <a:rPr sz="2800" spc="-465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" marB="0"/>
                </a:tc>
              </a:tr>
              <a:tr h="1357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R="14605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₽</a:t>
                      </a:r>
                      <a:r>
                        <a:rPr sz="1600" spc="-229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spc="-5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8</a:t>
                      </a:r>
                      <a:r>
                        <a:rPr sz="2800" spc="-1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sz="28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-150</a:t>
                      </a:r>
                      <a:r>
                        <a:rPr sz="2800" spc="-455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ты</a:t>
                      </a:r>
                      <a:r>
                        <a:rPr sz="1600" spc="-45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6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R="173990" algn="ctr">
                        <a:lnSpc>
                          <a:spcPct val="100000"/>
                        </a:lnSpc>
                      </a:pPr>
                      <a:r>
                        <a:rPr sz="2800" spc="2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72</a:t>
                      </a:r>
                      <a:r>
                        <a:rPr sz="2800" spc="-2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35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тыс.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334645" algn="ctr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50</a:t>
                      </a:r>
                      <a:r>
                        <a:rPr sz="2800" spc="-459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</a:tr>
              <a:tr h="899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R="14668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св</a:t>
                      </a:r>
                      <a:r>
                        <a:rPr sz="1400" spc="-1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14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ше</a:t>
                      </a:r>
                      <a:r>
                        <a:rPr sz="1400" spc="-55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₽</a:t>
                      </a:r>
                      <a:r>
                        <a:rPr sz="1600" spc="-215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150</a:t>
                      </a:r>
                      <a:r>
                        <a:rPr sz="2800" spc="-47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ты</a:t>
                      </a:r>
                      <a:r>
                        <a:rPr sz="1600" spc="-45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6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R="172720" algn="ctr">
                        <a:lnSpc>
                          <a:spcPts val="3340"/>
                        </a:lnSpc>
                        <a:spcBef>
                          <a:spcPts val="5"/>
                        </a:spcBef>
                      </a:pPr>
                      <a:r>
                        <a:rPr sz="2800" spc="6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144</a:t>
                      </a:r>
                      <a:r>
                        <a:rPr sz="2800" spc="-2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35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тыс.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334645" algn="ctr">
                        <a:lnSpc>
                          <a:spcPts val="3315"/>
                        </a:lnSpc>
                      </a:pPr>
                      <a:r>
                        <a:rPr sz="2800" spc="-5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28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2800" spc="-475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E173E"/>
                          </a:solidFill>
                          <a:latin typeface="Tahoma"/>
                          <a:cs typeface="Tahoma"/>
                        </a:rPr>
                        <a:t>%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080" marB="0"/>
                </a:tc>
              </a:tr>
            </a:tbl>
          </a:graphicData>
        </a:graphic>
      </p:graphicFrame>
      <p:sp>
        <p:nvSpPr>
          <p:cNvPr id="91" name="object 91"/>
          <p:cNvSpPr/>
          <p:nvPr/>
        </p:nvSpPr>
        <p:spPr>
          <a:xfrm>
            <a:off x="2583179" y="1171955"/>
            <a:ext cx="688975" cy="541020"/>
          </a:xfrm>
          <a:custGeom>
            <a:avLst/>
            <a:gdLst/>
            <a:ahLst/>
            <a:cxnLst/>
            <a:rect l="l" t="t" r="r" b="b"/>
            <a:pathLst>
              <a:path w="688975" h="541019">
                <a:moveTo>
                  <a:pt x="533907" y="0"/>
                </a:moveTo>
                <a:lnTo>
                  <a:pt x="471531" y="5530"/>
                </a:lnTo>
                <a:lnTo>
                  <a:pt x="422465" y="20907"/>
                </a:lnTo>
                <a:lnTo>
                  <a:pt x="390354" y="44309"/>
                </a:lnTo>
                <a:lnTo>
                  <a:pt x="378840" y="73914"/>
                </a:lnTo>
                <a:lnTo>
                  <a:pt x="390354" y="101316"/>
                </a:lnTo>
                <a:lnTo>
                  <a:pt x="422465" y="123586"/>
                </a:lnTo>
                <a:lnTo>
                  <a:pt x="471531" y="138547"/>
                </a:lnTo>
                <a:lnTo>
                  <a:pt x="533907" y="144018"/>
                </a:lnTo>
                <a:lnTo>
                  <a:pt x="594443" y="138547"/>
                </a:lnTo>
                <a:lnTo>
                  <a:pt x="643667" y="123586"/>
                </a:lnTo>
                <a:lnTo>
                  <a:pt x="659536" y="112903"/>
                </a:lnTo>
                <a:lnTo>
                  <a:pt x="533907" y="112903"/>
                </a:lnTo>
                <a:lnTo>
                  <a:pt x="484141" y="109007"/>
                </a:lnTo>
                <a:lnTo>
                  <a:pt x="446103" y="99266"/>
                </a:lnTo>
                <a:lnTo>
                  <a:pt x="421804" y="86596"/>
                </a:lnTo>
                <a:lnTo>
                  <a:pt x="413257" y="73914"/>
                </a:lnTo>
                <a:lnTo>
                  <a:pt x="421804" y="59029"/>
                </a:lnTo>
                <a:lnTo>
                  <a:pt x="446103" y="45227"/>
                </a:lnTo>
                <a:lnTo>
                  <a:pt x="484141" y="35069"/>
                </a:lnTo>
                <a:lnTo>
                  <a:pt x="533907" y="31115"/>
                </a:lnTo>
                <a:lnTo>
                  <a:pt x="658096" y="31115"/>
                </a:lnTo>
                <a:lnTo>
                  <a:pt x="643667" y="20907"/>
                </a:lnTo>
                <a:lnTo>
                  <a:pt x="594443" y="5530"/>
                </a:lnTo>
                <a:lnTo>
                  <a:pt x="533907" y="0"/>
                </a:lnTo>
                <a:close/>
              </a:path>
              <a:path w="688975" h="541019">
                <a:moveTo>
                  <a:pt x="658096" y="31115"/>
                </a:moveTo>
                <a:lnTo>
                  <a:pt x="533907" y="31115"/>
                </a:lnTo>
                <a:lnTo>
                  <a:pt x="583600" y="35069"/>
                </a:lnTo>
                <a:lnTo>
                  <a:pt x="621601" y="45227"/>
                </a:lnTo>
                <a:lnTo>
                  <a:pt x="645886" y="59029"/>
                </a:lnTo>
                <a:lnTo>
                  <a:pt x="654431" y="73914"/>
                </a:lnTo>
                <a:lnTo>
                  <a:pt x="645886" y="86596"/>
                </a:lnTo>
                <a:lnTo>
                  <a:pt x="621601" y="99266"/>
                </a:lnTo>
                <a:lnTo>
                  <a:pt x="583600" y="109007"/>
                </a:lnTo>
                <a:lnTo>
                  <a:pt x="533907" y="112903"/>
                </a:lnTo>
                <a:lnTo>
                  <a:pt x="659536" y="112903"/>
                </a:lnTo>
                <a:lnTo>
                  <a:pt x="676747" y="101316"/>
                </a:lnTo>
                <a:lnTo>
                  <a:pt x="688847" y="73914"/>
                </a:lnTo>
                <a:lnTo>
                  <a:pt x="676747" y="44309"/>
                </a:lnTo>
                <a:lnTo>
                  <a:pt x="658096" y="31115"/>
                </a:lnTo>
                <a:close/>
              </a:path>
              <a:path w="688975" h="541019">
                <a:moveTo>
                  <a:pt x="398202" y="305980"/>
                </a:moveTo>
                <a:lnTo>
                  <a:pt x="391794" y="307467"/>
                </a:lnTo>
                <a:lnTo>
                  <a:pt x="386195" y="311074"/>
                </a:lnTo>
                <a:lnTo>
                  <a:pt x="382619" y="315753"/>
                </a:lnTo>
                <a:lnTo>
                  <a:pt x="381472" y="321147"/>
                </a:lnTo>
                <a:lnTo>
                  <a:pt x="383158" y="326898"/>
                </a:lnTo>
                <a:lnTo>
                  <a:pt x="403695" y="350198"/>
                </a:lnTo>
                <a:lnTo>
                  <a:pt x="437530" y="367284"/>
                </a:lnTo>
                <a:lnTo>
                  <a:pt x="481867" y="377797"/>
                </a:lnTo>
                <a:lnTo>
                  <a:pt x="533907" y="381381"/>
                </a:lnTo>
                <a:lnTo>
                  <a:pt x="559585" y="380664"/>
                </a:lnTo>
                <a:lnTo>
                  <a:pt x="607702" y="374898"/>
                </a:lnTo>
                <a:lnTo>
                  <a:pt x="649418" y="360324"/>
                </a:lnTo>
                <a:lnTo>
                  <a:pt x="664853" y="350266"/>
                </a:lnTo>
                <a:lnTo>
                  <a:pt x="533907" y="350266"/>
                </a:lnTo>
                <a:lnTo>
                  <a:pt x="488999" y="347539"/>
                </a:lnTo>
                <a:lnTo>
                  <a:pt x="452580" y="340074"/>
                </a:lnTo>
                <a:lnTo>
                  <a:pt x="426662" y="328941"/>
                </a:lnTo>
                <a:lnTo>
                  <a:pt x="413257" y="315214"/>
                </a:lnTo>
                <a:lnTo>
                  <a:pt x="409350" y="310199"/>
                </a:lnTo>
                <a:lnTo>
                  <a:pt x="404193" y="307006"/>
                </a:lnTo>
                <a:lnTo>
                  <a:pt x="398202" y="305980"/>
                </a:lnTo>
                <a:close/>
              </a:path>
              <a:path w="688975" h="541019">
                <a:moveTo>
                  <a:pt x="675894" y="303657"/>
                </a:moveTo>
                <a:lnTo>
                  <a:pt x="667257" y="303657"/>
                </a:lnTo>
                <a:lnTo>
                  <a:pt x="658749" y="307467"/>
                </a:lnTo>
                <a:lnTo>
                  <a:pt x="654431" y="315214"/>
                </a:lnTo>
                <a:lnTo>
                  <a:pt x="641028" y="327280"/>
                </a:lnTo>
                <a:lnTo>
                  <a:pt x="615124" y="338597"/>
                </a:lnTo>
                <a:lnTo>
                  <a:pt x="578742" y="346985"/>
                </a:lnTo>
                <a:lnTo>
                  <a:pt x="533907" y="350266"/>
                </a:lnTo>
                <a:lnTo>
                  <a:pt x="664853" y="350266"/>
                </a:lnTo>
                <a:lnTo>
                  <a:pt x="666242" y="349361"/>
                </a:lnTo>
                <a:lnTo>
                  <a:pt x="678207" y="336944"/>
                </a:lnTo>
                <a:lnTo>
                  <a:pt x="684530" y="323088"/>
                </a:lnTo>
                <a:lnTo>
                  <a:pt x="686216" y="317265"/>
                </a:lnTo>
                <a:lnTo>
                  <a:pt x="685069" y="311848"/>
                </a:lnTo>
                <a:lnTo>
                  <a:pt x="681493" y="307193"/>
                </a:lnTo>
                <a:lnTo>
                  <a:pt x="675894" y="303657"/>
                </a:lnTo>
                <a:close/>
              </a:path>
              <a:path w="688975" h="541019">
                <a:moveTo>
                  <a:pt x="398202" y="228129"/>
                </a:moveTo>
                <a:lnTo>
                  <a:pt x="391794" y="229616"/>
                </a:lnTo>
                <a:lnTo>
                  <a:pt x="386195" y="233223"/>
                </a:lnTo>
                <a:lnTo>
                  <a:pt x="382619" y="237902"/>
                </a:lnTo>
                <a:lnTo>
                  <a:pt x="381472" y="243296"/>
                </a:lnTo>
                <a:lnTo>
                  <a:pt x="383158" y="249047"/>
                </a:lnTo>
                <a:lnTo>
                  <a:pt x="403695" y="270760"/>
                </a:lnTo>
                <a:lnTo>
                  <a:pt x="437530" y="288067"/>
                </a:lnTo>
                <a:lnTo>
                  <a:pt x="481867" y="299517"/>
                </a:lnTo>
                <a:lnTo>
                  <a:pt x="533907" y="303657"/>
                </a:lnTo>
                <a:lnTo>
                  <a:pt x="559585" y="302859"/>
                </a:lnTo>
                <a:lnTo>
                  <a:pt x="584454" y="300227"/>
                </a:lnTo>
                <a:lnTo>
                  <a:pt x="607702" y="295405"/>
                </a:lnTo>
                <a:lnTo>
                  <a:pt x="628522" y="288036"/>
                </a:lnTo>
                <a:lnTo>
                  <a:pt x="649418" y="280812"/>
                </a:lnTo>
                <a:lnTo>
                  <a:pt x="663842" y="272415"/>
                </a:lnTo>
                <a:lnTo>
                  <a:pt x="533907" y="272415"/>
                </a:lnTo>
                <a:lnTo>
                  <a:pt x="488999" y="269134"/>
                </a:lnTo>
                <a:lnTo>
                  <a:pt x="452580" y="260746"/>
                </a:lnTo>
                <a:lnTo>
                  <a:pt x="426662" y="249429"/>
                </a:lnTo>
                <a:lnTo>
                  <a:pt x="413257" y="237363"/>
                </a:lnTo>
                <a:lnTo>
                  <a:pt x="409350" y="232348"/>
                </a:lnTo>
                <a:lnTo>
                  <a:pt x="404193" y="229155"/>
                </a:lnTo>
                <a:lnTo>
                  <a:pt x="398202" y="228129"/>
                </a:lnTo>
                <a:close/>
              </a:path>
              <a:path w="688975" h="541019">
                <a:moveTo>
                  <a:pt x="669504" y="224266"/>
                </a:moveTo>
                <a:lnTo>
                  <a:pt x="663543" y="225298"/>
                </a:lnTo>
                <a:lnTo>
                  <a:pt x="658391" y="228520"/>
                </a:lnTo>
                <a:lnTo>
                  <a:pt x="654431" y="233553"/>
                </a:lnTo>
                <a:lnTo>
                  <a:pt x="641028" y="247822"/>
                </a:lnTo>
                <a:lnTo>
                  <a:pt x="615124" y="260270"/>
                </a:lnTo>
                <a:lnTo>
                  <a:pt x="578742" y="269075"/>
                </a:lnTo>
                <a:lnTo>
                  <a:pt x="533907" y="272415"/>
                </a:lnTo>
                <a:lnTo>
                  <a:pt x="663842" y="272415"/>
                </a:lnTo>
                <a:lnTo>
                  <a:pt x="666242" y="271018"/>
                </a:lnTo>
                <a:lnTo>
                  <a:pt x="678207" y="259032"/>
                </a:lnTo>
                <a:lnTo>
                  <a:pt x="684530" y="245237"/>
                </a:lnTo>
                <a:lnTo>
                  <a:pt x="686216" y="239414"/>
                </a:lnTo>
                <a:lnTo>
                  <a:pt x="685069" y="233997"/>
                </a:lnTo>
                <a:lnTo>
                  <a:pt x="681493" y="229342"/>
                </a:lnTo>
                <a:lnTo>
                  <a:pt x="675894" y="225806"/>
                </a:lnTo>
                <a:lnTo>
                  <a:pt x="669504" y="224266"/>
                </a:lnTo>
                <a:close/>
              </a:path>
              <a:path w="688975" h="541019">
                <a:moveTo>
                  <a:pt x="409067" y="147955"/>
                </a:moveTo>
                <a:lnTo>
                  <a:pt x="391794" y="147955"/>
                </a:lnTo>
                <a:lnTo>
                  <a:pt x="386195" y="152104"/>
                </a:lnTo>
                <a:lnTo>
                  <a:pt x="382619" y="158099"/>
                </a:lnTo>
                <a:lnTo>
                  <a:pt x="381472" y="164832"/>
                </a:lnTo>
                <a:lnTo>
                  <a:pt x="383158" y="171196"/>
                </a:lnTo>
                <a:lnTo>
                  <a:pt x="403695" y="192909"/>
                </a:lnTo>
                <a:lnTo>
                  <a:pt x="437530" y="210216"/>
                </a:lnTo>
                <a:lnTo>
                  <a:pt x="481867" y="221666"/>
                </a:lnTo>
                <a:lnTo>
                  <a:pt x="533907" y="225806"/>
                </a:lnTo>
                <a:lnTo>
                  <a:pt x="559585" y="224454"/>
                </a:lnTo>
                <a:lnTo>
                  <a:pt x="607702" y="215894"/>
                </a:lnTo>
                <a:lnTo>
                  <a:pt x="649418" y="200747"/>
                </a:lnTo>
                <a:lnTo>
                  <a:pt x="659294" y="194564"/>
                </a:lnTo>
                <a:lnTo>
                  <a:pt x="533907" y="194564"/>
                </a:lnTo>
                <a:lnTo>
                  <a:pt x="488999" y="191224"/>
                </a:lnTo>
                <a:lnTo>
                  <a:pt x="452580" y="182419"/>
                </a:lnTo>
                <a:lnTo>
                  <a:pt x="426662" y="169971"/>
                </a:lnTo>
                <a:lnTo>
                  <a:pt x="413257" y="155702"/>
                </a:lnTo>
                <a:lnTo>
                  <a:pt x="409067" y="147955"/>
                </a:lnTo>
                <a:close/>
              </a:path>
              <a:path w="688975" h="541019">
                <a:moveTo>
                  <a:pt x="669504" y="146415"/>
                </a:moveTo>
                <a:lnTo>
                  <a:pt x="663543" y="147447"/>
                </a:lnTo>
                <a:lnTo>
                  <a:pt x="658391" y="150669"/>
                </a:lnTo>
                <a:lnTo>
                  <a:pt x="654431" y="155702"/>
                </a:lnTo>
                <a:lnTo>
                  <a:pt x="641028" y="169971"/>
                </a:lnTo>
                <a:lnTo>
                  <a:pt x="615124" y="182419"/>
                </a:lnTo>
                <a:lnTo>
                  <a:pt x="578742" y="191224"/>
                </a:lnTo>
                <a:lnTo>
                  <a:pt x="533907" y="194564"/>
                </a:lnTo>
                <a:lnTo>
                  <a:pt x="659294" y="194564"/>
                </a:lnTo>
                <a:lnTo>
                  <a:pt x="666242" y="190214"/>
                </a:lnTo>
                <a:lnTo>
                  <a:pt x="678207" y="178966"/>
                </a:lnTo>
                <a:lnTo>
                  <a:pt x="684530" y="167386"/>
                </a:lnTo>
                <a:lnTo>
                  <a:pt x="686216" y="161081"/>
                </a:lnTo>
                <a:lnTo>
                  <a:pt x="685069" y="154765"/>
                </a:lnTo>
                <a:lnTo>
                  <a:pt x="681493" y="149901"/>
                </a:lnTo>
                <a:lnTo>
                  <a:pt x="675894" y="147955"/>
                </a:lnTo>
                <a:lnTo>
                  <a:pt x="669504" y="146415"/>
                </a:lnTo>
                <a:close/>
              </a:path>
              <a:path w="688975" h="541019">
                <a:moveTo>
                  <a:pt x="398202" y="465566"/>
                </a:moveTo>
                <a:lnTo>
                  <a:pt x="391794" y="467106"/>
                </a:lnTo>
                <a:lnTo>
                  <a:pt x="386195" y="470660"/>
                </a:lnTo>
                <a:lnTo>
                  <a:pt x="382619" y="475345"/>
                </a:lnTo>
                <a:lnTo>
                  <a:pt x="381472" y="480768"/>
                </a:lnTo>
                <a:lnTo>
                  <a:pt x="383158" y="486537"/>
                </a:lnTo>
                <a:lnTo>
                  <a:pt x="403695" y="508176"/>
                </a:lnTo>
                <a:lnTo>
                  <a:pt x="437530" y="525446"/>
                </a:lnTo>
                <a:lnTo>
                  <a:pt x="481867" y="536882"/>
                </a:lnTo>
                <a:lnTo>
                  <a:pt x="533907" y="541020"/>
                </a:lnTo>
                <a:lnTo>
                  <a:pt x="559585" y="540222"/>
                </a:lnTo>
                <a:lnTo>
                  <a:pt x="584454" y="537590"/>
                </a:lnTo>
                <a:lnTo>
                  <a:pt x="607702" y="532768"/>
                </a:lnTo>
                <a:lnTo>
                  <a:pt x="649418" y="518193"/>
                </a:lnTo>
                <a:lnTo>
                  <a:pt x="663698" y="509905"/>
                </a:lnTo>
                <a:lnTo>
                  <a:pt x="533907" y="509905"/>
                </a:lnTo>
                <a:lnTo>
                  <a:pt x="488999" y="506624"/>
                </a:lnTo>
                <a:lnTo>
                  <a:pt x="452580" y="498236"/>
                </a:lnTo>
                <a:lnTo>
                  <a:pt x="426662" y="486919"/>
                </a:lnTo>
                <a:lnTo>
                  <a:pt x="413257" y="474853"/>
                </a:lnTo>
                <a:lnTo>
                  <a:pt x="409350" y="469820"/>
                </a:lnTo>
                <a:lnTo>
                  <a:pt x="404193" y="466598"/>
                </a:lnTo>
                <a:lnTo>
                  <a:pt x="398202" y="465566"/>
                </a:lnTo>
                <a:close/>
              </a:path>
              <a:path w="688975" h="541019">
                <a:moveTo>
                  <a:pt x="669504" y="461629"/>
                </a:moveTo>
                <a:lnTo>
                  <a:pt x="663543" y="462661"/>
                </a:lnTo>
                <a:lnTo>
                  <a:pt x="658391" y="465883"/>
                </a:lnTo>
                <a:lnTo>
                  <a:pt x="654431" y="470916"/>
                </a:lnTo>
                <a:lnTo>
                  <a:pt x="641028" y="485259"/>
                </a:lnTo>
                <a:lnTo>
                  <a:pt x="615124" y="497744"/>
                </a:lnTo>
                <a:lnTo>
                  <a:pt x="578742" y="506563"/>
                </a:lnTo>
                <a:lnTo>
                  <a:pt x="533907" y="509905"/>
                </a:lnTo>
                <a:lnTo>
                  <a:pt x="663698" y="509905"/>
                </a:lnTo>
                <a:lnTo>
                  <a:pt x="666242" y="508428"/>
                </a:lnTo>
                <a:lnTo>
                  <a:pt x="678207" y="496448"/>
                </a:lnTo>
                <a:lnTo>
                  <a:pt x="684530" y="482600"/>
                </a:lnTo>
                <a:lnTo>
                  <a:pt x="686216" y="476849"/>
                </a:lnTo>
                <a:lnTo>
                  <a:pt x="685069" y="471455"/>
                </a:lnTo>
                <a:lnTo>
                  <a:pt x="681493" y="466776"/>
                </a:lnTo>
                <a:lnTo>
                  <a:pt x="675894" y="463169"/>
                </a:lnTo>
                <a:lnTo>
                  <a:pt x="669504" y="461629"/>
                </a:lnTo>
                <a:close/>
              </a:path>
              <a:path w="688975" h="541019">
                <a:moveTo>
                  <a:pt x="409067" y="385318"/>
                </a:moveTo>
                <a:lnTo>
                  <a:pt x="391794" y="385318"/>
                </a:lnTo>
                <a:lnTo>
                  <a:pt x="386195" y="389540"/>
                </a:lnTo>
                <a:lnTo>
                  <a:pt x="382619" y="395573"/>
                </a:lnTo>
                <a:lnTo>
                  <a:pt x="381472" y="402320"/>
                </a:lnTo>
                <a:lnTo>
                  <a:pt x="383158" y="408686"/>
                </a:lnTo>
                <a:lnTo>
                  <a:pt x="403695" y="430325"/>
                </a:lnTo>
                <a:lnTo>
                  <a:pt x="437530" y="447595"/>
                </a:lnTo>
                <a:lnTo>
                  <a:pt x="481867" y="459031"/>
                </a:lnTo>
                <a:lnTo>
                  <a:pt x="533907" y="463169"/>
                </a:lnTo>
                <a:lnTo>
                  <a:pt x="559585" y="461835"/>
                </a:lnTo>
                <a:lnTo>
                  <a:pt x="607702" y="453310"/>
                </a:lnTo>
                <a:lnTo>
                  <a:pt x="649418" y="438181"/>
                </a:lnTo>
                <a:lnTo>
                  <a:pt x="659227" y="432054"/>
                </a:lnTo>
                <a:lnTo>
                  <a:pt x="533907" y="432054"/>
                </a:lnTo>
                <a:lnTo>
                  <a:pt x="488999" y="428712"/>
                </a:lnTo>
                <a:lnTo>
                  <a:pt x="452580" y="419893"/>
                </a:lnTo>
                <a:lnTo>
                  <a:pt x="426662" y="407408"/>
                </a:lnTo>
                <a:lnTo>
                  <a:pt x="413257" y="393065"/>
                </a:lnTo>
                <a:lnTo>
                  <a:pt x="409067" y="385318"/>
                </a:lnTo>
                <a:close/>
              </a:path>
              <a:path w="688975" h="541019">
                <a:moveTo>
                  <a:pt x="669504" y="383778"/>
                </a:moveTo>
                <a:lnTo>
                  <a:pt x="663543" y="384810"/>
                </a:lnTo>
                <a:lnTo>
                  <a:pt x="658391" y="388032"/>
                </a:lnTo>
                <a:lnTo>
                  <a:pt x="654431" y="393065"/>
                </a:lnTo>
                <a:lnTo>
                  <a:pt x="641028" y="407408"/>
                </a:lnTo>
                <a:lnTo>
                  <a:pt x="615124" y="419893"/>
                </a:lnTo>
                <a:lnTo>
                  <a:pt x="578742" y="428712"/>
                </a:lnTo>
                <a:lnTo>
                  <a:pt x="533907" y="432054"/>
                </a:lnTo>
                <a:lnTo>
                  <a:pt x="659227" y="432054"/>
                </a:lnTo>
                <a:lnTo>
                  <a:pt x="666242" y="427672"/>
                </a:lnTo>
                <a:lnTo>
                  <a:pt x="678207" y="416401"/>
                </a:lnTo>
                <a:lnTo>
                  <a:pt x="684530" y="404749"/>
                </a:lnTo>
                <a:lnTo>
                  <a:pt x="686216" y="398444"/>
                </a:lnTo>
                <a:lnTo>
                  <a:pt x="685069" y="392128"/>
                </a:lnTo>
                <a:lnTo>
                  <a:pt x="681493" y="387264"/>
                </a:lnTo>
                <a:lnTo>
                  <a:pt x="675894" y="385318"/>
                </a:lnTo>
                <a:lnTo>
                  <a:pt x="669504" y="383778"/>
                </a:lnTo>
                <a:close/>
              </a:path>
              <a:path w="688975" h="541019">
                <a:moveTo>
                  <a:pt x="19343" y="305980"/>
                </a:moveTo>
                <a:lnTo>
                  <a:pt x="12953" y="307467"/>
                </a:lnTo>
                <a:lnTo>
                  <a:pt x="7354" y="311074"/>
                </a:lnTo>
                <a:lnTo>
                  <a:pt x="3778" y="315753"/>
                </a:lnTo>
                <a:lnTo>
                  <a:pt x="2631" y="321147"/>
                </a:lnTo>
                <a:lnTo>
                  <a:pt x="4318" y="326898"/>
                </a:lnTo>
                <a:lnTo>
                  <a:pt x="24852" y="350198"/>
                </a:lnTo>
                <a:lnTo>
                  <a:pt x="58674" y="367284"/>
                </a:lnTo>
                <a:lnTo>
                  <a:pt x="102973" y="377797"/>
                </a:lnTo>
                <a:lnTo>
                  <a:pt x="154939" y="381381"/>
                </a:lnTo>
                <a:lnTo>
                  <a:pt x="180758" y="380664"/>
                </a:lnTo>
                <a:lnTo>
                  <a:pt x="230681" y="374898"/>
                </a:lnTo>
                <a:lnTo>
                  <a:pt x="272466" y="360324"/>
                </a:lnTo>
                <a:lnTo>
                  <a:pt x="287158" y="350266"/>
                </a:lnTo>
                <a:lnTo>
                  <a:pt x="154939" y="350266"/>
                </a:lnTo>
                <a:lnTo>
                  <a:pt x="110105" y="347539"/>
                </a:lnTo>
                <a:lnTo>
                  <a:pt x="73723" y="340074"/>
                </a:lnTo>
                <a:lnTo>
                  <a:pt x="47819" y="328941"/>
                </a:lnTo>
                <a:lnTo>
                  <a:pt x="34417" y="315214"/>
                </a:lnTo>
                <a:lnTo>
                  <a:pt x="30456" y="310199"/>
                </a:lnTo>
                <a:lnTo>
                  <a:pt x="25304" y="307006"/>
                </a:lnTo>
                <a:lnTo>
                  <a:pt x="19343" y="305980"/>
                </a:lnTo>
                <a:close/>
              </a:path>
              <a:path w="688975" h="541019">
                <a:moveTo>
                  <a:pt x="297052" y="303657"/>
                </a:moveTo>
                <a:lnTo>
                  <a:pt x="288417" y="303657"/>
                </a:lnTo>
                <a:lnTo>
                  <a:pt x="279907" y="307467"/>
                </a:lnTo>
                <a:lnTo>
                  <a:pt x="275589" y="315214"/>
                </a:lnTo>
                <a:lnTo>
                  <a:pt x="262185" y="327280"/>
                </a:lnTo>
                <a:lnTo>
                  <a:pt x="236267" y="338597"/>
                </a:lnTo>
                <a:lnTo>
                  <a:pt x="199848" y="346985"/>
                </a:lnTo>
                <a:lnTo>
                  <a:pt x="154939" y="350266"/>
                </a:lnTo>
                <a:lnTo>
                  <a:pt x="287158" y="350266"/>
                </a:lnTo>
                <a:lnTo>
                  <a:pt x="288480" y="349361"/>
                </a:lnTo>
                <a:lnTo>
                  <a:pt x="301255" y="336944"/>
                </a:lnTo>
                <a:lnTo>
                  <a:pt x="310006" y="323088"/>
                </a:lnTo>
                <a:lnTo>
                  <a:pt x="310006" y="315214"/>
                </a:lnTo>
                <a:lnTo>
                  <a:pt x="305688" y="307467"/>
                </a:lnTo>
                <a:lnTo>
                  <a:pt x="297052" y="303657"/>
                </a:lnTo>
                <a:close/>
              </a:path>
              <a:path w="688975" h="541019">
                <a:moveTo>
                  <a:pt x="154939" y="159639"/>
                </a:moveTo>
                <a:lnTo>
                  <a:pt x="94404" y="165107"/>
                </a:lnTo>
                <a:lnTo>
                  <a:pt x="45180" y="180054"/>
                </a:lnTo>
                <a:lnTo>
                  <a:pt x="12100" y="202287"/>
                </a:lnTo>
                <a:lnTo>
                  <a:pt x="0" y="229616"/>
                </a:lnTo>
                <a:lnTo>
                  <a:pt x="12100" y="259240"/>
                </a:lnTo>
                <a:lnTo>
                  <a:pt x="45180" y="282686"/>
                </a:lnTo>
                <a:lnTo>
                  <a:pt x="94404" y="298106"/>
                </a:lnTo>
                <a:lnTo>
                  <a:pt x="154939" y="303657"/>
                </a:lnTo>
                <a:lnTo>
                  <a:pt x="217316" y="298106"/>
                </a:lnTo>
                <a:lnTo>
                  <a:pt x="266382" y="282686"/>
                </a:lnTo>
                <a:lnTo>
                  <a:pt x="280449" y="272415"/>
                </a:lnTo>
                <a:lnTo>
                  <a:pt x="154939" y="272415"/>
                </a:lnTo>
                <a:lnTo>
                  <a:pt x="105247" y="268460"/>
                </a:lnTo>
                <a:lnTo>
                  <a:pt x="67246" y="258302"/>
                </a:lnTo>
                <a:lnTo>
                  <a:pt x="42961" y="244500"/>
                </a:lnTo>
                <a:lnTo>
                  <a:pt x="34417" y="229616"/>
                </a:lnTo>
                <a:lnTo>
                  <a:pt x="42961" y="217007"/>
                </a:lnTo>
                <a:lnTo>
                  <a:pt x="67246" y="204374"/>
                </a:lnTo>
                <a:lnTo>
                  <a:pt x="105247" y="194647"/>
                </a:lnTo>
                <a:lnTo>
                  <a:pt x="154939" y="190754"/>
                </a:lnTo>
                <a:lnTo>
                  <a:pt x="281836" y="190754"/>
                </a:lnTo>
                <a:lnTo>
                  <a:pt x="266382" y="180054"/>
                </a:lnTo>
                <a:lnTo>
                  <a:pt x="217316" y="165107"/>
                </a:lnTo>
                <a:lnTo>
                  <a:pt x="154939" y="159639"/>
                </a:lnTo>
                <a:close/>
              </a:path>
              <a:path w="688975" h="541019">
                <a:moveTo>
                  <a:pt x="281836" y="190754"/>
                </a:moveTo>
                <a:lnTo>
                  <a:pt x="154939" y="190754"/>
                </a:lnTo>
                <a:lnTo>
                  <a:pt x="204706" y="194647"/>
                </a:lnTo>
                <a:lnTo>
                  <a:pt x="242744" y="204374"/>
                </a:lnTo>
                <a:lnTo>
                  <a:pt x="267043" y="217007"/>
                </a:lnTo>
                <a:lnTo>
                  <a:pt x="275589" y="229616"/>
                </a:lnTo>
                <a:lnTo>
                  <a:pt x="267043" y="244500"/>
                </a:lnTo>
                <a:lnTo>
                  <a:pt x="242744" y="258302"/>
                </a:lnTo>
                <a:lnTo>
                  <a:pt x="204706" y="268460"/>
                </a:lnTo>
                <a:lnTo>
                  <a:pt x="154939" y="272415"/>
                </a:lnTo>
                <a:lnTo>
                  <a:pt x="280449" y="272415"/>
                </a:lnTo>
                <a:lnTo>
                  <a:pt x="298493" y="259240"/>
                </a:lnTo>
                <a:lnTo>
                  <a:pt x="310006" y="229616"/>
                </a:lnTo>
                <a:lnTo>
                  <a:pt x="298493" y="202287"/>
                </a:lnTo>
                <a:lnTo>
                  <a:pt x="281836" y="190754"/>
                </a:lnTo>
                <a:close/>
              </a:path>
              <a:path w="688975" h="541019">
                <a:moveTo>
                  <a:pt x="19343" y="465566"/>
                </a:moveTo>
                <a:lnTo>
                  <a:pt x="12953" y="467106"/>
                </a:lnTo>
                <a:lnTo>
                  <a:pt x="7354" y="470660"/>
                </a:lnTo>
                <a:lnTo>
                  <a:pt x="3778" y="475345"/>
                </a:lnTo>
                <a:lnTo>
                  <a:pt x="2631" y="480768"/>
                </a:lnTo>
                <a:lnTo>
                  <a:pt x="4318" y="486537"/>
                </a:lnTo>
                <a:lnTo>
                  <a:pt x="24852" y="508176"/>
                </a:lnTo>
                <a:lnTo>
                  <a:pt x="58674" y="525446"/>
                </a:lnTo>
                <a:lnTo>
                  <a:pt x="102973" y="536882"/>
                </a:lnTo>
                <a:lnTo>
                  <a:pt x="154939" y="541020"/>
                </a:lnTo>
                <a:lnTo>
                  <a:pt x="180758" y="540222"/>
                </a:lnTo>
                <a:lnTo>
                  <a:pt x="230681" y="532768"/>
                </a:lnTo>
                <a:lnTo>
                  <a:pt x="272466" y="518193"/>
                </a:lnTo>
                <a:lnTo>
                  <a:pt x="286059" y="509905"/>
                </a:lnTo>
                <a:lnTo>
                  <a:pt x="154939" y="509905"/>
                </a:lnTo>
                <a:lnTo>
                  <a:pt x="110105" y="506624"/>
                </a:lnTo>
                <a:lnTo>
                  <a:pt x="73723" y="498236"/>
                </a:lnTo>
                <a:lnTo>
                  <a:pt x="47819" y="486919"/>
                </a:lnTo>
                <a:lnTo>
                  <a:pt x="34417" y="474853"/>
                </a:lnTo>
                <a:lnTo>
                  <a:pt x="30456" y="469820"/>
                </a:lnTo>
                <a:lnTo>
                  <a:pt x="25304" y="466598"/>
                </a:lnTo>
                <a:lnTo>
                  <a:pt x="19343" y="465566"/>
                </a:lnTo>
                <a:close/>
              </a:path>
              <a:path w="688975" h="541019">
                <a:moveTo>
                  <a:pt x="290663" y="461629"/>
                </a:moveTo>
                <a:lnTo>
                  <a:pt x="284702" y="462661"/>
                </a:lnTo>
                <a:lnTo>
                  <a:pt x="279550" y="465883"/>
                </a:lnTo>
                <a:lnTo>
                  <a:pt x="275589" y="470916"/>
                </a:lnTo>
                <a:lnTo>
                  <a:pt x="262185" y="485259"/>
                </a:lnTo>
                <a:lnTo>
                  <a:pt x="236267" y="497744"/>
                </a:lnTo>
                <a:lnTo>
                  <a:pt x="199848" y="506563"/>
                </a:lnTo>
                <a:lnTo>
                  <a:pt x="154939" y="509905"/>
                </a:lnTo>
                <a:lnTo>
                  <a:pt x="286059" y="509905"/>
                </a:lnTo>
                <a:lnTo>
                  <a:pt x="288480" y="508428"/>
                </a:lnTo>
                <a:lnTo>
                  <a:pt x="301255" y="496448"/>
                </a:lnTo>
                <a:lnTo>
                  <a:pt x="310006" y="482600"/>
                </a:lnTo>
                <a:lnTo>
                  <a:pt x="310006" y="474853"/>
                </a:lnTo>
                <a:lnTo>
                  <a:pt x="305688" y="467106"/>
                </a:lnTo>
                <a:lnTo>
                  <a:pt x="297052" y="463169"/>
                </a:lnTo>
                <a:lnTo>
                  <a:pt x="290663" y="461629"/>
                </a:lnTo>
                <a:close/>
              </a:path>
              <a:path w="688975" h="541019">
                <a:moveTo>
                  <a:pt x="30099" y="385318"/>
                </a:moveTo>
                <a:lnTo>
                  <a:pt x="12953" y="385318"/>
                </a:lnTo>
                <a:lnTo>
                  <a:pt x="7354" y="389540"/>
                </a:lnTo>
                <a:lnTo>
                  <a:pt x="3778" y="395573"/>
                </a:lnTo>
                <a:lnTo>
                  <a:pt x="2631" y="402320"/>
                </a:lnTo>
                <a:lnTo>
                  <a:pt x="4318" y="408686"/>
                </a:lnTo>
                <a:lnTo>
                  <a:pt x="24852" y="430325"/>
                </a:lnTo>
                <a:lnTo>
                  <a:pt x="58674" y="447595"/>
                </a:lnTo>
                <a:lnTo>
                  <a:pt x="102973" y="459031"/>
                </a:lnTo>
                <a:lnTo>
                  <a:pt x="154939" y="463169"/>
                </a:lnTo>
                <a:lnTo>
                  <a:pt x="180758" y="461835"/>
                </a:lnTo>
                <a:lnTo>
                  <a:pt x="230681" y="453310"/>
                </a:lnTo>
                <a:lnTo>
                  <a:pt x="272466" y="438181"/>
                </a:lnTo>
                <a:lnTo>
                  <a:pt x="281804" y="432054"/>
                </a:lnTo>
                <a:lnTo>
                  <a:pt x="154939" y="432054"/>
                </a:lnTo>
                <a:lnTo>
                  <a:pt x="110105" y="428712"/>
                </a:lnTo>
                <a:lnTo>
                  <a:pt x="73723" y="419893"/>
                </a:lnTo>
                <a:lnTo>
                  <a:pt x="47819" y="407408"/>
                </a:lnTo>
                <a:lnTo>
                  <a:pt x="34417" y="393065"/>
                </a:lnTo>
                <a:lnTo>
                  <a:pt x="30099" y="385318"/>
                </a:lnTo>
                <a:close/>
              </a:path>
              <a:path w="688975" h="541019">
                <a:moveTo>
                  <a:pt x="290663" y="383778"/>
                </a:moveTo>
                <a:lnTo>
                  <a:pt x="284702" y="384810"/>
                </a:lnTo>
                <a:lnTo>
                  <a:pt x="279550" y="388032"/>
                </a:lnTo>
                <a:lnTo>
                  <a:pt x="275589" y="393065"/>
                </a:lnTo>
                <a:lnTo>
                  <a:pt x="262185" y="407408"/>
                </a:lnTo>
                <a:lnTo>
                  <a:pt x="236267" y="419893"/>
                </a:lnTo>
                <a:lnTo>
                  <a:pt x="199848" y="428712"/>
                </a:lnTo>
                <a:lnTo>
                  <a:pt x="154939" y="432054"/>
                </a:lnTo>
                <a:lnTo>
                  <a:pt x="281804" y="432054"/>
                </a:lnTo>
                <a:lnTo>
                  <a:pt x="288480" y="427672"/>
                </a:lnTo>
                <a:lnTo>
                  <a:pt x="301255" y="416401"/>
                </a:lnTo>
                <a:lnTo>
                  <a:pt x="310006" y="404749"/>
                </a:lnTo>
                <a:lnTo>
                  <a:pt x="310006" y="397002"/>
                </a:lnTo>
                <a:lnTo>
                  <a:pt x="305688" y="385318"/>
                </a:lnTo>
                <a:lnTo>
                  <a:pt x="297052" y="385318"/>
                </a:lnTo>
                <a:lnTo>
                  <a:pt x="290663" y="383778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439623" y="226517"/>
            <a:ext cx="6597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70" dirty="0">
                <a:solidFill>
                  <a:srgbClr val="0DB6B6"/>
                </a:solidFill>
                <a:latin typeface="Tahoma"/>
                <a:cs typeface="Tahoma"/>
              </a:rPr>
              <a:t>Прим</a:t>
            </a:r>
            <a:r>
              <a:rPr sz="2800" b="1" spc="-75" dirty="0">
                <a:solidFill>
                  <a:srgbClr val="0DB6B6"/>
                </a:solidFill>
                <a:latin typeface="Tahoma"/>
                <a:cs typeface="Tahoma"/>
              </a:rPr>
              <a:t>е</a:t>
            </a:r>
            <a:r>
              <a:rPr sz="2800" b="1" spc="-45" dirty="0">
                <a:solidFill>
                  <a:srgbClr val="0DB6B6"/>
                </a:solidFill>
                <a:latin typeface="Tahoma"/>
                <a:cs typeface="Tahoma"/>
              </a:rPr>
              <a:t>р</a:t>
            </a:r>
            <a:r>
              <a:rPr sz="2800" b="1" spc="-100" dirty="0">
                <a:solidFill>
                  <a:srgbClr val="0DB6B6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0DB6B6"/>
                </a:solidFill>
                <a:latin typeface="Tahoma"/>
                <a:cs typeface="Tahoma"/>
              </a:rPr>
              <a:t>ра</a:t>
            </a:r>
            <a:r>
              <a:rPr sz="2800" b="1" dirty="0">
                <a:solidFill>
                  <a:srgbClr val="0DB6B6"/>
                </a:solidFill>
                <a:latin typeface="Tahoma"/>
                <a:cs typeface="Tahoma"/>
              </a:rPr>
              <a:t>с</a:t>
            </a:r>
            <a:r>
              <a:rPr sz="2800" b="1" spc="-65" dirty="0">
                <a:solidFill>
                  <a:srgbClr val="0DB6B6"/>
                </a:solidFill>
                <a:latin typeface="Tahoma"/>
                <a:cs typeface="Tahoma"/>
              </a:rPr>
              <a:t>ч</a:t>
            </a:r>
            <a:r>
              <a:rPr sz="2800" b="1" spc="-100" dirty="0">
                <a:solidFill>
                  <a:srgbClr val="0DB6B6"/>
                </a:solidFill>
                <a:latin typeface="Tahoma"/>
                <a:cs typeface="Tahoma"/>
              </a:rPr>
              <a:t>е</a:t>
            </a:r>
            <a:r>
              <a:rPr sz="2800" b="1" spc="-85" dirty="0">
                <a:solidFill>
                  <a:srgbClr val="0DB6B6"/>
                </a:solidFill>
                <a:latin typeface="Tahoma"/>
                <a:cs typeface="Tahoma"/>
              </a:rPr>
              <a:t>т</a:t>
            </a:r>
            <a:r>
              <a:rPr sz="2800" b="1" spc="-55" dirty="0">
                <a:solidFill>
                  <a:srgbClr val="0DB6B6"/>
                </a:solidFill>
                <a:latin typeface="Tahoma"/>
                <a:cs typeface="Tahoma"/>
              </a:rPr>
              <a:t>а</a:t>
            </a:r>
            <a:r>
              <a:rPr sz="2800" b="1" spc="-100" dirty="0">
                <a:solidFill>
                  <a:srgbClr val="0DB6B6"/>
                </a:solidFill>
                <a:latin typeface="Tahoma"/>
                <a:cs typeface="Tahoma"/>
              </a:rPr>
              <a:t> </a:t>
            </a:r>
            <a:r>
              <a:rPr sz="2800" b="1" spc="15" dirty="0">
                <a:solidFill>
                  <a:srgbClr val="0DB6B6"/>
                </a:solidFill>
                <a:latin typeface="Tahoma"/>
                <a:cs typeface="Tahoma"/>
              </a:rPr>
              <a:t>сб</a:t>
            </a:r>
            <a:r>
              <a:rPr sz="2800" b="1" spc="5" dirty="0">
                <a:solidFill>
                  <a:srgbClr val="0DB6B6"/>
                </a:solidFill>
                <a:latin typeface="Tahoma"/>
                <a:cs typeface="Tahoma"/>
              </a:rPr>
              <a:t>е</a:t>
            </a:r>
            <a:r>
              <a:rPr sz="2800" b="1" spc="-30" dirty="0">
                <a:solidFill>
                  <a:srgbClr val="0DB6B6"/>
                </a:solidFill>
                <a:latin typeface="Tahoma"/>
                <a:cs typeface="Tahoma"/>
              </a:rPr>
              <a:t>р</a:t>
            </a:r>
            <a:r>
              <a:rPr sz="2800" b="1" spc="-105" dirty="0">
                <a:solidFill>
                  <a:srgbClr val="0DB6B6"/>
                </a:solidFill>
                <a:latin typeface="Tahoma"/>
                <a:cs typeface="Tahoma"/>
              </a:rPr>
              <a:t>е</a:t>
            </a:r>
            <a:r>
              <a:rPr sz="2800" b="1" spc="-254" dirty="0">
                <a:solidFill>
                  <a:srgbClr val="0DB6B6"/>
                </a:solidFill>
                <a:latin typeface="Tahoma"/>
                <a:cs typeface="Tahoma"/>
              </a:rPr>
              <a:t>ж</a:t>
            </a:r>
            <a:r>
              <a:rPr sz="2800" b="1" spc="-90" dirty="0">
                <a:solidFill>
                  <a:srgbClr val="0DB6B6"/>
                </a:solidFill>
                <a:latin typeface="Tahoma"/>
                <a:cs typeface="Tahoma"/>
              </a:rPr>
              <a:t>ений</a:t>
            </a:r>
            <a:r>
              <a:rPr sz="2800" b="1" spc="-60" dirty="0">
                <a:solidFill>
                  <a:srgbClr val="0DB6B6"/>
                </a:solidFill>
                <a:latin typeface="Tahoma"/>
                <a:cs typeface="Tahoma"/>
              </a:rPr>
              <a:t> </a:t>
            </a:r>
            <a:r>
              <a:rPr sz="2800" b="1" spc="-95" dirty="0">
                <a:solidFill>
                  <a:srgbClr val="0DB6B6"/>
                </a:solidFill>
                <a:latin typeface="Tahoma"/>
                <a:cs typeface="Tahoma"/>
              </a:rPr>
              <a:t>по</a:t>
            </a:r>
            <a:r>
              <a:rPr sz="2800" b="1" spc="-135" dirty="0">
                <a:solidFill>
                  <a:srgbClr val="0DB6B6"/>
                </a:solidFill>
                <a:latin typeface="Tahoma"/>
                <a:cs typeface="Tahoma"/>
              </a:rPr>
              <a:t> </a:t>
            </a:r>
            <a:r>
              <a:rPr sz="2800" b="1" spc="-45" dirty="0">
                <a:solidFill>
                  <a:srgbClr val="0DB6B6"/>
                </a:solidFill>
                <a:latin typeface="Tahoma"/>
                <a:cs typeface="Tahoma"/>
              </a:rPr>
              <a:t>П</a:t>
            </a:r>
            <a:r>
              <a:rPr sz="2800" b="1" spc="-70" dirty="0">
                <a:solidFill>
                  <a:srgbClr val="0DB6B6"/>
                </a:solidFill>
                <a:latin typeface="Tahoma"/>
                <a:cs typeface="Tahoma"/>
              </a:rPr>
              <a:t>Д</a:t>
            </a:r>
            <a:r>
              <a:rPr sz="2800" b="1" spc="114" dirty="0">
                <a:solidFill>
                  <a:srgbClr val="0DB6B6"/>
                </a:solidFill>
                <a:latin typeface="Tahoma"/>
                <a:cs typeface="Tahoma"/>
              </a:rPr>
              <a:t>С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1669394" y="6412400"/>
            <a:ext cx="229870" cy="2686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12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9433" y="3042285"/>
            <a:ext cx="7533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ЧТО</a:t>
            </a:r>
            <a:r>
              <a:rPr spc="-200" dirty="0"/>
              <a:t> </a:t>
            </a:r>
            <a:r>
              <a:rPr spc="-30" dirty="0"/>
              <a:t>НЕОБХОДИМО</a:t>
            </a:r>
            <a:r>
              <a:rPr spc="-180" dirty="0"/>
              <a:t> </a:t>
            </a:r>
            <a:r>
              <a:rPr spc="-30" dirty="0"/>
              <a:t>СДЕЛАТЬ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958" y="1041653"/>
            <a:ext cx="9549765" cy="1659889"/>
          </a:xfrm>
          <a:custGeom>
            <a:avLst/>
            <a:gdLst/>
            <a:ahLst/>
            <a:cxnLst/>
            <a:rect l="l" t="t" r="r" b="b"/>
            <a:pathLst>
              <a:path w="9549765" h="1659889">
                <a:moveTo>
                  <a:pt x="0" y="185674"/>
                </a:moveTo>
                <a:lnTo>
                  <a:pt x="6631" y="136289"/>
                </a:lnTo>
                <a:lnTo>
                  <a:pt x="25347" y="91929"/>
                </a:lnTo>
                <a:lnTo>
                  <a:pt x="54376" y="54355"/>
                </a:lnTo>
                <a:lnTo>
                  <a:pt x="91949" y="25334"/>
                </a:lnTo>
                <a:lnTo>
                  <a:pt x="136297" y="6627"/>
                </a:lnTo>
                <a:lnTo>
                  <a:pt x="185648" y="0"/>
                </a:lnTo>
                <a:lnTo>
                  <a:pt x="9363710" y="0"/>
                </a:lnTo>
                <a:lnTo>
                  <a:pt x="9413094" y="6627"/>
                </a:lnTo>
                <a:lnTo>
                  <a:pt x="9457454" y="25334"/>
                </a:lnTo>
                <a:lnTo>
                  <a:pt x="9495028" y="54356"/>
                </a:lnTo>
                <a:lnTo>
                  <a:pt x="9524049" y="91929"/>
                </a:lnTo>
                <a:lnTo>
                  <a:pt x="9542756" y="136289"/>
                </a:lnTo>
                <a:lnTo>
                  <a:pt x="9549384" y="185674"/>
                </a:lnTo>
                <a:lnTo>
                  <a:pt x="9549384" y="1473962"/>
                </a:lnTo>
                <a:lnTo>
                  <a:pt x="9542756" y="1523346"/>
                </a:lnTo>
                <a:lnTo>
                  <a:pt x="9524049" y="1567706"/>
                </a:lnTo>
                <a:lnTo>
                  <a:pt x="9495028" y="1605280"/>
                </a:lnTo>
                <a:lnTo>
                  <a:pt x="9457454" y="1634301"/>
                </a:lnTo>
                <a:lnTo>
                  <a:pt x="9413094" y="1653008"/>
                </a:lnTo>
                <a:lnTo>
                  <a:pt x="9363710" y="1659636"/>
                </a:lnTo>
                <a:lnTo>
                  <a:pt x="185648" y="1659636"/>
                </a:lnTo>
                <a:lnTo>
                  <a:pt x="136297" y="1653008"/>
                </a:lnTo>
                <a:lnTo>
                  <a:pt x="91949" y="1634301"/>
                </a:lnTo>
                <a:lnTo>
                  <a:pt x="54376" y="1605279"/>
                </a:lnTo>
                <a:lnTo>
                  <a:pt x="25347" y="1567706"/>
                </a:lnTo>
                <a:lnTo>
                  <a:pt x="6631" y="1523346"/>
                </a:lnTo>
                <a:lnTo>
                  <a:pt x="0" y="1473962"/>
                </a:lnTo>
                <a:lnTo>
                  <a:pt x="0" y="185674"/>
                </a:lnTo>
                <a:close/>
              </a:path>
            </a:pathLst>
          </a:custGeom>
          <a:ln w="19050">
            <a:solidFill>
              <a:srgbClr val="0E1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46042" y="3083887"/>
            <a:ext cx="5153221" cy="106913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3800"/>
              </a:lnSpc>
              <a:spcBef>
                <a:spcPts val="215"/>
              </a:spcBef>
            </a:pPr>
            <a:r>
              <a:rPr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Ра</a:t>
            </a:r>
            <a:r>
              <a:rPr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з</a:t>
            </a:r>
            <a:r>
              <a:rPr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раб</a:t>
            </a:r>
            <a:r>
              <a:rPr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pc="15" dirty="0">
                <a:solidFill>
                  <a:srgbClr val="0D0D0D"/>
                </a:solidFill>
                <a:latin typeface="Microsoft Sans Serif"/>
                <a:cs typeface="Microsoft Sans Serif"/>
              </a:rPr>
              <a:t>тку</a:t>
            </a:r>
            <a:r>
              <a:rPr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-100" dirty="0">
                <a:solidFill>
                  <a:srgbClr val="0DB6B6"/>
                </a:solidFill>
                <a:latin typeface="Arial Black"/>
                <a:cs typeface="Arial Black"/>
              </a:rPr>
              <a:t>г</a:t>
            </a:r>
            <a:r>
              <a:rPr spc="-80" dirty="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pc="-150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pc="-440" dirty="0">
                <a:solidFill>
                  <a:srgbClr val="0DB6B6"/>
                </a:solidFill>
                <a:latin typeface="Arial Black"/>
                <a:cs typeface="Arial Black"/>
              </a:rPr>
              <a:t>ф</a:t>
            </a:r>
            <a:r>
              <a:rPr spc="-75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pc="-160" dirty="0">
                <a:solidFill>
                  <a:srgbClr val="0DB6B6"/>
                </a:solidFill>
                <a:latin typeface="Arial Black"/>
                <a:cs typeface="Arial Black"/>
              </a:rPr>
              <a:t>ка</a:t>
            </a:r>
            <a:r>
              <a:rPr spc="-15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pc="-9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pc="-70" dirty="0">
                <a:solidFill>
                  <a:srgbClr val="0DB6B6"/>
                </a:solidFill>
                <a:latin typeface="Arial Black"/>
                <a:cs typeface="Arial Black"/>
              </a:rPr>
              <a:t>ч</a:t>
            </a:r>
            <a:r>
              <a:rPr spc="-114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pc="-185" dirty="0">
                <a:solidFill>
                  <a:srgbClr val="0DB6B6"/>
                </a:solidFill>
                <a:latin typeface="Arial Black"/>
                <a:cs typeface="Arial Black"/>
              </a:rPr>
              <a:t>ы</a:t>
            </a:r>
            <a:r>
              <a:rPr spc="-210" dirty="0">
                <a:solidFill>
                  <a:srgbClr val="0DB6B6"/>
                </a:solidFill>
                <a:latin typeface="Arial Black"/>
                <a:cs typeface="Arial Black"/>
              </a:rPr>
              <a:t>х</a:t>
            </a:r>
            <a:r>
              <a:rPr spc="-16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0DB6B6"/>
                </a:solidFill>
                <a:latin typeface="Arial Black"/>
                <a:cs typeface="Arial Black"/>
              </a:rPr>
              <a:t>в</a:t>
            </a:r>
            <a:r>
              <a:rPr spc="-285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pc="-30" dirty="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pc="-80" dirty="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pc="-150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pc="-70" dirty="0">
                <a:solidFill>
                  <a:srgbClr val="0DB6B6"/>
                </a:solidFill>
                <a:latin typeface="Arial Black"/>
                <a:cs typeface="Arial Black"/>
              </a:rPr>
              <a:t>ч</a:t>
            </a:r>
            <a:r>
              <a:rPr spc="-13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10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тр</a:t>
            </a:r>
            <a:r>
              <a:rPr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у</a:t>
            </a:r>
            <a:r>
              <a:rPr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д</a:t>
            </a:r>
            <a:r>
              <a:rPr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н</a:t>
            </a:r>
            <a:r>
              <a:rPr spc="110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ками  </a:t>
            </a:r>
            <a:r>
              <a:rPr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с </a:t>
            </a:r>
            <a:r>
              <a:rPr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целью </a:t>
            </a:r>
            <a:r>
              <a:rPr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выхода </a:t>
            </a:r>
            <a:r>
              <a:rPr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на </a:t>
            </a:r>
            <a:r>
              <a:rPr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следующие </a:t>
            </a:r>
            <a:r>
              <a:rPr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количественные </a:t>
            </a:r>
            <a:r>
              <a:rPr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показатели</a:t>
            </a:r>
            <a:r>
              <a:rPr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информированности</a:t>
            </a:r>
            <a:r>
              <a:rPr spc="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70" dirty="0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Программе:</a:t>
            </a:r>
            <a:endParaRPr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2928" y="4382673"/>
            <a:ext cx="3952272" cy="1163139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  <a:tabLst>
                <a:tab pos="240665" algn="l"/>
                <a:tab pos="241300" algn="l"/>
              </a:tabLst>
            </a:pPr>
            <a:r>
              <a:rPr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к</a:t>
            </a:r>
            <a:r>
              <a:rPr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10" dirty="0">
                <a:solidFill>
                  <a:srgbClr val="0D0D0D"/>
                </a:solidFill>
                <a:latin typeface="Microsoft Sans Serif"/>
                <a:cs typeface="Microsoft Sans Serif"/>
              </a:rPr>
              <a:t>01.07</a:t>
            </a:r>
            <a:r>
              <a:rPr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245" dirty="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r>
              <a:rPr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80</a:t>
            </a:r>
            <a:r>
              <a:rPr sz="16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%</a:t>
            </a:r>
            <a:r>
              <a:rPr sz="16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lang="ru-RU" spc="2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работников</a:t>
            </a:r>
          </a:p>
          <a:p>
            <a:pPr marL="12700">
              <a:lnSpc>
                <a:spcPct val="100000"/>
              </a:lnSpc>
              <a:spcBef>
                <a:spcPts val="890"/>
              </a:spcBef>
              <a:tabLst>
                <a:tab pos="240665" algn="l"/>
                <a:tab pos="241300" algn="l"/>
              </a:tabLst>
            </a:pPr>
            <a:endParaRPr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240665" algn="l"/>
                <a:tab pos="241300" algn="l"/>
              </a:tabLst>
            </a:pPr>
            <a:r>
              <a:rPr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к</a:t>
            </a:r>
            <a:r>
              <a:rPr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10" dirty="0">
                <a:solidFill>
                  <a:srgbClr val="0D0D0D"/>
                </a:solidFill>
                <a:latin typeface="Microsoft Sans Serif"/>
                <a:cs typeface="Microsoft Sans Serif"/>
              </a:rPr>
              <a:t>01.08</a:t>
            </a:r>
            <a:r>
              <a:rPr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245" dirty="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r>
              <a:rPr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100</a:t>
            </a:r>
            <a:r>
              <a:rPr sz="16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%</a:t>
            </a:r>
            <a:r>
              <a:rPr sz="1600" spc="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lang="ru-RU" spc="2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работников</a:t>
            </a:r>
            <a:endParaRPr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3280" y="413766"/>
            <a:ext cx="7160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0" dirty="0"/>
              <a:t>Сис</a:t>
            </a:r>
            <a:r>
              <a:rPr sz="2800" spc="-10" dirty="0"/>
              <a:t>т</a:t>
            </a:r>
            <a:r>
              <a:rPr sz="2800" spc="-60" dirty="0"/>
              <a:t>ема</a:t>
            </a:r>
            <a:r>
              <a:rPr sz="2800" spc="-110" dirty="0"/>
              <a:t> </a:t>
            </a:r>
            <a:r>
              <a:rPr sz="2800" spc="-135" dirty="0"/>
              <a:t>инфор</a:t>
            </a:r>
            <a:r>
              <a:rPr sz="2800" spc="-85" dirty="0"/>
              <a:t>мирования</a:t>
            </a:r>
            <a:r>
              <a:rPr sz="2800" spc="-70" dirty="0"/>
              <a:t> </a:t>
            </a:r>
            <a:r>
              <a:rPr sz="2800" spc="-120" dirty="0"/>
              <a:t>и</a:t>
            </a:r>
            <a:r>
              <a:rPr sz="2800" spc="-125" dirty="0"/>
              <a:t> </a:t>
            </a:r>
            <a:r>
              <a:rPr sz="2800" spc="-70" dirty="0"/>
              <a:t>о</a:t>
            </a:r>
            <a:r>
              <a:rPr sz="2800" spc="-45" dirty="0"/>
              <a:t>тч</a:t>
            </a:r>
            <a:r>
              <a:rPr sz="2800" spc="-85" dirty="0"/>
              <a:t>е</a:t>
            </a:r>
            <a:r>
              <a:rPr sz="2800" spc="-30" dirty="0"/>
              <a:t>тности</a:t>
            </a:r>
            <a:endParaRPr sz="2800"/>
          </a:p>
        </p:txBody>
      </p:sp>
      <p:sp>
        <p:nvSpPr>
          <p:cNvPr id="11" name="object 11"/>
          <p:cNvSpPr txBox="1"/>
          <p:nvPr/>
        </p:nvSpPr>
        <p:spPr>
          <a:xfrm>
            <a:off x="766472" y="1266434"/>
            <a:ext cx="9202116" cy="111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100"/>
              </a:spcBef>
            </a:pPr>
            <a:r>
              <a:rPr sz="2000" dirty="0">
                <a:solidFill>
                  <a:srgbClr val="0D0D0D"/>
                </a:solidFill>
                <a:latin typeface="Microsoft Sans Serif"/>
                <a:cs typeface="Microsoft Sans Serif"/>
              </a:rPr>
              <a:t>Главная</a:t>
            </a:r>
            <a:r>
              <a:rPr sz="20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0D0D0D"/>
                </a:solidFill>
                <a:latin typeface="Microsoft Sans Serif"/>
                <a:cs typeface="Microsoft Sans Serif"/>
              </a:rPr>
              <a:t>задача</a:t>
            </a:r>
            <a:r>
              <a:rPr sz="20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- </a:t>
            </a:r>
            <a:r>
              <a:rPr sz="2000" spc="15" dirty="0">
                <a:solidFill>
                  <a:srgbClr val="0D0D0D"/>
                </a:solidFill>
                <a:latin typeface="Microsoft Sans Serif"/>
                <a:cs typeface="Microsoft Sans Serif"/>
              </a:rPr>
              <a:t>создать</a:t>
            </a:r>
            <a:r>
              <a:rPr sz="20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0DB6B6"/>
                </a:solidFill>
                <a:latin typeface="Arial Black"/>
                <a:cs typeface="Arial Black"/>
              </a:rPr>
              <a:t>эффективную</a:t>
            </a:r>
            <a:r>
              <a:rPr sz="2000" spc="-17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000" spc="-175" dirty="0">
                <a:solidFill>
                  <a:srgbClr val="0DB6B6"/>
                </a:solidFill>
                <a:latin typeface="Arial Black"/>
                <a:cs typeface="Arial Black"/>
              </a:rPr>
              <a:t>систему</a:t>
            </a:r>
            <a:r>
              <a:rPr sz="2000" spc="-16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000" spc="-135" dirty="0">
                <a:solidFill>
                  <a:srgbClr val="0DB6B6"/>
                </a:solidFill>
                <a:latin typeface="Arial Black"/>
                <a:cs typeface="Arial Black"/>
              </a:rPr>
              <a:t>информирования</a:t>
            </a:r>
            <a:endParaRPr sz="2000" dirty="0">
              <a:latin typeface="Arial Black"/>
              <a:cs typeface="Arial Black"/>
            </a:endParaRPr>
          </a:p>
          <a:p>
            <a:pPr marL="12700" marR="5080">
              <a:lnSpc>
                <a:spcPct val="90100"/>
              </a:lnSpc>
              <a:spcBef>
                <a:spcPts val="100"/>
              </a:spcBef>
            </a:pPr>
            <a:r>
              <a:rPr sz="2000" spc="85" dirty="0">
                <a:solidFill>
                  <a:srgbClr val="0D0D0D"/>
                </a:solidFill>
                <a:latin typeface="Microsoft Sans Serif"/>
                <a:cs typeface="Microsoft Sans Serif"/>
              </a:rPr>
              <a:t>о </a:t>
            </a:r>
            <a:r>
              <a:rPr sz="2000" spc="45" dirty="0" err="1">
                <a:solidFill>
                  <a:srgbClr val="0D0D0D"/>
                </a:solidFill>
                <a:latin typeface="Microsoft Sans Serif"/>
                <a:cs typeface="Microsoft Sans Serif"/>
              </a:rPr>
              <a:t>Программе</a:t>
            </a:r>
            <a:r>
              <a:rPr sz="20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spc="4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работников органа власти, муниципального образования</a:t>
            </a:r>
            <a:r>
              <a:rPr sz="2000" spc="40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, </a:t>
            </a:r>
            <a:r>
              <a:rPr sz="2000" spc="45" dirty="0" err="1">
                <a:solidFill>
                  <a:srgbClr val="0D0D0D"/>
                </a:solidFill>
                <a:latin typeface="Microsoft Sans Serif"/>
                <a:cs typeface="Microsoft Sans Serif"/>
              </a:rPr>
              <a:t>подведомственных</a:t>
            </a:r>
            <a:r>
              <a:rPr sz="20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 err="1" smtClean="0">
                <a:solidFill>
                  <a:srgbClr val="0D0D0D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2000" spc="4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,</a:t>
            </a:r>
            <a:r>
              <a:rPr sz="2000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наладить</a:t>
            </a:r>
            <a:r>
              <a:rPr sz="2000" spc="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0DB6B6"/>
                </a:solidFill>
                <a:latin typeface="Arial Black"/>
                <a:cs typeface="Arial Black"/>
              </a:rPr>
              <a:t>регулярную </a:t>
            </a:r>
            <a:r>
              <a:rPr sz="2000" spc="-105" dirty="0">
                <a:solidFill>
                  <a:srgbClr val="0DB6B6"/>
                </a:solidFill>
                <a:latin typeface="Arial Black"/>
                <a:cs typeface="Arial Black"/>
              </a:rPr>
              <a:t>отчетность </a:t>
            </a:r>
            <a:r>
              <a:rPr sz="2000" spc="-57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000"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z="20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70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проводимых</a:t>
            </a:r>
            <a:r>
              <a:rPr sz="20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мероприятиях</a:t>
            </a:r>
            <a:r>
              <a:rPr sz="20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95" dirty="0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20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информированию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677" y="5175043"/>
            <a:ext cx="218180" cy="31114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1669394" y="6412400"/>
            <a:ext cx="229870" cy="2686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400" spc="20" dirty="0">
                <a:solidFill>
                  <a:srgbClr val="0E173E"/>
                </a:solidFill>
                <a:latin typeface="Microsoft Sans Serif"/>
                <a:cs typeface="Microsoft Sans Serif"/>
              </a:rPr>
              <a:t>12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21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9184" y="4447552"/>
            <a:ext cx="218180" cy="311144"/>
          </a:xfrm>
          <a:prstGeom prst="rect">
            <a:avLst/>
          </a:prstGeom>
        </p:spPr>
      </p:pic>
      <p:sp>
        <p:nvSpPr>
          <p:cNvPr id="18" name="object 10"/>
          <p:cNvSpPr txBox="1"/>
          <p:nvPr/>
        </p:nvSpPr>
        <p:spPr>
          <a:xfrm>
            <a:off x="221030" y="3076664"/>
            <a:ext cx="5978109" cy="26186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solidFill>
                  <a:srgbClr val="0DB6B6"/>
                </a:solidFill>
                <a:latin typeface="Arial Black"/>
                <a:cs typeface="Arial Black"/>
              </a:rPr>
              <a:t>Система информирования должна включать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dirty="0">
              <a:latin typeface="Arial Black"/>
              <a:cs typeface="Arial Black"/>
            </a:endParaRPr>
          </a:p>
          <a:p>
            <a:pPr marL="300990">
              <a:lnSpc>
                <a:spcPts val="1860"/>
              </a:lnSpc>
            </a:pPr>
            <a:r>
              <a:rPr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Изучение</a:t>
            </a:r>
            <a:r>
              <a:rPr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представителями</a:t>
            </a:r>
            <a:r>
              <a:rPr spc="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45" dirty="0" err="1">
                <a:solidFill>
                  <a:srgbClr val="0D0D0D"/>
                </a:solidFill>
                <a:latin typeface="Microsoft Sans Serif"/>
                <a:cs typeface="Microsoft Sans Serif"/>
              </a:rPr>
              <a:t>кадровой</a:t>
            </a:r>
            <a:r>
              <a:rPr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15" dirty="0" err="1" smtClean="0">
                <a:solidFill>
                  <a:srgbClr val="0D0D0D"/>
                </a:solidFill>
                <a:latin typeface="Microsoft Sans Serif"/>
                <a:cs typeface="Microsoft Sans Serif"/>
              </a:rPr>
              <a:t>службы</a:t>
            </a:r>
            <a:r>
              <a:rPr lang="ru-RU" spc="1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-80" dirty="0" err="1" smtClean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pc="-114" dirty="0" err="1" smtClean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pc="-440" dirty="0" err="1" smtClean="0">
                <a:solidFill>
                  <a:srgbClr val="0DB6B6"/>
                </a:solidFill>
                <a:latin typeface="Arial Black"/>
                <a:cs typeface="Arial Black"/>
              </a:rPr>
              <a:t>ф</a:t>
            </a:r>
            <a:r>
              <a:rPr spc="-90" dirty="0" err="1" smtClean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pc="-80" dirty="0" err="1" smtClean="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pc="-135" dirty="0" err="1" smtClean="0">
                <a:solidFill>
                  <a:srgbClr val="0DB6B6"/>
                </a:solidFill>
                <a:latin typeface="Arial Black"/>
                <a:cs typeface="Arial Black"/>
              </a:rPr>
              <a:t>м</a:t>
            </a:r>
            <a:r>
              <a:rPr spc="-150" dirty="0" err="1" smtClean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pc="-80" dirty="0" err="1" smtClean="0">
                <a:solidFill>
                  <a:srgbClr val="0DB6B6"/>
                </a:solidFill>
                <a:latin typeface="Arial Black"/>
                <a:cs typeface="Arial Black"/>
              </a:rPr>
              <a:t>ц</a:t>
            </a:r>
            <a:r>
              <a:rPr spc="-95" dirty="0" err="1" smtClean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pc="-85" dirty="0" err="1" smtClean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pc="-155" dirty="0" smtClean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pc="-105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pc="-11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pc="-160" dirty="0" smtClean="0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pc="-210" dirty="0" smtClean="0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pc="-215" dirty="0" smtClean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lang="ru-RU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32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r>
              <a:rPr spc="-20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для</a:t>
            </a:r>
            <a:r>
              <a:rPr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очного</a:t>
            </a:r>
            <a:r>
              <a:rPr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общения </a:t>
            </a:r>
            <a:r>
              <a:rPr spc="-409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35" dirty="0" err="1" smtClean="0">
                <a:solidFill>
                  <a:srgbClr val="0D0D0D"/>
                </a:solidFill>
                <a:latin typeface="Microsoft Sans Serif"/>
                <a:cs typeface="Microsoft Sans Serif"/>
              </a:rPr>
              <a:t>сотрудниками</a:t>
            </a:r>
            <a:r>
              <a:rPr lang="ru-RU" spc="3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 (при необходимости). Направление информационных материалов всем работникам</a:t>
            </a:r>
            <a:endParaRPr lang="ru-RU" dirty="0" smtClean="0">
              <a:latin typeface="Microsoft Sans Serif"/>
              <a:cs typeface="Microsoft Sans Serif"/>
            </a:endParaRPr>
          </a:p>
          <a:p>
            <a:pPr marL="300990" marR="499745">
              <a:lnSpc>
                <a:spcPts val="1800"/>
              </a:lnSpc>
              <a:spcBef>
                <a:spcPts val="100"/>
              </a:spcBef>
            </a:pPr>
            <a:endParaRPr dirty="0">
              <a:latin typeface="Microsoft Sans Serif"/>
              <a:cs typeface="Microsoft Sans Serif"/>
            </a:endParaRPr>
          </a:p>
          <a:p>
            <a:pPr marL="300990">
              <a:lnSpc>
                <a:spcPts val="1860"/>
              </a:lnSpc>
              <a:spcBef>
                <a:spcPts val="835"/>
              </a:spcBef>
            </a:pPr>
            <a:r>
              <a:rPr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Распространение</a:t>
            </a:r>
            <a:r>
              <a:rPr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информации</a:t>
            </a:r>
            <a:r>
              <a:rPr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70" dirty="0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40" dirty="0" err="1" smtClean="0">
                <a:solidFill>
                  <a:srgbClr val="0D0D0D"/>
                </a:solidFill>
                <a:latin typeface="Microsoft Sans Serif"/>
                <a:cs typeface="Microsoft Sans Serif"/>
              </a:rPr>
              <a:t>Программе</a:t>
            </a:r>
            <a:r>
              <a:rPr lang="ru-RU" spc="40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80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п</a:t>
            </a:r>
            <a:r>
              <a:rPr spc="8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pc="-10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90" dirty="0">
                <a:solidFill>
                  <a:srgbClr val="0D0D0D"/>
                </a:solidFill>
                <a:latin typeface="Microsoft Sans Serif"/>
                <a:cs typeface="Microsoft Sans Serif"/>
              </a:rPr>
              <a:t>р</a:t>
            </a:r>
            <a:r>
              <a:rPr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азл</a:t>
            </a:r>
            <a:r>
              <a:rPr spc="110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pc="114" dirty="0">
                <a:solidFill>
                  <a:srgbClr val="0D0D0D"/>
                </a:solidFill>
                <a:latin typeface="Microsoft Sans Serif"/>
                <a:cs typeface="Microsoft Sans Serif"/>
              </a:rPr>
              <a:t>чн</a:t>
            </a:r>
            <a:r>
              <a:rPr spc="70" dirty="0">
                <a:solidFill>
                  <a:srgbClr val="0D0D0D"/>
                </a:solidFill>
                <a:latin typeface="Microsoft Sans Serif"/>
                <a:cs typeface="Microsoft Sans Serif"/>
              </a:rPr>
              <a:t>ы</a:t>
            </a:r>
            <a:r>
              <a:rPr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м</a:t>
            </a:r>
            <a:r>
              <a:rPr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-155" dirty="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pc="-145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pc="-114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pc="-145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pc="-190" dirty="0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pc="-155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pc="-140" dirty="0">
                <a:solidFill>
                  <a:srgbClr val="0DB6B6"/>
                </a:solidFill>
                <a:latin typeface="Arial Black"/>
                <a:cs typeface="Arial Black"/>
              </a:rPr>
              <a:t>м</a:t>
            </a:r>
            <a:r>
              <a:rPr spc="-15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000" spc="-155" dirty="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2000" spc="-85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000" spc="-135" dirty="0">
                <a:solidFill>
                  <a:srgbClr val="0DB6B6"/>
                </a:solidFill>
                <a:latin typeface="Arial Black"/>
                <a:cs typeface="Arial Black"/>
              </a:rPr>
              <a:t>мм</a:t>
            </a:r>
            <a:r>
              <a:rPr sz="2000" spc="-140" dirty="0">
                <a:solidFill>
                  <a:srgbClr val="0DB6B6"/>
                </a:solidFill>
                <a:latin typeface="Arial Black"/>
                <a:cs typeface="Arial Black"/>
              </a:rPr>
              <a:t>у</a:t>
            </a:r>
            <a:r>
              <a:rPr sz="2000" spc="-114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000" spc="-75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2000" spc="-155" dirty="0">
                <a:solidFill>
                  <a:srgbClr val="0DB6B6"/>
                </a:solidFill>
                <a:latin typeface="Arial Black"/>
                <a:cs typeface="Arial Black"/>
              </a:rPr>
              <a:t>ка</a:t>
            </a:r>
            <a:r>
              <a:rPr sz="2000" spc="-75" dirty="0">
                <a:solidFill>
                  <a:srgbClr val="0DB6B6"/>
                </a:solidFill>
                <a:latin typeface="Arial Black"/>
                <a:cs typeface="Arial Black"/>
              </a:rPr>
              <a:t>ц</a:t>
            </a:r>
            <a:r>
              <a:rPr sz="2000" spc="-80" dirty="0">
                <a:solidFill>
                  <a:srgbClr val="0DB6B6"/>
                </a:solidFill>
                <a:latin typeface="Arial Black"/>
                <a:cs typeface="Arial Black"/>
              </a:rPr>
              <a:t>ии</a:t>
            </a:r>
            <a:endParaRPr dirty="0">
              <a:latin typeface="Arial Black"/>
              <a:cs typeface="Arial Black"/>
            </a:endParaRPr>
          </a:p>
          <a:p>
            <a:pPr marL="300990">
              <a:lnSpc>
                <a:spcPts val="1860"/>
              </a:lnSpc>
            </a:pPr>
            <a:r>
              <a:rPr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(см.</a:t>
            </a:r>
            <a:r>
              <a:rPr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слайд</a:t>
            </a:r>
            <a:r>
              <a:rPr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«Каналы</a:t>
            </a:r>
            <a:r>
              <a:rPr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pc="45" dirty="0" err="1">
                <a:solidFill>
                  <a:srgbClr val="0D0D0D"/>
                </a:solidFill>
                <a:latin typeface="Microsoft Sans Serif"/>
                <a:cs typeface="Microsoft Sans Serif"/>
              </a:rPr>
              <a:t>информирования</a:t>
            </a:r>
            <a:r>
              <a:rPr spc="4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»</a:t>
            </a:r>
            <a:r>
              <a:rPr spc="30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)</a:t>
            </a:r>
            <a:endParaRPr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3257" y="3076677"/>
            <a:ext cx="3198742" cy="37813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3280" y="413766"/>
            <a:ext cx="7160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0" dirty="0"/>
              <a:t>Сис</a:t>
            </a:r>
            <a:r>
              <a:rPr sz="2800" spc="-10" dirty="0"/>
              <a:t>т</a:t>
            </a:r>
            <a:r>
              <a:rPr sz="2800" spc="-60" dirty="0"/>
              <a:t>ема</a:t>
            </a:r>
            <a:r>
              <a:rPr sz="2800" spc="-110" dirty="0"/>
              <a:t> </a:t>
            </a:r>
            <a:r>
              <a:rPr sz="2800" spc="-135" dirty="0"/>
              <a:t>инфор</a:t>
            </a:r>
            <a:r>
              <a:rPr sz="2800" spc="-85" dirty="0"/>
              <a:t>мирования</a:t>
            </a:r>
            <a:r>
              <a:rPr sz="2800" spc="-70" dirty="0"/>
              <a:t> </a:t>
            </a:r>
            <a:r>
              <a:rPr sz="2800" spc="-120" dirty="0"/>
              <a:t>и</a:t>
            </a:r>
            <a:r>
              <a:rPr sz="2800" spc="-125" dirty="0"/>
              <a:t> </a:t>
            </a:r>
            <a:r>
              <a:rPr sz="2800" spc="-70" dirty="0"/>
              <a:t>о</a:t>
            </a:r>
            <a:r>
              <a:rPr sz="2800" spc="-45" dirty="0"/>
              <a:t>тч</a:t>
            </a:r>
            <a:r>
              <a:rPr sz="2800" spc="-85" dirty="0"/>
              <a:t>е</a:t>
            </a:r>
            <a:r>
              <a:rPr sz="2800" spc="-30" dirty="0"/>
              <a:t>тности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443280" y="1371600"/>
            <a:ext cx="10805794" cy="414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488">
              <a:lnSpc>
                <a:spcPct val="100000"/>
              </a:lnSpc>
              <a:spcBef>
                <a:spcPts val="100"/>
              </a:spcBef>
            </a:pPr>
            <a:r>
              <a:rPr sz="2800" spc="-254" dirty="0">
                <a:solidFill>
                  <a:srgbClr val="0E173E"/>
                </a:solidFill>
                <a:latin typeface="Arial Black"/>
                <a:cs typeface="Arial Black"/>
              </a:rPr>
              <a:t>С</a:t>
            </a:r>
            <a:r>
              <a:rPr sz="2800" spc="-75" dirty="0">
                <a:solidFill>
                  <a:srgbClr val="0E173E"/>
                </a:solidFill>
                <a:latin typeface="Arial Black"/>
                <a:cs typeface="Arial Black"/>
              </a:rPr>
              <a:t>и</a:t>
            </a:r>
            <a:r>
              <a:rPr sz="2800" spc="-320" dirty="0">
                <a:solidFill>
                  <a:srgbClr val="0E173E"/>
                </a:solidFill>
                <a:latin typeface="Arial Black"/>
                <a:cs typeface="Arial Black"/>
              </a:rPr>
              <a:t>с</a:t>
            </a:r>
            <a:r>
              <a:rPr sz="2800" spc="-110" dirty="0">
                <a:solidFill>
                  <a:srgbClr val="0E173E"/>
                </a:solidFill>
                <a:latin typeface="Arial Black"/>
                <a:cs typeface="Arial Black"/>
              </a:rPr>
              <a:t>те</a:t>
            </a:r>
            <a:r>
              <a:rPr sz="2800" spc="-150" dirty="0">
                <a:solidFill>
                  <a:srgbClr val="0E173E"/>
                </a:solidFill>
                <a:latin typeface="Arial Black"/>
                <a:cs typeface="Arial Black"/>
              </a:rPr>
              <a:t>м</a:t>
            </a:r>
            <a:r>
              <a:rPr sz="2800" spc="-180" dirty="0">
                <a:solidFill>
                  <a:srgbClr val="0E173E"/>
                </a:solidFill>
                <a:latin typeface="Arial Black"/>
                <a:cs typeface="Arial Black"/>
              </a:rPr>
              <a:t>а</a:t>
            </a:r>
            <a:r>
              <a:rPr sz="2800" spc="-170" dirty="0">
                <a:solidFill>
                  <a:srgbClr val="0E173E"/>
                </a:solidFill>
                <a:latin typeface="Arial Black"/>
                <a:cs typeface="Arial Black"/>
              </a:rPr>
              <a:t> </a:t>
            </a:r>
            <a:r>
              <a:rPr sz="2800" spc="-75" dirty="0">
                <a:solidFill>
                  <a:srgbClr val="0E173E"/>
                </a:solidFill>
                <a:latin typeface="Arial Black"/>
                <a:cs typeface="Arial Black"/>
              </a:rPr>
              <a:t>и</a:t>
            </a:r>
            <a:r>
              <a:rPr sz="2800" spc="-125" dirty="0">
                <a:solidFill>
                  <a:srgbClr val="0E173E"/>
                </a:solidFill>
                <a:latin typeface="Arial Black"/>
                <a:cs typeface="Arial Black"/>
              </a:rPr>
              <a:t>н</a:t>
            </a:r>
            <a:r>
              <a:rPr sz="2800" spc="-254" dirty="0">
                <a:solidFill>
                  <a:srgbClr val="0E173E"/>
                </a:solidFill>
                <a:latin typeface="Arial Black"/>
                <a:cs typeface="Arial Black"/>
              </a:rPr>
              <a:t>фо</a:t>
            </a:r>
            <a:r>
              <a:rPr sz="2800" spc="-195" dirty="0">
                <a:solidFill>
                  <a:srgbClr val="0E173E"/>
                </a:solidFill>
                <a:latin typeface="Arial Black"/>
                <a:cs typeface="Arial Black"/>
              </a:rPr>
              <a:t>р</a:t>
            </a:r>
            <a:r>
              <a:rPr sz="2800" spc="-150" dirty="0">
                <a:solidFill>
                  <a:srgbClr val="0E173E"/>
                </a:solidFill>
                <a:latin typeface="Arial Black"/>
                <a:cs typeface="Arial Black"/>
              </a:rPr>
              <a:t>м</a:t>
            </a:r>
            <a:r>
              <a:rPr sz="2800" spc="-90" dirty="0">
                <a:solidFill>
                  <a:srgbClr val="0E173E"/>
                </a:solidFill>
                <a:latin typeface="Arial Black"/>
                <a:cs typeface="Arial Black"/>
              </a:rPr>
              <a:t>и</a:t>
            </a:r>
            <a:r>
              <a:rPr sz="2800" spc="-100" dirty="0">
                <a:solidFill>
                  <a:srgbClr val="0E173E"/>
                </a:solidFill>
                <a:latin typeface="Arial Black"/>
                <a:cs typeface="Arial Black"/>
              </a:rPr>
              <a:t>р</a:t>
            </a:r>
            <a:r>
              <a:rPr sz="2800" spc="-85" dirty="0">
                <a:solidFill>
                  <a:srgbClr val="0E173E"/>
                </a:solidFill>
                <a:latin typeface="Arial Black"/>
                <a:cs typeface="Arial Black"/>
              </a:rPr>
              <a:t>о</a:t>
            </a:r>
            <a:r>
              <a:rPr sz="2800" spc="-75" dirty="0">
                <a:solidFill>
                  <a:srgbClr val="0E173E"/>
                </a:solidFill>
                <a:latin typeface="Arial Black"/>
                <a:cs typeface="Arial Black"/>
              </a:rPr>
              <a:t>в</a:t>
            </a:r>
            <a:r>
              <a:rPr sz="2800" spc="-130" dirty="0">
                <a:solidFill>
                  <a:srgbClr val="0E173E"/>
                </a:solidFill>
                <a:latin typeface="Arial Black"/>
                <a:cs typeface="Arial Black"/>
              </a:rPr>
              <a:t>ания</a:t>
            </a:r>
            <a:r>
              <a:rPr sz="2800" spc="-170" dirty="0">
                <a:solidFill>
                  <a:srgbClr val="0E173E"/>
                </a:solidFill>
                <a:latin typeface="Arial Black"/>
                <a:cs typeface="Arial Black"/>
              </a:rPr>
              <a:t> </a:t>
            </a:r>
            <a:r>
              <a:rPr sz="2800" spc="-105" dirty="0" err="1">
                <a:solidFill>
                  <a:srgbClr val="0E173E"/>
                </a:solidFill>
                <a:latin typeface="Arial Black"/>
                <a:cs typeface="Arial Black"/>
              </a:rPr>
              <a:t>д</a:t>
            </a:r>
            <a:r>
              <a:rPr sz="2800" spc="-165" dirty="0" err="1">
                <a:solidFill>
                  <a:srgbClr val="0E173E"/>
                </a:solidFill>
                <a:latin typeface="Arial Black"/>
                <a:cs typeface="Arial Black"/>
              </a:rPr>
              <a:t>о</a:t>
            </a:r>
            <a:r>
              <a:rPr sz="2800" spc="-170" dirty="0" err="1">
                <a:solidFill>
                  <a:srgbClr val="0E173E"/>
                </a:solidFill>
                <a:latin typeface="Arial Black"/>
                <a:cs typeface="Arial Black"/>
              </a:rPr>
              <a:t>л</a:t>
            </a:r>
            <a:r>
              <a:rPr sz="2800" spc="-280" dirty="0" err="1">
                <a:solidFill>
                  <a:srgbClr val="0E173E"/>
                </a:solidFill>
                <a:latin typeface="Arial Black"/>
                <a:cs typeface="Arial Black"/>
              </a:rPr>
              <a:t>ж</a:t>
            </a:r>
            <a:r>
              <a:rPr sz="2800" spc="-165" dirty="0" err="1">
                <a:solidFill>
                  <a:srgbClr val="0E173E"/>
                </a:solidFill>
                <a:latin typeface="Arial Black"/>
                <a:cs typeface="Arial Black"/>
              </a:rPr>
              <a:t>н</a:t>
            </a:r>
            <a:r>
              <a:rPr sz="2800" spc="-150" dirty="0" err="1">
                <a:solidFill>
                  <a:srgbClr val="0E173E"/>
                </a:solidFill>
                <a:latin typeface="Arial Black"/>
                <a:cs typeface="Arial Black"/>
              </a:rPr>
              <a:t>а</a:t>
            </a:r>
            <a:r>
              <a:rPr sz="2800" spc="-175" dirty="0">
                <a:solidFill>
                  <a:srgbClr val="0E173E"/>
                </a:solidFill>
                <a:latin typeface="Arial Black"/>
                <a:cs typeface="Arial Black"/>
              </a:rPr>
              <a:t> </a:t>
            </a:r>
            <a:r>
              <a:rPr sz="2800" spc="-45" dirty="0" err="1" smtClean="0">
                <a:solidFill>
                  <a:srgbClr val="0E173E"/>
                </a:solidFill>
                <a:latin typeface="Arial Black"/>
                <a:cs typeface="Arial Black"/>
              </a:rPr>
              <a:t>в</a:t>
            </a:r>
            <a:r>
              <a:rPr sz="2800" spc="-175" dirty="0" err="1" smtClean="0">
                <a:solidFill>
                  <a:srgbClr val="0E173E"/>
                </a:solidFill>
                <a:latin typeface="Arial Black"/>
                <a:cs typeface="Arial Black"/>
              </a:rPr>
              <a:t>к</a:t>
            </a:r>
            <a:r>
              <a:rPr sz="2800" spc="-215" dirty="0" err="1" smtClean="0">
                <a:solidFill>
                  <a:srgbClr val="0E173E"/>
                </a:solidFill>
                <a:latin typeface="Arial Black"/>
                <a:cs typeface="Arial Black"/>
              </a:rPr>
              <a:t>л</a:t>
            </a:r>
            <a:r>
              <a:rPr sz="2800" spc="-120" dirty="0" err="1" smtClean="0">
                <a:solidFill>
                  <a:srgbClr val="0E173E"/>
                </a:solidFill>
                <a:latin typeface="Arial Black"/>
                <a:cs typeface="Arial Black"/>
              </a:rPr>
              <a:t>ючать</a:t>
            </a:r>
            <a:r>
              <a:rPr lang="ru-RU" sz="2800" spc="-120" dirty="0" smtClean="0">
                <a:solidFill>
                  <a:srgbClr val="0E173E"/>
                </a:solidFill>
                <a:latin typeface="Arial Black"/>
                <a:cs typeface="Arial Black"/>
              </a:rPr>
              <a:t>:</a:t>
            </a:r>
            <a:endParaRPr sz="2800" dirty="0">
              <a:latin typeface="Arial Black"/>
              <a:cs typeface="Arial Black"/>
            </a:endParaRPr>
          </a:p>
          <a:p>
            <a:pPr marL="90488">
              <a:lnSpc>
                <a:spcPct val="100000"/>
              </a:lnSpc>
              <a:spcBef>
                <a:spcPts val="10"/>
              </a:spcBef>
            </a:pPr>
            <a:endParaRPr sz="3200" dirty="0">
              <a:latin typeface="Arial Black"/>
              <a:cs typeface="Arial Black"/>
            </a:endParaRPr>
          </a:p>
          <a:p>
            <a:pPr marL="90488">
              <a:lnSpc>
                <a:spcPct val="100000"/>
              </a:lnSpc>
            </a:pPr>
            <a:r>
              <a:rPr lang="ru-RU" sz="2800" spc="-95" dirty="0" smtClean="0">
                <a:solidFill>
                  <a:srgbClr val="0DB6B6"/>
                </a:solidFill>
                <a:latin typeface="Arial Black"/>
                <a:cs typeface="Arial Black"/>
              </a:rPr>
              <a:t>От</a:t>
            </a:r>
            <a:r>
              <a:rPr sz="2800" spc="-95" dirty="0" err="1" smtClean="0">
                <a:solidFill>
                  <a:srgbClr val="0DB6B6"/>
                </a:solidFill>
                <a:latin typeface="Arial Black"/>
                <a:cs typeface="Arial Black"/>
              </a:rPr>
              <a:t>четность</a:t>
            </a:r>
            <a:r>
              <a:rPr sz="2800" spc="-120" dirty="0" smtClean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85" dirty="0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24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следующим </a:t>
            </a:r>
            <a:r>
              <a:rPr sz="24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параметрам</a:t>
            </a:r>
            <a:r>
              <a:rPr sz="24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i="1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(в</a:t>
            </a:r>
            <a:r>
              <a:rPr i="1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i="1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i="1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i="1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i="1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i="1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таблицей</a:t>
            </a:r>
            <a:r>
              <a:rPr i="1" spc="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i="1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i="1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i="1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Приложении):</a:t>
            </a:r>
            <a:endParaRPr i="1" dirty="0">
              <a:latin typeface="Microsoft Sans Serif"/>
              <a:cs typeface="Microsoft Sans Serif"/>
            </a:endParaRPr>
          </a:p>
          <a:p>
            <a:pPr marL="90488"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Microsoft Sans Serif"/>
              <a:cs typeface="Microsoft Sans Serif"/>
            </a:endParaRPr>
          </a:p>
          <a:p>
            <a:pPr marL="376238" indent="-28575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939800" algn="l"/>
                <a:tab pos="940435" algn="l"/>
              </a:tabLst>
            </a:pPr>
            <a:r>
              <a:rPr sz="20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20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105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20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долю</a:t>
            </a:r>
            <a:r>
              <a:rPr sz="20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20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процентах</a:t>
            </a:r>
            <a:r>
              <a:rPr sz="20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охваченных</a:t>
            </a:r>
            <a:r>
              <a:rPr sz="20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информационной</a:t>
            </a:r>
            <a:r>
              <a:rPr sz="20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50" dirty="0" err="1">
                <a:solidFill>
                  <a:srgbClr val="0D0D0D"/>
                </a:solidFill>
                <a:latin typeface="Microsoft Sans Serif"/>
                <a:cs typeface="Microsoft Sans Serif"/>
              </a:rPr>
              <a:t>работой</a:t>
            </a:r>
            <a:r>
              <a:rPr sz="20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 err="1" smtClean="0">
                <a:solidFill>
                  <a:srgbClr val="0D0D0D"/>
                </a:solidFill>
                <a:latin typeface="Microsoft Sans Serif"/>
                <a:cs typeface="Microsoft Sans Serif"/>
              </a:rPr>
              <a:t>сотрудников</a:t>
            </a:r>
            <a:endParaRPr lang="ru-RU" sz="2000" spc="35" dirty="0" smtClean="0">
              <a:solidFill>
                <a:srgbClr val="0D0D0D"/>
              </a:solidFill>
              <a:latin typeface="Microsoft Sans Serif"/>
              <a:cs typeface="Microsoft Sans Serif"/>
            </a:endParaRPr>
          </a:p>
          <a:p>
            <a:pPr marL="376238" indent="-28575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939800" algn="l"/>
                <a:tab pos="940435" algn="l"/>
              </a:tabLst>
            </a:pPr>
            <a:endParaRPr sz="2000" dirty="0">
              <a:latin typeface="Microsoft Sans Serif"/>
              <a:cs typeface="Microsoft Sans Serif"/>
            </a:endParaRPr>
          </a:p>
          <a:p>
            <a:pPr marL="376238" marR="815975" indent="-285750">
              <a:lnSpc>
                <a:spcPts val="1510"/>
              </a:lnSpc>
              <a:spcBef>
                <a:spcPts val="530"/>
              </a:spcBef>
              <a:buFont typeface="Wingdings" panose="05000000000000000000" pitchFamily="2" charset="2"/>
              <a:buChar char="Ø"/>
              <a:tabLst>
                <a:tab pos="939800" algn="l"/>
                <a:tab pos="940435" algn="l"/>
              </a:tabLst>
            </a:pPr>
            <a:r>
              <a:rPr sz="2000" spc="35" dirty="0" err="1" smtClean="0">
                <a:solidFill>
                  <a:srgbClr val="0D0D0D"/>
                </a:solidFill>
                <a:latin typeface="Microsoft Sans Serif"/>
                <a:cs typeface="Microsoft Sans Serif"/>
              </a:rPr>
              <a:t>Виды</a:t>
            </a:r>
            <a:r>
              <a:rPr sz="2000" spc="-1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каналов</a:t>
            </a:r>
            <a:r>
              <a:rPr sz="20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информирования,</a:t>
            </a:r>
            <a:r>
              <a:rPr sz="20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задействованных</a:t>
            </a:r>
            <a:r>
              <a:rPr sz="20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20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коммуникации</a:t>
            </a:r>
            <a:r>
              <a:rPr sz="20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с</a:t>
            </a:r>
            <a:r>
              <a:rPr sz="20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spc="35" dirty="0" err="1" smtClean="0">
                <a:solidFill>
                  <a:srgbClr val="0D0D0D"/>
                </a:solidFill>
                <a:latin typeface="Microsoft Sans Serif"/>
                <a:cs typeface="Microsoft Sans Serif"/>
              </a:rPr>
              <a:t>работниковами</a:t>
            </a:r>
            <a:r>
              <a:rPr sz="2000" spc="4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(</a:t>
            </a:r>
            <a:r>
              <a:rPr sz="2000" spc="45" dirty="0" err="1" smtClean="0">
                <a:solidFill>
                  <a:srgbClr val="0D0D0D"/>
                </a:solidFill>
                <a:latin typeface="Microsoft Sans Serif"/>
                <a:cs typeface="Microsoft Sans Serif"/>
              </a:rPr>
              <a:t>публикации</a:t>
            </a:r>
            <a:r>
              <a:rPr sz="2000" spc="4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-360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20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корпоративных</a:t>
            </a:r>
            <a:r>
              <a:rPr sz="20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D0D0D"/>
                </a:solidFill>
                <a:latin typeface="Microsoft Sans Serif"/>
                <a:cs typeface="Microsoft Sans Serif"/>
              </a:rPr>
              <a:t>медиа,</a:t>
            </a:r>
            <a:r>
              <a:rPr sz="20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раздача</a:t>
            </a:r>
            <a:r>
              <a:rPr sz="20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лифлетов,</a:t>
            </a:r>
            <a:r>
              <a:rPr sz="20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демонстрация</a:t>
            </a:r>
            <a:r>
              <a:rPr sz="20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роликов,</a:t>
            </a:r>
            <a:r>
              <a:rPr sz="20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10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2000" spc="-20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D0D0D"/>
                </a:solidFill>
                <a:latin typeface="Microsoft Sans Serif"/>
                <a:cs typeface="Microsoft Sans Serif"/>
              </a:rPr>
              <a:t>др.</a:t>
            </a:r>
            <a:r>
              <a:rPr sz="20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290" dirty="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r>
              <a:rPr sz="20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см.</a:t>
            </a:r>
            <a:r>
              <a:rPr sz="20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0D0D0D"/>
                </a:solidFill>
                <a:latin typeface="Microsoft Sans Serif"/>
                <a:cs typeface="Microsoft Sans Serif"/>
              </a:rPr>
              <a:t>слайд</a:t>
            </a:r>
            <a:r>
              <a:rPr sz="20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D0D0D"/>
                </a:solidFill>
                <a:latin typeface="Microsoft Sans Serif"/>
                <a:cs typeface="Microsoft Sans Serif"/>
              </a:rPr>
              <a:t>«Каналы</a:t>
            </a:r>
            <a:r>
              <a:rPr sz="20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40" dirty="0" err="1">
                <a:solidFill>
                  <a:srgbClr val="0D0D0D"/>
                </a:solidFill>
                <a:latin typeface="Microsoft Sans Serif"/>
                <a:cs typeface="Microsoft Sans Serif"/>
              </a:rPr>
              <a:t>информирования</a:t>
            </a:r>
            <a:r>
              <a:rPr sz="2000" spc="40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»)</a:t>
            </a:r>
            <a:endParaRPr lang="ru-RU" sz="2000" spc="40" dirty="0" smtClean="0">
              <a:solidFill>
                <a:srgbClr val="0D0D0D"/>
              </a:solidFill>
              <a:latin typeface="Microsoft Sans Serif"/>
              <a:cs typeface="Microsoft Sans Serif"/>
            </a:endParaRPr>
          </a:p>
          <a:p>
            <a:pPr marL="376238" marR="815975" indent="-285750">
              <a:lnSpc>
                <a:spcPts val="1510"/>
              </a:lnSpc>
              <a:spcBef>
                <a:spcPts val="530"/>
              </a:spcBef>
              <a:buFont typeface="Wingdings" panose="05000000000000000000" pitchFamily="2" charset="2"/>
              <a:buChar char="Ø"/>
              <a:tabLst>
                <a:tab pos="939800" algn="l"/>
                <a:tab pos="940435" algn="l"/>
              </a:tabLst>
            </a:pPr>
            <a:endParaRPr sz="2000" dirty="0">
              <a:latin typeface="Microsoft Sans Serif"/>
              <a:cs typeface="Microsoft Sans Serif"/>
            </a:endParaRPr>
          </a:p>
          <a:p>
            <a:pPr marL="376238" marR="400050" indent="-285750">
              <a:lnSpc>
                <a:spcPts val="1510"/>
              </a:lnSpc>
              <a:spcBef>
                <a:spcPts val="515"/>
              </a:spcBef>
              <a:buFont typeface="Wingdings" panose="05000000000000000000" pitchFamily="2" charset="2"/>
              <a:buChar char="Ø"/>
              <a:tabLst>
                <a:tab pos="939800" algn="l"/>
                <a:tab pos="940435" algn="l"/>
              </a:tabLst>
            </a:pPr>
            <a:r>
              <a:rPr sz="20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Количественные</a:t>
            </a:r>
            <a:r>
              <a:rPr sz="20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показатели</a:t>
            </a:r>
            <a:r>
              <a:rPr sz="20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использования</a:t>
            </a:r>
            <a:r>
              <a:rPr sz="20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каналов</a:t>
            </a:r>
            <a:r>
              <a:rPr sz="20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информирования</a:t>
            </a:r>
            <a:r>
              <a:rPr sz="20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(число</a:t>
            </a:r>
            <a:r>
              <a:rPr sz="20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публикаций,</a:t>
            </a:r>
            <a:r>
              <a:rPr sz="20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D0D0D"/>
                </a:solidFill>
                <a:latin typeface="Microsoft Sans Serif"/>
                <a:cs typeface="Microsoft Sans Serif"/>
              </a:rPr>
              <a:t>рассылок, </a:t>
            </a:r>
            <a:r>
              <a:rPr sz="2000" spc="-36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показов</a:t>
            </a:r>
            <a:r>
              <a:rPr sz="20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роликов,</a:t>
            </a:r>
            <a:r>
              <a:rPr sz="20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 err="1" smtClean="0">
                <a:solidFill>
                  <a:srgbClr val="0D0D0D"/>
                </a:solidFill>
                <a:latin typeface="Microsoft Sans Serif"/>
                <a:cs typeface="Microsoft Sans Serif"/>
              </a:rPr>
              <a:t>распространенных</a:t>
            </a:r>
            <a:r>
              <a:rPr sz="2000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0D0D0D"/>
                </a:solidFill>
                <a:latin typeface="Microsoft Sans Serif"/>
                <a:cs typeface="Microsoft Sans Serif"/>
              </a:rPr>
              <a:t>лифлетов</a:t>
            </a:r>
            <a:r>
              <a:rPr sz="20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105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20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проч.)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20" dirty="0"/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856" y="1143000"/>
            <a:ext cx="10834320" cy="465640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endParaRPr sz="2000" dirty="0">
              <a:latin typeface="Arial Black"/>
              <a:cs typeface="Arial Black"/>
            </a:endParaRPr>
          </a:p>
          <a:p>
            <a:pPr algn="ctr"/>
            <a:r>
              <a:rPr sz="2000" spc="-220" dirty="0">
                <a:solidFill>
                  <a:srgbClr val="0E173E"/>
                </a:solidFill>
                <a:latin typeface="Arial Black"/>
                <a:cs typeface="Arial Black"/>
              </a:rPr>
              <a:t>В</a:t>
            </a:r>
            <a:r>
              <a:rPr sz="2000" spc="-100" dirty="0">
                <a:solidFill>
                  <a:srgbClr val="0E173E"/>
                </a:solidFill>
                <a:latin typeface="Arial Black"/>
                <a:cs typeface="Arial Black"/>
              </a:rPr>
              <a:t>о</a:t>
            </a:r>
            <a:r>
              <a:rPr sz="2000" spc="-315" dirty="0">
                <a:solidFill>
                  <a:srgbClr val="0E173E"/>
                </a:solidFill>
                <a:latin typeface="Arial Black"/>
                <a:cs typeface="Arial Black"/>
              </a:rPr>
              <a:t>з</a:t>
            </a:r>
            <a:r>
              <a:rPr sz="2000" spc="-175" dirty="0">
                <a:solidFill>
                  <a:srgbClr val="0E173E"/>
                </a:solidFill>
                <a:latin typeface="Arial Black"/>
                <a:cs typeface="Arial Black"/>
              </a:rPr>
              <a:t>мо</a:t>
            </a:r>
            <a:r>
              <a:rPr sz="2000" spc="-215" dirty="0">
                <a:solidFill>
                  <a:srgbClr val="0E173E"/>
                </a:solidFill>
                <a:latin typeface="Arial Black"/>
                <a:cs typeface="Arial Black"/>
              </a:rPr>
              <a:t>ж</a:t>
            </a:r>
            <a:r>
              <a:rPr sz="2000" spc="-160" dirty="0">
                <a:solidFill>
                  <a:srgbClr val="0E173E"/>
                </a:solidFill>
                <a:latin typeface="Arial Black"/>
                <a:cs typeface="Arial Black"/>
              </a:rPr>
              <a:t>н</a:t>
            </a:r>
            <a:r>
              <a:rPr sz="2000" spc="-195" dirty="0">
                <a:solidFill>
                  <a:srgbClr val="0E173E"/>
                </a:solidFill>
                <a:latin typeface="Arial Black"/>
                <a:cs typeface="Arial Black"/>
              </a:rPr>
              <a:t>ы</a:t>
            </a:r>
            <a:r>
              <a:rPr sz="2000" spc="-180" dirty="0">
                <a:solidFill>
                  <a:srgbClr val="0E173E"/>
                </a:solidFill>
                <a:latin typeface="Arial Black"/>
                <a:cs typeface="Arial Black"/>
              </a:rPr>
              <a:t>е</a:t>
            </a:r>
            <a:r>
              <a:rPr sz="2000" spc="-175" dirty="0">
                <a:solidFill>
                  <a:srgbClr val="0E173E"/>
                </a:solidFill>
                <a:latin typeface="Arial Black"/>
                <a:cs typeface="Arial Black"/>
              </a:rPr>
              <a:t> ка</a:t>
            </a:r>
            <a:r>
              <a:rPr sz="2000" spc="-125" dirty="0">
                <a:solidFill>
                  <a:srgbClr val="0E173E"/>
                </a:solidFill>
                <a:latin typeface="Arial Black"/>
                <a:cs typeface="Arial Black"/>
              </a:rPr>
              <a:t>н</a:t>
            </a:r>
            <a:r>
              <a:rPr sz="2000" spc="-210" dirty="0">
                <a:solidFill>
                  <a:srgbClr val="0E173E"/>
                </a:solidFill>
                <a:latin typeface="Arial Black"/>
                <a:cs typeface="Arial Black"/>
              </a:rPr>
              <a:t>алы</a:t>
            </a:r>
            <a:r>
              <a:rPr sz="2000" spc="-160" dirty="0">
                <a:solidFill>
                  <a:srgbClr val="0E173E"/>
                </a:solidFill>
                <a:latin typeface="Arial Black"/>
                <a:cs typeface="Arial Black"/>
              </a:rPr>
              <a:t> </a:t>
            </a:r>
            <a:r>
              <a:rPr sz="2000" spc="-75" dirty="0" err="1">
                <a:solidFill>
                  <a:srgbClr val="0E173E"/>
                </a:solidFill>
                <a:latin typeface="Arial Black"/>
                <a:cs typeface="Arial Black"/>
              </a:rPr>
              <a:t>и</a:t>
            </a:r>
            <a:r>
              <a:rPr sz="2000" spc="-125" dirty="0" err="1">
                <a:solidFill>
                  <a:srgbClr val="0E173E"/>
                </a:solidFill>
                <a:latin typeface="Arial Black"/>
                <a:cs typeface="Arial Black"/>
              </a:rPr>
              <a:t>н</a:t>
            </a:r>
            <a:r>
              <a:rPr sz="2000" spc="-484" dirty="0" err="1">
                <a:solidFill>
                  <a:srgbClr val="0E173E"/>
                </a:solidFill>
                <a:latin typeface="Arial Black"/>
                <a:cs typeface="Arial Black"/>
              </a:rPr>
              <a:t>ф</a:t>
            </a:r>
            <a:r>
              <a:rPr sz="2000" spc="-100" dirty="0" err="1">
                <a:solidFill>
                  <a:srgbClr val="0E173E"/>
                </a:solidFill>
                <a:latin typeface="Arial Black"/>
                <a:cs typeface="Arial Black"/>
              </a:rPr>
              <a:t>о</a:t>
            </a:r>
            <a:r>
              <a:rPr sz="2000" spc="-110" dirty="0" err="1">
                <a:solidFill>
                  <a:srgbClr val="0E173E"/>
                </a:solidFill>
                <a:latin typeface="Arial Black"/>
                <a:cs typeface="Arial Black"/>
              </a:rPr>
              <a:t>р</a:t>
            </a:r>
            <a:r>
              <a:rPr sz="2000" spc="-150" dirty="0" err="1">
                <a:solidFill>
                  <a:srgbClr val="0E173E"/>
                </a:solidFill>
                <a:latin typeface="Arial Black"/>
                <a:cs typeface="Arial Black"/>
              </a:rPr>
              <a:t>м</a:t>
            </a:r>
            <a:r>
              <a:rPr sz="2000" spc="-90" dirty="0" err="1">
                <a:solidFill>
                  <a:srgbClr val="0E173E"/>
                </a:solidFill>
                <a:latin typeface="Arial Black"/>
                <a:cs typeface="Arial Black"/>
              </a:rPr>
              <a:t>ир</a:t>
            </a:r>
            <a:r>
              <a:rPr sz="2000" spc="-125" dirty="0" err="1">
                <a:solidFill>
                  <a:srgbClr val="0E173E"/>
                </a:solidFill>
                <a:latin typeface="Arial Black"/>
                <a:cs typeface="Arial Black"/>
              </a:rPr>
              <a:t>о</a:t>
            </a:r>
            <a:r>
              <a:rPr sz="2000" spc="-45" dirty="0" err="1">
                <a:solidFill>
                  <a:srgbClr val="0E173E"/>
                </a:solidFill>
                <a:latin typeface="Arial Black"/>
                <a:cs typeface="Arial Black"/>
              </a:rPr>
              <a:t>в</a:t>
            </a:r>
            <a:r>
              <a:rPr sz="2000" spc="-130" dirty="0" err="1">
                <a:solidFill>
                  <a:srgbClr val="0E173E"/>
                </a:solidFill>
                <a:latin typeface="Arial Black"/>
                <a:cs typeface="Arial Black"/>
              </a:rPr>
              <a:t>ания</a:t>
            </a:r>
            <a:r>
              <a:rPr sz="2000" spc="-170" dirty="0">
                <a:solidFill>
                  <a:srgbClr val="0E173E"/>
                </a:solidFill>
                <a:latin typeface="Arial Black"/>
                <a:cs typeface="Arial Black"/>
              </a:rPr>
              <a:t> </a:t>
            </a:r>
            <a:r>
              <a:rPr sz="2000" spc="-320" dirty="0" err="1" smtClean="0">
                <a:solidFill>
                  <a:srgbClr val="0E173E"/>
                </a:solidFill>
                <a:latin typeface="Arial Black"/>
                <a:cs typeface="Arial Black"/>
              </a:rPr>
              <a:t>с</a:t>
            </a:r>
            <a:r>
              <a:rPr sz="2000" spc="-100" dirty="0" err="1" smtClean="0">
                <a:solidFill>
                  <a:srgbClr val="0E173E"/>
                </a:solidFill>
                <a:latin typeface="Arial Black"/>
                <a:cs typeface="Arial Black"/>
              </a:rPr>
              <a:t>о</a:t>
            </a:r>
            <a:r>
              <a:rPr sz="2000" spc="-60" dirty="0" err="1" smtClean="0">
                <a:solidFill>
                  <a:srgbClr val="0E173E"/>
                </a:solidFill>
                <a:latin typeface="Arial Black"/>
                <a:cs typeface="Arial Black"/>
              </a:rPr>
              <a:t>т</a:t>
            </a:r>
            <a:r>
              <a:rPr sz="2000" spc="-65" dirty="0" err="1" smtClean="0">
                <a:solidFill>
                  <a:srgbClr val="0E173E"/>
                </a:solidFill>
                <a:latin typeface="Arial Black"/>
                <a:cs typeface="Arial Black"/>
              </a:rPr>
              <a:t>р</a:t>
            </a:r>
            <a:r>
              <a:rPr sz="2000" spc="-145" dirty="0" err="1" smtClean="0">
                <a:solidFill>
                  <a:srgbClr val="0E173E"/>
                </a:solidFill>
                <a:latin typeface="Arial Black"/>
                <a:cs typeface="Arial Black"/>
              </a:rPr>
              <a:t>уд</a:t>
            </a:r>
            <a:r>
              <a:rPr sz="2000" spc="-120" dirty="0" err="1" smtClean="0">
                <a:solidFill>
                  <a:srgbClr val="0E173E"/>
                </a:solidFill>
                <a:latin typeface="Arial Black"/>
                <a:cs typeface="Arial Black"/>
              </a:rPr>
              <a:t>н</a:t>
            </a:r>
            <a:r>
              <a:rPr sz="2000" spc="-110" dirty="0" err="1" smtClean="0">
                <a:solidFill>
                  <a:srgbClr val="0E173E"/>
                </a:solidFill>
                <a:latin typeface="Arial Black"/>
                <a:cs typeface="Arial Black"/>
              </a:rPr>
              <a:t>и</a:t>
            </a:r>
            <a:r>
              <a:rPr sz="2000" spc="-150" dirty="0" err="1" smtClean="0">
                <a:solidFill>
                  <a:srgbClr val="0E173E"/>
                </a:solidFill>
                <a:latin typeface="Arial Black"/>
                <a:cs typeface="Arial Black"/>
              </a:rPr>
              <a:t>к</a:t>
            </a:r>
            <a:r>
              <a:rPr sz="2000" spc="-170" dirty="0" err="1" smtClean="0">
                <a:solidFill>
                  <a:srgbClr val="0E173E"/>
                </a:solidFill>
                <a:latin typeface="Arial Black"/>
                <a:cs typeface="Arial Black"/>
              </a:rPr>
              <a:t>о</a:t>
            </a:r>
            <a:r>
              <a:rPr sz="2000" spc="-50" dirty="0" err="1" smtClean="0">
                <a:solidFill>
                  <a:srgbClr val="0E173E"/>
                </a:solidFill>
                <a:latin typeface="Arial Black"/>
                <a:cs typeface="Arial Black"/>
              </a:rPr>
              <a:t>в</a:t>
            </a:r>
            <a:endParaRPr lang="ru-RU" sz="2000" spc="-50" dirty="0" smtClean="0">
              <a:solidFill>
                <a:srgbClr val="0E173E"/>
              </a:solidFill>
              <a:latin typeface="Arial Black"/>
              <a:cs typeface="Arial Black"/>
            </a:endParaRPr>
          </a:p>
          <a:p>
            <a:pPr algn="ctr"/>
            <a:endParaRPr sz="2000" dirty="0">
              <a:latin typeface="Arial Black"/>
              <a:cs typeface="Arial Black"/>
            </a:endParaRPr>
          </a:p>
          <a:p>
            <a:pPr marR="408305"/>
            <a:r>
              <a:rPr sz="20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Использование</a:t>
            </a:r>
            <a:r>
              <a:rPr sz="20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-105" dirty="0">
                <a:solidFill>
                  <a:srgbClr val="0DB6B6"/>
                </a:solidFill>
                <a:latin typeface="Arial Black"/>
                <a:cs typeface="Arial Black"/>
              </a:rPr>
              <a:t>внутрикорпоративных</a:t>
            </a:r>
            <a:r>
              <a:rPr sz="2000" spc="-12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000" spc="-145" dirty="0">
                <a:solidFill>
                  <a:srgbClr val="0DB6B6"/>
                </a:solidFill>
                <a:latin typeface="Arial Black"/>
                <a:cs typeface="Arial Black"/>
              </a:rPr>
              <a:t>информационных</a:t>
            </a:r>
            <a:r>
              <a:rPr sz="2000" spc="-12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000" spc="-150" dirty="0" err="1">
                <a:solidFill>
                  <a:srgbClr val="0DB6B6"/>
                </a:solidFill>
                <a:latin typeface="Arial Black"/>
                <a:cs typeface="Arial Black"/>
              </a:rPr>
              <a:t>ресурсов</a:t>
            </a:r>
            <a:r>
              <a:rPr sz="2000" spc="-8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lang="ru-RU" sz="2000" spc="32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– </a:t>
            </a:r>
            <a:r>
              <a:rPr lang="ru-RU" sz="2000" spc="325" dirty="0" err="1" smtClean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lang="ru-RU" sz="2000" spc="30" dirty="0" err="1" smtClean="0">
                <a:solidFill>
                  <a:srgbClr val="0D0D0D"/>
                </a:solidFill>
                <a:latin typeface="Microsoft Sans Serif"/>
                <a:cs typeface="Microsoft Sans Serif"/>
              </a:rPr>
              <a:t>официальных</a:t>
            </a:r>
            <a:r>
              <a:rPr lang="ru-RU" sz="2000" spc="30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spc="30" dirty="0" err="1" smtClean="0">
                <a:solidFill>
                  <a:srgbClr val="0D0D0D"/>
                </a:solidFill>
                <a:latin typeface="Microsoft Sans Serif"/>
                <a:cs typeface="Microsoft Sans Serif"/>
              </a:rPr>
              <a:t>аккаутнах</a:t>
            </a:r>
            <a:r>
              <a:rPr sz="2000" spc="30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, </a:t>
            </a:r>
            <a:r>
              <a:rPr sz="2000" spc="-409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60" dirty="0" err="1">
                <a:solidFill>
                  <a:srgbClr val="0D0D0D"/>
                </a:solidFill>
                <a:latin typeface="Microsoft Sans Serif"/>
                <a:cs typeface="Microsoft Sans Serif"/>
              </a:rPr>
              <a:t>корпоративных</a:t>
            </a:r>
            <a:r>
              <a:rPr sz="20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spc="2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информационных стендах/стойках</a:t>
            </a:r>
            <a:endParaRPr sz="2000" dirty="0">
              <a:latin typeface="Microsoft Sans Serif"/>
              <a:cs typeface="Microsoft Sans Serif"/>
            </a:endParaRPr>
          </a:p>
          <a:p>
            <a:endParaRPr sz="2000" dirty="0">
              <a:latin typeface="Microsoft Sans Serif"/>
              <a:cs typeface="Microsoft Sans Serif"/>
            </a:endParaRPr>
          </a:p>
          <a:p>
            <a:r>
              <a:rPr sz="20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20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-105" dirty="0">
                <a:solidFill>
                  <a:srgbClr val="0DB6B6"/>
                </a:solidFill>
                <a:latin typeface="Arial Black"/>
                <a:cs typeface="Arial Black"/>
              </a:rPr>
              <a:t>видеороликов</a:t>
            </a:r>
            <a:r>
              <a:rPr sz="2000" spc="-12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0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(без</a:t>
            </a:r>
            <a:r>
              <a:rPr sz="20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звука),</a:t>
            </a:r>
            <a:r>
              <a:rPr sz="20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-130" dirty="0">
                <a:solidFill>
                  <a:srgbClr val="0DB6B6"/>
                </a:solidFill>
                <a:latin typeface="Arial Black"/>
                <a:cs typeface="Arial Black"/>
              </a:rPr>
              <a:t>статичных</a:t>
            </a:r>
            <a:r>
              <a:rPr sz="2000" spc="-14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000" spc="-150" dirty="0">
                <a:solidFill>
                  <a:srgbClr val="0DB6B6"/>
                </a:solidFill>
                <a:latin typeface="Arial Black"/>
                <a:cs typeface="Arial Black"/>
              </a:rPr>
              <a:t>заставок</a:t>
            </a:r>
            <a:r>
              <a:rPr sz="2000" spc="-16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0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20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цифровых</a:t>
            </a:r>
            <a:r>
              <a:rPr sz="20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носителях</a:t>
            </a:r>
            <a:r>
              <a:rPr sz="20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330" dirty="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endParaRPr sz="2000" dirty="0">
              <a:latin typeface="Microsoft Sans Serif"/>
              <a:cs typeface="Microsoft Sans Serif"/>
            </a:endParaRPr>
          </a:p>
          <a:p>
            <a:r>
              <a:rPr sz="20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20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экранах</a:t>
            </a:r>
            <a:r>
              <a:rPr sz="20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20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офисах,</a:t>
            </a:r>
            <a:r>
              <a:rPr sz="2000" spc="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20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 err="1">
                <a:solidFill>
                  <a:srgbClr val="0D0D0D"/>
                </a:solidFill>
                <a:latin typeface="Microsoft Sans Serif"/>
                <a:cs typeface="Microsoft Sans Serif"/>
              </a:rPr>
              <a:t>лифтовых</a:t>
            </a:r>
            <a:r>
              <a:rPr sz="20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 err="1" smtClean="0">
                <a:solidFill>
                  <a:srgbClr val="0D0D0D"/>
                </a:solidFill>
                <a:latin typeface="Microsoft Sans Serif"/>
                <a:cs typeface="Microsoft Sans Serif"/>
              </a:rPr>
              <a:t>холлах</a:t>
            </a:r>
            <a:endParaRPr lang="ru-RU" sz="2000" spc="15" dirty="0" smtClean="0">
              <a:solidFill>
                <a:srgbClr val="0D0D0D"/>
              </a:solidFill>
              <a:latin typeface="Microsoft Sans Serif"/>
              <a:cs typeface="Microsoft Sans Serif"/>
            </a:endParaRPr>
          </a:p>
          <a:p>
            <a:endParaRPr sz="2000" dirty="0">
              <a:latin typeface="Microsoft Sans Serif"/>
              <a:cs typeface="Microsoft Sans Serif"/>
            </a:endParaRPr>
          </a:p>
          <a:p>
            <a:pPr marR="3107690" defTabSz="1154113"/>
            <a:r>
              <a:rPr sz="2000" spc="-15" dirty="0" err="1" smtClean="0">
                <a:solidFill>
                  <a:srgbClr val="0D0D0D"/>
                </a:solidFill>
                <a:latin typeface="Microsoft Sans Serif"/>
                <a:cs typeface="Microsoft Sans Serif"/>
              </a:rPr>
              <a:t>Раздача</a:t>
            </a:r>
            <a:r>
              <a:rPr sz="2000" spc="-1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 err="1">
                <a:solidFill>
                  <a:srgbClr val="0D0D0D"/>
                </a:solidFill>
                <a:latin typeface="Microsoft Sans Serif"/>
                <a:cs typeface="Microsoft Sans Serif"/>
              </a:rPr>
              <a:t>сотрудникам</a:t>
            </a:r>
            <a:r>
              <a:rPr sz="2000" spc="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-155" dirty="0" err="1" smtClean="0">
                <a:solidFill>
                  <a:srgbClr val="0DB6B6"/>
                </a:solidFill>
                <a:latin typeface="Arial Black"/>
                <a:cs typeface="Arial Black"/>
              </a:rPr>
              <a:t>лифлетов</a:t>
            </a:r>
            <a:r>
              <a:rPr lang="ru-RU" sz="2000" spc="-155" dirty="0" smtClean="0">
                <a:solidFill>
                  <a:srgbClr val="0DB6B6"/>
                </a:solidFill>
                <a:latin typeface="Arial Black"/>
                <a:cs typeface="Arial Black"/>
              </a:rPr>
              <a:t>, </a:t>
            </a:r>
            <a:r>
              <a:rPr lang="ru-RU" sz="20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размещение информационных </a:t>
            </a:r>
            <a:r>
              <a:rPr lang="ru-RU" sz="2000" spc="2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плакатов </a:t>
            </a:r>
            <a:r>
              <a:rPr lang="ru-RU" sz="20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в местах скопления людей</a:t>
            </a:r>
          </a:p>
          <a:p>
            <a:pPr marR="3107690"/>
            <a:endParaRPr sz="2000" dirty="0">
              <a:latin typeface="Arial Black"/>
              <a:cs typeface="Arial Black"/>
            </a:endParaRPr>
          </a:p>
          <a:p>
            <a:pPr marR="5080"/>
            <a:r>
              <a:rPr sz="20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Во</a:t>
            </a:r>
            <a:r>
              <a:rPr sz="20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D0D0D"/>
                </a:solidFill>
                <a:latin typeface="Microsoft Sans Serif"/>
                <a:cs typeface="Microsoft Sans Serif"/>
              </a:rPr>
              <a:t>всех</a:t>
            </a:r>
            <a:r>
              <a:rPr sz="20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60" dirty="0" err="1">
                <a:solidFill>
                  <a:srgbClr val="0D0D0D"/>
                </a:solidFill>
                <a:latin typeface="Microsoft Sans Serif"/>
                <a:cs typeface="Microsoft Sans Serif"/>
              </a:rPr>
              <a:t>информационных</a:t>
            </a:r>
            <a:r>
              <a:rPr sz="20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 err="1" smtClean="0">
                <a:solidFill>
                  <a:srgbClr val="0D0D0D"/>
                </a:solidFill>
                <a:latin typeface="Microsoft Sans Serif"/>
                <a:cs typeface="Microsoft Sans Serif"/>
              </a:rPr>
              <a:t>продуктах</a:t>
            </a:r>
            <a:r>
              <a:rPr sz="2000" spc="-90" dirty="0" smtClean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2000" spc="-165" dirty="0">
                <a:solidFill>
                  <a:srgbClr val="0D0D0D"/>
                </a:solidFill>
                <a:latin typeface="Arial Black"/>
                <a:cs typeface="Arial Black"/>
              </a:rPr>
              <a:t>должна </a:t>
            </a:r>
            <a:r>
              <a:rPr sz="2000" spc="-515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2000" spc="-95" dirty="0">
                <a:solidFill>
                  <a:srgbClr val="0D0D0D"/>
                </a:solidFill>
                <a:latin typeface="Arial Black"/>
                <a:cs typeface="Arial Black"/>
              </a:rPr>
              <a:t>быть</a:t>
            </a:r>
            <a:r>
              <a:rPr sz="2000" spc="-105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2000" spc="-140" dirty="0">
                <a:solidFill>
                  <a:srgbClr val="0D0D0D"/>
                </a:solidFill>
                <a:latin typeface="Arial Black"/>
                <a:cs typeface="Arial Black"/>
              </a:rPr>
              <a:t>возможность</a:t>
            </a:r>
            <a:r>
              <a:rPr sz="2000" spc="-100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2000" spc="-130" dirty="0">
                <a:solidFill>
                  <a:srgbClr val="0DB6B6"/>
                </a:solidFill>
                <a:latin typeface="Arial Black"/>
                <a:cs typeface="Arial Black"/>
              </a:rPr>
              <a:t>перехода</a:t>
            </a:r>
            <a:r>
              <a:rPr sz="2000" spc="-14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000" spc="-120" dirty="0">
                <a:solidFill>
                  <a:srgbClr val="0DB6B6"/>
                </a:solidFill>
                <a:latin typeface="Arial Black"/>
                <a:cs typeface="Arial Black"/>
              </a:rPr>
              <a:t>пользователя</a:t>
            </a:r>
            <a:r>
              <a:rPr sz="2000" spc="-16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000" spc="-140" dirty="0">
                <a:solidFill>
                  <a:srgbClr val="0DB6B6"/>
                </a:solidFill>
                <a:latin typeface="Arial Black"/>
                <a:cs typeface="Arial Black"/>
              </a:rPr>
              <a:t>на</a:t>
            </a:r>
            <a:r>
              <a:rPr sz="2000" spc="-12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000" spc="-135" dirty="0">
                <a:solidFill>
                  <a:srgbClr val="0DB6B6"/>
                </a:solidFill>
                <a:latin typeface="Arial Black"/>
                <a:cs typeface="Arial Black"/>
              </a:rPr>
              <a:t>специальный</a:t>
            </a:r>
            <a:r>
              <a:rPr sz="2000" spc="-12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000" spc="-125" dirty="0">
                <a:solidFill>
                  <a:srgbClr val="0DB6B6"/>
                </a:solidFill>
                <a:latin typeface="Arial Black"/>
                <a:cs typeface="Arial Black"/>
              </a:rPr>
              <a:t>лендинг</a:t>
            </a:r>
            <a:r>
              <a:rPr sz="2000" spc="-14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0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20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 err="1" smtClean="0">
                <a:solidFill>
                  <a:srgbClr val="0D0D0D"/>
                </a:solidFill>
                <a:latin typeface="Microsoft Sans Serif"/>
                <a:cs typeface="Microsoft Sans Serif"/>
              </a:rPr>
              <a:t>исчерпывающей</a:t>
            </a:r>
            <a:r>
              <a:rPr lang="ru-RU" sz="2000" spc="6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50" dirty="0" err="1" smtClean="0">
                <a:solidFill>
                  <a:srgbClr val="0D0D0D"/>
                </a:solidFill>
                <a:latin typeface="Microsoft Sans Serif"/>
                <a:cs typeface="Microsoft Sans Serif"/>
              </a:rPr>
              <a:t>информацией</a:t>
            </a:r>
            <a:r>
              <a:rPr sz="2000" spc="5" dirty="0" smtClean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70" dirty="0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z="20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Программе</a:t>
            </a:r>
            <a:r>
              <a:rPr sz="20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325" dirty="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r>
              <a:rPr sz="20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2"/>
              </a:rPr>
              <a:t>pds.napf.ru/</a:t>
            </a:r>
            <a:r>
              <a:rPr sz="2000" spc="-5" dirty="0">
                <a:solidFill>
                  <a:srgbClr val="0462C1"/>
                </a:solidFill>
                <a:latin typeface="Microsoft Sans Serif"/>
                <a:cs typeface="Microsoft Sans Serif"/>
                <a:hlinkClick r:id="rId2"/>
              </a:rPr>
              <a:t> </a:t>
            </a:r>
            <a:r>
              <a:rPr sz="20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(через</a:t>
            </a:r>
            <a:r>
              <a:rPr sz="20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прямую</a:t>
            </a:r>
            <a:r>
              <a:rPr sz="20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D0D0D"/>
                </a:solidFill>
                <a:latin typeface="Microsoft Sans Serif"/>
                <a:cs typeface="Microsoft Sans Serif"/>
              </a:rPr>
              <a:t>ссылку</a:t>
            </a:r>
            <a:r>
              <a:rPr sz="20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или</a:t>
            </a:r>
            <a:r>
              <a:rPr sz="20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QR-код)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3280" y="413766"/>
            <a:ext cx="4573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60" dirty="0"/>
              <a:t>К</a:t>
            </a:r>
            <a:r>
              <a:rPr sz="2800" spc="-135" dirty="0"/>
              <a:t>аналы</a:t>
            </a:r>
            <a:r>
              <a:rPr sz="2800" spc="-105" dirty="0"/>
              <a:t> </a:t>
            </a:r>
            <a:r>
              <a:rPr sz="2800" spc="-135" dirty="0"/>
              <a:t>инфор</a:t>
            </a:r>
            <a:r>
              <a:rPr sz="2800" spc="-85" dirty="0"/>
              <a:t>мирования</a:t>
            </a:r>
            <a:endParaRPr sz="280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20"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0" y="2514600"/>
            <a:ext cx="3849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ПРИЛ</a:t>
            </a:r>
            <a:r>
              <a:rPr spc="-95" dirty="0"/>
              <a:t>О</a:t>
            </a:r>
            <a:r>
              <a:rPr spc="-45" dirty="0"/>
              <a:t>ЖЕНИЯ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29711"/>
            <a:ext cx="12192000" cy="3828415"/>
            <a:chOff x="0" y="3029711"/>
            <a:chExt cx="12192000" cy="3828415"/>
          </a:xfrm>
        </p:grpSpPr>
        <p:sp>
          <p:nvSpPr>
            <p:cNvPr id="3" name="object 3"/>
            <p:cNvSpPr/>
            <p:nvPr/>
          </p:nvSpPr>
          <p:spPr>
            <a:xfrm>
              <a:off x="0" y="6225539"/>
              <a:ext cx="12192000" cy="632460"/>
            </a:xfrm>
            <a:custGeom>
              <a:avLst/>
              <a:gdLst/>
              <a:ahLst/>
              <a:cxnLst/>
              <a:rect l="l" t="t" r="r" b="b"/>
              <a:pathLst>
                <a:path w="12192000" h="632459">
                  <a:moveTo>
                    <a:pt x="12192000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12192000" y="6324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29711"/>
              <a:ext cx="4733544" cy="382828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02919" y="1752598"/>
            <a:ext cx="11421745" cy="2807842"/>
            <a:chOff x="416433" y="1609725"/>
            <a:chExt cx="11421745" cy="4041140"/>
          </a:xfrm>
        </p:grpSpPr>
        <p:sp>
          <p:nvSpPr>
            <p:cNvPr id="6" name="object 6"/>
            <p:cNvSpPr/>
            <p:nvPr/>
          </p:nvSpPr>
          <p:spPr>
            <a:xfrm>
              <a:off x="425958" y="1619250"/>
              <a:ext cx="11402695" cy="4022090"/>
            </a:xfrm>
            <a:custGeom>
              <a:avLst/>
              <a:gdLst/>
              <a:ahLst/>
              <a:cxnLst/>
              <a:rect l="l" t="t" r="r" b="b"/>
              <a:pathLst>
                <a:path w="11402695" h="4022090">
                  <a:moveTo>
                    <a:pt x="11186922" y="0"/>
                  </a:moveTo>
                  <a:lnTo>
                    <a:pt x="215607" y="0"/>
                  </a:lnTo>
                  <a:lnTo>
                    <a:pt x="166171" y="5693"/>
                  </a:lnTo>
                  <a:lnTo>
                    <a:pt x="120789" y="21913"/>
                  </a:lnTo>
                  <a:lnTo>
                    <a:pt x="80756" y="47366"/>
                  </a:lnTo>
                  <a:lnTo>
                    <a:pt x="47367" y="80758"/>
                  </a:lnTo>
                  <a:lnTo>
                    <a:pt x="21914" y="120798"/>
                  </a:lnTo>
                  <a:lnTo>
                    <a:pt x="5694" y="166191"/>
                  </a:lnTo>
                  <a:lnTo>
                    <a:pt x="0" y="215646"/>
                  </a:lnTo>
                  <a:lnTo>
                    <a:pt x="0" y="3806190"/>
                  </a:lnTo>
                  <a:lnTo>
                    <a:pt x="5694" y="3855644"/>
                  </a:lnTo>
                  <a:lnTo>
                    <a:pt x="21914" y="3901037"/>
                  </a:lnTo>
                  <a:lnTo>
                    <a:pt x="47367" y="3941077"/>
                  </a:lnTo>
                  <a:lnTo>
                    <a:pt x="80756" y="3974469"/>
                  </a:lnTo>
                  <a:lnTo>
                    <a:pt x="120789" y="3999922"/>
                  </a:lnTo>
                  <a:lnTo>
                    <a:pt x="166171" y="4016142"/>
                  </a:lnTo>
                  <a:lnTo>
                    <a:pt x="215607" y="4021836"/>
                  </a:lnTo>
                  <a:lnTo>
                    <a:pt x="11186922" y="4021836"/>
                  </a:lnTo>
                  <a:lnTo>
                    <a:pt x="11236376" y="4016142"/>
                  </a:lnTo>
                  <a:lnTo>
                    <a:pt x="11281769" y="3999922"/>
                  </a:lnTo>
                  <a:lnTo>
                    <a:pt x="11321809" y="3974469"/>
                  </a:lnTo>
                  <a:lnTo>
                    <a:pt x="11355201" y="3941077"/>
                  </a:lnTo>
                  <a:lnTo>
                    <a:pt x="11380654" y="3901037"/>
                  </a:lnTo>
                  <a:lnTo>
                    <a:pt x="11396874" y="3855644"/>
                  </a:lnTo>
                  <a:lnTo>
                    <a:pt x="11402568" y="3806190"/>
                  </a:lnTo>
                  <a:lnTo>
                    <a:pt x="11402568" y="215646"/>
                  </a:lnTo>
                  <a:lnTo>
                    <a:pt x="11396874" y="166191"/>
                  </a:lnTo>
                  <a:lnTo>
                    <a:pt x="11380654" y="120798"/>
                  </a:lnTo>
                  <a:lnTo>
                    <a:pt x="11355201" y="80758"/>
                  </a:lnTo>
                  <a:lnTo>
                    <a:pt x="11321809" y="47366"/>
                  </a:lnTo>
                  <a:lnTo>
                    <a:pt x="11281769" y="21913"/>
                  </a:lnTo>
                  <a:lnTo>
                    <a:pt x="11236376" y="5693"/>
                  </a:lnTo>
                  <a:lnTo>
                    <a:pt x="11186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5958" y="1619250"/>
              <a:ext cx="11402695" cy="4022090"/>
            </a:xfrm>
            <a:custGeom>
              <a:avLst/>
              <a:gdLst/>
              <a:ahLst/>
              <a:cxnLst/>
              <a:rect l="l" t="t" r="r" b="b"/>
              <a:pathLst>
                <a:path w="11402695" h="4022090">
                  <a:moveTo>
                    <a:pt x="0" y="215646"/>
                  </a:moveTo>
                  <a:lnTo>
                    <a:pt x="5694" y="166191"/>
                  </a:lnTo>
                  <a:lnTo>
                    <a:pt x="21914" y="120798"/>
                  </a:lnTo>
                  <a:lnTo>
                    <a:pt x="47367" y="80758"/>
                  </a:lnTo>
                  <a:lnTo>
                    <a:pt x="80756" y="47366"/>
                  </a:lnTo>
                  <a:lnTo>
                    <a:pt x="120789" y="21913"/>
                  </a:lnTo>
                  <a:lnTo>
                    <a:pt x="166171" y="5693"/>
                  </a:lnTo>
                  <a:lnTo>
                    <a:pt x="215607" y="0"/>
                  </a:lnTo>
                  <a:lnTo>
                    <a:pt x="11186922" y="0"/>
                  </a:lnTo>
                  <a:lnTo>
                    <a:pt x="11236376" y="5693"/>
                  </a:lnTo>
                  <a:lnTo>
                    <a:pt x="11281769" y="21913"/>
                  </a:lnTo>
                  <a:lnTo>
                    <a:pt x="11321809" y="47366"/>
                  </a:lnTo>
                  <a:lnTo>
                    <a:pt x="11355201" y="80758"/>
                  </a:lnTo>
                  <a:lnTo>
                    <a:pt x="11380654" y="120798"/>
                  </a:lnTo>
                  <a:lnTo>
                    <a:pt x="11396874" y="166191"/>
                  </a:lnTo>
                  <a:lnTo>
                    <a:pt x="11402568" y="215646"/>
                  </a:lnTo>
                  <a:lnTo>
                    <a:pt x="11402568" y="3806190"/>
                  </a:lnTo>
                  <a:lnTo>
                    <a:pt x="11396874" y="3855644"/>
                  </a:lnTo>
                  <a:lnTo>
                    <a:pt x="11380654" y="3901037"/>
                  </a:lnTo>
                  <a:lnTo>
                    <a:pt x="11355201" y="3941077"/>
                  </a:lnTo>
                  <a:lnTo>
                    <a:pt x="11321809" y="3974469"/>
                  </a:lnTo>
                  <a:lnTo>
                    <a:pt x="11281769" y="3999922"/>
                  </a:lnTo>
                  <a:lnTo>
                    <a:pt x="11236376" y="4016142"/>
                  </a:lnTo>
                  <a:lnTo>
                    <a:pt x="11186922" y="4021836"/>
                  </a:lnTo>
                  <a:lnTo>
                    <a:pt x="215607" y="4021836"/>
                  </a:lnTo>
                  <a:lnTo>
                    <a:pt x="166171" y="4016142"/>
                  </a:lnTo>
                  <a:lnTo>
                    <a:pt x="120789" y="3999922"/>
                  </a:lnTo>
                  <a:lnTo>
                    <a:pt x="80756" y="3974469"/>
                  </a:lnTo>
                  <a:lnTo>
                    <a:pt x="47367" y="3941077"/>
                  </a:lnTo>
                  <a:lnTo>
                    <a:pt x="21914" y="3901037"/>
                  </a:lnTo>
                  <a:lnTo>
                    <a:pt x="5694" y="3855644"/>
                  </a:lnTo>
                  <a:lnTo>
                    <a:pt x="0" y="3806190"/>
                  </a:lnTo>
                  <a:lnTo>
                    <a:pt x="0" y="215646"/>
                  </a:lnTo>
                  <a:close/>
                </a:path>
              </a:pathLst>
            </a:custGeom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736284"/>
              </p:ext>
            </p:extLst>
          </p:nvPr>
        </p:nvGraphicFramePr>
        <p:xfrm>
          <a:off x="533400" y="1712807"/>
          <a:ext cx="11399973" cy="2859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738"/>
                <a:gridCol w="2607310"/>
                <a:gridCol w="2701925"/>
              </a:tblGrid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800" spc="-13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Показатель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19050">
                      <a:solidFill>
                        <a:srgbClr val="0E173E"/>
                      </a:solidFill>
                      <a:prstDash val="solid"/>
                    </a:lnR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39433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800" spc="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К</a:t>
                      </a:r>
                      <a:r>
                        <a:rPr sz="1800" spc="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800" spc="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л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ич</a:t>
                      </a:r>
                      <a:r>
                        <a:rPr sz="1800" spc="-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800" spc="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с</a:t>
                      </a:r>
                      <a:r>
                        <a:rPr sz="1800" spc="-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т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в</a:t>
                      </a:r>
                      <a:r>
                        <a:rPr sz="1800" spc="-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,</a:t>
                      </a:r>
                      <a:r>
                        <a:rPr sz="1800" spc="-13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ч</a:t>
                      </a:r>
                      <a:r>
                        <a:rPr sz="1800" spc="1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800" spc="-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лов</a:t>
                      </a:r>
                      <a:r>
                        <a:rPr sz="1800" spc="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к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9050">
                      <a:solidFill>
                        <a:srgbClr val="0E173E"/>
                      </a:solidFill>
                      <a:prstDash val="solid"/>
                    </a:lnL>
                    <a:lnR w="19050">
                      <a:solidFill>
                        <a:srgbClr val="0E173E"/>
                      </a:solidFill>
                      <a:prstDash val="solid"/>
                    </a:lnR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Д</a:t>
                      </a:r>
                      <a:r>
                        <a:rPr sz="1800" spc="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800" spc="-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ля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,</a:t>
                      </a:r>
                      <a:r>
                        <a:rPr sz="1800" spc="-13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в</a:t>
                      </a:r>
                      <a:r>
                        <a:rPr sz="1800" spc="-1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%</a:t>
                      </a:r>
                      <a:r>
                        <a:rPr sz="1800" spc="-1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т</a:t>
                      </a:r>
                      <a:r>
                        <a:rPr sz="1800" spc="-13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800" spc="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б</a:t>
                      </a:r>
                      <a:r>
                        <a:rPr sz="18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щего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1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количества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E173E"/>
                      </a:solidFill>
                      <a:prstDash val="solid"/>
                    </a:lnL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800" spc="10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Всего</a:t>
                      </a:r>
                      <a:r>
                        <a:rPr sz="1800" spc="-25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800" spc="35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работников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0495" marB="0"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E173E"/>
                      </a:solidFill>
                      <a:prstDash val="solid"/>
                    </a:lnL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E173E"/>
                      </a:solidFill>
                      <a:prstDash val="solid"/>
                    </a:lnL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</a:tr>
              <a:tr h="483024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lang="ru-RU" sz="1800" dirty="0" smtClean="0">
                          <a:latin typeface="Microsoft Sans Serif"/>
                          <a:cs typeface="Microsoft Sans Serif"/>
                        </a:rPr>
                        <a:t>Охвачено информационной работой работников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1130" marB="0">
                    <a:lnR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376">
                <a:tc>
                  <a:txBody>
                    <a:bodyPr/>
                    <a:lstStyle/>
                    <a:p>
                      <a:pPr marL="14033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65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Очных</a:t>
                      </a:r>
                      <a:r>
                        <a:rPr lang="ru-RU" sz="1800" spc="-35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800" spc="4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встреч</a:t>
                      </a:r>
                      <a:r>
                        <a:rPr lang="ru-RU" sz="1800" spc="-6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800" spc="-35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lang="ru-RU" sz="1800" spc="-2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800" spc="35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сотрудниками</a:t>
                      </a:r>
                      <a:r>
                        <a:rPr lang="ru-RU" sz="1800" spc="-4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800" spc="5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проведено</a:t>
                      </a:r>
                      <a:endParaRPr lang="ru-RU" sz="1800" dirty="0" smtClean="0">
                        <a:latin typeface="Microsoft Sans Serif"/>
                        <a:cs typeface="Microsoft Sans Serif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1130" marB="0">
                    <a:lnR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20" dirty="0"/>
              <a:t>17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3280" y="413766"/>
            <a:ext cx="6412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5" dirty="0"/>
              <a:t>Приложение</a:t>
            </a:r>
            <a:r>
              <a:rPr sz="2800" spc="-65" dirty="0"/>
              <a:t> </a:t>
            </a:r>
            <a:r>
              <a:rPr sz="2800" spc="-165" dirty="0"/>
              <a:t>1.</a:t>
            </a:r>
            <a:r>
              <a:rPr sz="2800" spc="-114" dirty="0"/>
              <a:t> </a:t>
            </a:r>
            <a:r>
              <a:rPr sz="2800" spc="-135" dirty="0"/>
              <a:t>Таблицы</a:t>
            </a:r>
            <a:r>
              <a:rPr sz="2800" spc="-90" dirty="0"/>
              <a:t> </a:t>
            </a:r>
            <a:r>
              <a:rPr sz="2800" spc="-45" dirty="0"/>
              <a:t>отчетности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443280" y="1164716"/>
            <a:ext cx="5749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solidFill>
                  <a:srgbClr val="0E173E"/>
                </a:solidFill>
                <a:latin typeface="Arial Black"/>
                <a:cs typeface="Arial Black"/>
              </a:rPr>
              <a:t>Охват</a:t>
            </a:r>
            <a:r>
              <a:rPr sz="1800" spc="-180" dirty="0">
                <a:solidFill>
                  <a:srgbClr val="0E173E"/>
                </a:solidFill>
                <a:latin typeface="Arial Black"/>
                <a:cs typeface="Arial Black"/>
              </a:rPr>
              <a:t> </a:t>
            </a:r>
            <a:r>
              <a:rPr sz="1800" spc="-90" dirty="0">
                <a:solidFill>
                  <a:srgbClr val="0E173E"/>
                </a:solidFill>
                <a:latin typeface="Arial Black"/>
                <a:cs typeface="Arial Black"/>
              </a:rPr>
              <a:t>и</a:t>
            </a:r>
            <a:r>
              <a:rPr sz="1800" spc="-130" dirty="0">
                <a:solidFill>
                  <a:srgbClr val="0E173E"/>
                </a:solidFill>
                <a:latin typeface="Arial Black"/>
                <a:cs typeface="Arial Black"/>
              </a:rPr>
              <a:t> </a:t>
            </a:r>
            <a:r>
              <a:rPr sz="1800" spc="-190" dirty="0">
                <a:solidFill>
                  <a:srgbClr val="0E173E"/>
                </a:solidFill>
                <a:latin typeface="Arial Black"/>
                <a:cs typeface="Arial Black"/>
              </a:rPr>
              <a:t>эффективность</a:t>
            </a:r>
            <a:r>
              <a:rPr sz="1800" spc="-175" dirty="0">
                <a:solidFill>
                  <a:srgbClr val="0E173E"/>
                </a:solidFill>
                <a:latin typeface="Arial Black"/>
                <a:cs typeface="Arial Black"/>
              </a:rPr>
              <a:t> </a:t>
            </a:r>
            <a:r>
              <a:rPr sz="1800" spc="-145" dirty="0">
                <a:solidFill>
                  <a:srgbClr val="0E173E"/>
                </a:solidFill>
                <a:latin typeface="Arial Black"/>
                <a:cs typeface="Arial Black"/>
              </a:rPr>
              <a:t>информационной</a:t>
            </a:r>
            <a:r>
              <a:rPr sz="1800" spc="-180" dirty="0">
                <a:solidFill>
                  <a:srgbClr val="0E173E"/>
                </a:solidFill>
                <a:latin typeface="Arial Black"/>
                <a:cs typeface="Arial Black"/>
              </a:rPr>
              <a:t> </a:t>
            </a:r>
            <a:r>
              <a:rPr sz="1800" spc="-120" dirty="0">
                <a:solidFill>
                  <a:srgbClr val="0E173E"/>
                </a:solidFill>
                <a:latin typeface="Arial Black"/>
                <a:cs typeface="Arial Black"/>
              </a:rPr>
              <a:t>работы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29711"/>
            <a:ext cx="12192000" cy="3828415"/>
            <a:chOff x="0" y="3029711"/>
            <a:chExt cx="12192000" cy="3828415"/>
          </a:xfrm>
        </p:grpSpPr>
        <p:sp>
          <p:nvSpPr>
            <p:cNvPr id="3" name="object 3"/>
            <p:cNvSpPr/>
            <p:nvPr/>
          </p:nvSpPr>
          <p:spPr>
            <a:xfrm>
              <a:off x="0" y="6225539"/>
              <a:ext cx="12192000" cy="632460"/>
            </a:xfrm>
            <a:custGeom>
              <a:avLst/>
              <a:gdLst/>
              <a:ahLst/>
              <a:cxnLst/>
              <a:rect l="l" t="t" r="r" b="b"/>
              <a:pathLst>
                <a:path w="12192000" h="632459">
                  <a:moveTo>
                    <a:pt x="12192000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12192000" y="6324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29711"/>
              <a:ext cx="4733544" cy="382828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16433" y="1609725"/>
            <a:ext cx="11421745" cy="4041140"/>
            <a:chOff x="416433" y="1609725"/>
            <a:chExt cx="11421745" cy="4041140"/>
          </a:xfrm>
        </p:grpSpPr>
        <p:sp>
          <p:nvSpPr>
            <p:cNvPr id="6" name="object 6"/>
            <p:cNvSpPr/>
            <p:nvPr/>
          </p:nvSpPr>
          <p:spPr>
            <a:xfrm>
              <a:off x="425958" y="1619250"/>
              <a:ext cx="11402695" cy="4022090"/>
            </a:xfrm>
            <a:custGeom>
              <a:avLst/>
              <a:gdLst/>
              <a:ahLst/>
              <a:cxnLst/>
              <a:rect l="l" t="t" r="r" b="b"/>
              <a:pathLst>
                <a:path w="11402695" h="4022090">
                  <a:moveTo>
                    <a:pt x="11186922" y="0"/>
                  </a:moveTo>
                  <a:lnTo>
                    <a:pt x="215607" y="0"/>
                  </a:lnTo>
                  <a:lnTo>
                    <a:pt x="166171" y="5693"/>
                  </a:lnTo>
                  <a:lnTo>
                    <a:pt x="120789" y="21913"/>
                  </a:lnTo>
                  <a:lnTo>
                    <a:pt x="80756" y="47366"/>
                  </a:lnTo>
                  <a:lnTo>
                    <a:pt x="47367" y="80758"/>
                  </a:lnTo>
                  <a:lnTo>
                    <a:pt x="21914" y="120798"/>
                  </a:lnTo>
                  <a:lnTo>
                    <a:pt x="5694" y="166191"/>
                  </a:lnTo>
                  <a:lnTo>
                    <a:pt x="0" y="215646"/>
                  </a:lnTo>
                  <a:lnTo>
                    <a:pt x="0" y="3806190"/>
                  </a:lnTo>
                  <a:lnTo>
                    <a:pt x="5694" y="3855644"/>
                  </a:lnTo>
                  <a:lnTo>
                    <a:pt x="21914" y="3901037"/>
                  </a:lnTo>
                  <a:lnTo>
                    <a:pt x="47367" y="3941077"/>
                  </a:lnTo>
                  <a:lnTo>
                    <a:pt x="80756" y="3974469"/>
                  </a:lnTo>
                  <a:lnTo>
                    <a:pt x="120789" y="3999922"/>
                  </a:lnTo>
                  <a:lnTo>
                    <a:pt x="166171" y="4016142"/>
                  </a:lnTo>
                  <a:lnTo>
                    <a:pt x="215607" y="4021836"/>
                  </a:lnTo>
                  <a:lnTo>
                    <a:pt x="11186922" y="4021836"/>
                  </a:lnTo>
                  <a:lnTo>
                    <a:pt x="11236376" y="4016142"/>
                  </a:lnTo>
                  <a:lnTo>
                    <a:pt x="11281769" y="3999922"/>
                  </a:lnTo>
                  <a:lnTo>
                    <a:pt x="11321809" y="3974469"/>
                  </a:lnTo>
                  <a:lnTo>
                    <a:pt x="11355201" y="3941077"/>
                  </a:lnTo>
                  <a:lnTo>
                    <a:pt x="11380654" y="3901037"/>
                  </a:lnTo>
                  <a:lnTo>
                    <a:pt x="11396874" y="3855644"/>
                  </a:lnTo>
                  <a:lnTo>
                    <a:pt x="11402568" y="3806190"/>
                  </a:lnTo>
                  <a:lnTo>
                    <a:pt x="11402568" y="215646"/>
                  </a:lnTo>
                  <a:lnTo>
                    <a:pt x="11396874" y="166191"/>
                  </a:lnTo>
                  <a:lnTo>
                    <a:pt x="11380654" y="120798"/>
                  </a:lnTo>
                  <a:lnTo>
                    <a:pt x="11355201" y="80758"/>
                  </a:lnTo>
                  <a:lnTo>
                    <a:pt x="11321809" y="47366"/>
                  </a:lnTo>
                  <a:lnTo>
                    <a:pt x="11281769" y="21913"/>
                  </a:lnTo>
                  <a:lnTo>
                    <a:pt x="11236376" y="5693"/>
                  </a:lnTo>
                  <a:lnTo>
                    <a:pt x="11186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5958" y="1619250"/>
              <a:ext cx="11402695" cy="4022090"/>
            </a:xfrm>
            <a:custGeom>
              <a:avLst/>
              <a:gdLst/>
              <a:ahLst/>
              <a:cxnLst/>
              <a:rect l="l" t="t" r="r" b="b"/>
              <a:pathLst>
                <a:path w="11402695" h="4022090">
                  <a:moveTo>
                    <a:pt x="0" y="215646"/>
                  </a:moveTo>
                  <a:lnTo>
                    <a:pt x="5694" y="166191"/>
                  </a:lnTo>
                  <a:lnTo>
                    <a:pt x="21914" y="120798"/>
                  </a:lnTo>
                  <a:lnTo>
                    <a:pt x="47367" y="80758"/>
                  </a:lnTo>
                  <a:lnTo>
                    <a:pt x="80756" y="47366"/>
                  </a:lnTo>
                  <a:lnTo>
                    <a:pt x="120789" y="21913"/>
                  </a:lnTo>
                  <a:lnTo>
                    <a:pt x="166171" y="5693"/>
                  </a:lnTo>
                  <a:lnTo>
                    <a:pt x="215607" y="0"/>
                  </a:lnTo>
                  <a:lnTo>
                    <a:pt x="11186922" y="0"/>
                  </a:lnTo>
                  <a:lnTo>
                    <a:pt x="11236376" y="5693"/>
                  </a:lnTo>
                  <a:lnTo>
                    <a:pt x="11281769" y="21913"/>
                  </a:lnTo>
                  <a:lnTo>
                    <a:pt x="11321809" y="47366"/>
                  </a:lnTo>
                  <a:lnTo>
                    <a:pt x="11355201" y="80758"/>
                  </a:lnTo>
                  <a:lnTo>
                    <a:pt x="11380654" y="120798"/>
                  </a:lnTo>
                  <a:lnTo>
                    <a:pt x="11396874" y="166191"/>
                  </a:lnTo>
                  <a:lnTo>
                    <a:pt x="11402568" y="215646"/>
                  </a:lnTo>
                  <a:lnTo>
                    <a:pt x="11402568" y="3806190"/>
                  </a:lnTo>
                  <a:lnTo>
                    <a:pt x="11396874" y="3855644"/>
                  </a:lnTo>
                  <a:lnTo>
                    <a:pt x="11380654" y="3901037"/>
                  </a:lnTo>
                  <a:lnTo>
                    <a:pt x="11355201" y="3941077"/>
                  </a:lnTo>
                  <a:lnTo>
                    <a:pt x="11321809" y="3974469"/>
                  </a:lnTo>
                  <a:lnTo>
                    <a:pt x="11281769" y="3999922"/>
                  </a:lnTo>
                  <a:lnTo>
                    <a:pt x="11236376" y="4016142"/>
                  </a:lnTo>
                  <a:lnTo>
                    <a:pt x="11186922" y="4021836"/>
                  </a:lnTo>
                  <a:lnTo>
                    <a:pt x="215607" y="4021836"/>
                  </a:lnTo>
                  <a:lnTo>
                    <a:pt x="166171" y="4016142"/>
                  </a:lnTo>
                  <a:lnTo>
                    <a:pt x="120789" y="3999922"/>
                  </a:lnTo>
                  <a:lnTo>
                    <a:pt x="80756" y="3974469"/>
                  </a:lnTo>
                  <a:lnTo>
                    <a:pt x="47367" y="3941077"/>
                  </a:lnTo>
                  <a:lnTo>
                    <a:pt x="21914" y="3901037"/>
                  </a:lnTo>
                  <a:lnTo>
                    <a:pt x="5694" y="3855644"/>
                  </a:lnTo>
                  <a:lnTo>
                    <a:pt x="0" y="3806190"/>
                  </a:lnTo>
                  <a:lnTo>
                    <a:pt x="0" y="215646"/>
                  </a:lnTo>
                  <a:close/>
                </a:path>
              </a:pathLst>
            </a:custGeom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3280" y="1164716"/>
            <a:ext cx="4910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0E173E"/>
                </a:solidFill>
                <a:latin typeface="Arial Black"/>
                <a:cs typeface="Arial Black"/>
              </a:rPr>
              <a:t>И</a:t>
            </a:r>
            <a:r>
              <a:rPr sz="1800" spc="-320" dirty="0">
                <a:solidFill>
                  <a:srgbClr val="0E173E"/>
                </a:solidFill>
                <a:latin typeface="Arial Black"/>
                <a:cs typeface="Arial Black"/>
              </a:rPr>
              <a:t>с</a:t>
            </a:r>
            <a:r>
              <a:rPr sz="1800" spc="-70" dirty="0">
                <a:solidFill>
                  <a:srgbClr val="0E173E"/>
                </a:solidFill>
                <a:latin typeface="Arial Black"/>
                <a:cs typeface="Arial Black"/>
              </a:rPr>
              <a:t>п</a:t>
            </a:r>
            <a:r>
              <a:rPr sz="1800" spc="-145" dirty="0">
                <a:solidFill>
                  <a:srgbClr val="0E173E"/>
                </a:solidFill>
                <a:latin typeface="Arial Black"/>
                <a:cs typeface="Arial Black"/>
              </a:rPr>
              <a:t>ользование</a:t>
            </a:r>
            <a:r>
              <a:rPr sz="1800" spc="-175" dirty="0">
                <a:solidFill>
                  <a:srgbClr val="0E173E"/>
                </a:solidFill>
                <a:latin typeface="Arial Black"/>
                <a:cs typeface="Arial Black"/>
              </a:rPr>
              <a:t> ка</a:t>
            </a:r>
            <a:r>
              <a:rPr sz="1800" spc="-125" dirty="0">
                <a:solidFill>
                  <a:srgbClr val="0E173E"/>
                </a:solidFill>
                <a:latin typeface="Arial Black"/>
                <a:cs typeface="Arial Black"/>
              </a:rPr>
              <a:t>н</a:t>
            </a:r>
            <a:r>
              <a:rPr sz="1800" spc="-175" dirty="0">
                <a:solidFill>
                  <a:srgbClr val="0E173E"/>
                </a:solidFill>
                <a:latin typeface="Arial Black"/>
                <a:cs typeface="Arial Black"/>
              </a:rPr>
              <a:t>а</a:t>
            </a:r>
            <a:r>
              <a:rPr sz="1800" spc="-229" dirty="0">
                <a:solidFill>
                  <a:srgbClr val="0E173E"/>
                </a:solidFill>
                <a:latin typeface="Arial Black"/>
                <a:cs typeface="Arial Black"/>
              </a:rPr>
              <a:t>л</a:t>
            </a:r>
            <a:r>
              <a:rPr sz="1800" spc="-80" dirty="0">
                <a:solidFill>
                  <a:srgbClr val="0E173E"/>
                </a:solidFill>
                <a:latin typeface="Arial Black"/>
                <a:cs typeface="Arial Black"/>
              </a:rPr>
              <a:t>ов</a:t>
            </a:r>
            <a:r>
              <a:rPr sz="1800" spc="-170" dirty="0">
                <a:solidFill>
                  <a:srgbClr val="0E173E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0E173E"/>
                </a:solidFill>
                <a:latin typeface="Arial Black"/>
                <a:cs typeface="Arial Black"/>
              </a:rPr>
              <a:t>и</a:t>
            </a:r>
            <a:r>
              <a:rPr sz="1800" spc="-125" dirty="0">
                <a:solidFill>
                  <a:srgbClr val="0E173E"/>
                </a:solidFill>
                <a:latin typeface="Arial Black"/>
                <a:cs typeface="Arial Black"/>
              </a:rPr>
              <a:t>н</a:t>
            </a:r>
            <a:r>
              <a:rPr sz="1800" spc="-254" dirty="0">
                <a:solidFill>
                  <a:srgbClr val="0E173E"/>
                </a:solidFill>
                <a:latin typeface="Arial Black"/>
                <a:cs typeface="Arial Black"/>
              </a:rPr>
              <a:t>фо</a:t>
            </a:r>
            <a:r>
              <a:rPr sz="1800" spc="-195" dirty="0">
                <a:solidFill>
                  <a:srgbClr val="0E173E"/>
                </a:solidFill>
                <a:latin typeface="Arial Black"/>
                <a:cs typeface="Arial Black"/>
              </a:rPr>
              <a:t>р</a:t>
            </a:r>
            <a:r>
              <a:rPr sz="1800" spc="-150" dirty="0">
                <a:solidFill>
                  <a:srgbClr val="0E173E"/>
                </a:solidFill>
                <a:latin typeface="Arial Black"/>
                <a:cs typeface="Arial Black"/>
              </a:rPr>
              <a:t>м</a:t>
            </a:r>
            <a:r>
              <a:rPr sz="1800" spc="-90" dirty="0">
                <a:solidFill>
                  <a:srgbClr val="0E173E"/>
                </a:solidFill>
                <a:latin typeface="Arial Black"/>
                <a:cs typeface="Arial Black"/>
              </a:rPr>
              <a:t>и</a:t>
            </a:r>
            <a:r>
              <a:rPr sz="1800" spc="-100" dirty="0">
                <a:solidFill>
                  <a:srgbClr val="0E173E"/>
                </a:solidFill>
                <a:latin typeface="Arial Black"/>
                <a:cs typeface="Arial Black"/>
              </a:rPr>
              <a:t>р</a:t>
            </a:r>
            <a:r>
              <a:rPr sz="1800" spc="-85" dirty="0">
                <a:solidFill>
                  <a:srgbClr val="0E173E"/>
                </a:solidFill>
                <a:latin typeface="Arial Black"/>
                <a:cs typeface="Arial Black"/>
              </a:rPr>
              <a:t>о</a:t>
            </a:r>
            <a:r>
              <a:rPr sz="1800" spc="-75" dirty="0">
                <a:solidFill>
                  <a:srgbClr val="0E173E"/>
                </a:solidFill>
                <a:latin typeface="Arial Black"/>
                <a:cs typeface="Arial Black"/>
              </a:rPr>
              <a:t>в</a:t>
            </a:r>
            <a:r>
              <a:rPr sz="1800" spc="-130" dirty="0">
                <a:solidFill>
                  <a:srgbClr val="0E173E"/>
                </a:solidFill>
                <a:latin typeface="Arial Black"/>
                <a:cs typeface="Arial Black"/>
              </a:rPr>
              <a:t>ания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20" dirty="0"/>
              <a:t>18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6397"/>
              </p:ext>
            </p:extLst>
          </p:nvPr>
        </p:nvGraphicFramePr>
        <p:xfrm>
          <a:off x="424446" y="1618869"/>
          <a:ext cx="11403965" cy="4173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76695"/>
                <a:gridCol w="2295259"/>
                <a:gridCol w="2532011"/>
              </a:tblGrid>
              <a:tr h="1015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К</a:t>
                      </a:r>
                      <a:r>
                        <a:rPr sz="14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а</a:t>
                      </a:r>
                      <a:r>
                        <a:rPr sz="1400" spc="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н</a:t>
                      </a:r>
                      <a:r>
                        <a:rPr sz="14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ал</a:t>
                      </a:r>
                      <a:r>
                        <a:rPr sz="1400" spc="-15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400" spc="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и</a:t>
                      </a:r>
                      <a:r>
                        <a:rPr sz="1400" spc="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н</a:t>
                      </a:r>
                      <a:r>
                        <a:rPr sz="1400" spc="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ф</a:t>
                      </a:r>
                      <a:r>
                        <a:rPr sz="14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400" spc="-2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р</a:t>
                      </a:r>
                      <a:r>
                        <a:rPr sz="1400" spc="-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ми</a:t>
                      </a:r>
                      <a:r>
                        <a:rPr sz="1400" spc="-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р</a:t>
                      </a:r>
                      <a:r>
                        <a:rPr sz="14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ов</a:t>
                      </a:r>
                      <a:r>
                        <a:rPr sz="1400" spc="-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а</a:t>
                      </a:r>
                      <a:r>
                        <a:rPr sz="1400" spc="-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ния</a:t>
                      </a:r>
                      <a:endParaRPr sz="1400" dirty="0">
                        <a:latin typeface="Arial Black"/>
                        <a:cs typeface="Arial Black"/>
                      </a:endParaRPr>
                    </a:p>
                  </a:txBody>
                  <a:tcPr marL="0" marR="0" marT="1270" marB="0">
                    <a:lnR w="19050">
                      <a:solidFill>
                        <a:srgbClr val="0E173E"/>
                      </a:solidFill>
                      <a:prstDash val="solid"/>
                    </a:lnR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3060" marR="285115" indent="-60960">
                        <a:lnSpc>
                          <a:spcPct val="107100"/>
                        </a:lnSpc>
                        <a:spcBef>
                          <a:spcPts val="890"/>
                        </a:spcBef>
                      </a:pPr>
                      <a:r>
                        <a:rPr sz="1400" spc="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К</a:t>
                      </a:r>
                      <a:r>
                        <a:rPr sz="1400" spc="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400" spc="-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личес</a:t>
                      </a:r>
                      <a:r>
                        <a:rPr sz="1400" spc="-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т</a:t>
                      </a:r>
                      <a:r>
                        <a:rPr sz="14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в</a:t>
                      </a:r>
                      <a:r>
                        <a:rPr sz="1400" spc="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400" spc="-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нный  </a:t>
                      </a:r>
                      <a:r>
                        <a:rPr sz="14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п</a:t>
                      </a:r>
                      <a:r>
                        <a:rPr sz="1400" spc="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4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к</a:t>
                      </a:r>
                      <a:r>
                        <a:rPr sz="1400" spc="-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а</a:t>
                      </a:r>
                      <a:r>
                        <a:rPr sz="14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з</a:t>
                      </a:r>
                      <a:r>
                        <a:rPr sz="1400" spc="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а</a:t>
                      </a:r>
                      <a:r>
                        <a:rPr sz="1400" spc="-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т</a:t>
                      </a:r>
                      <a:r>
                        <a:rPr sz="14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400" spc="-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л</a:t>
                      </a:r>
                      <a:r>
                        <a:rPr sz="1400" spc="-1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ь</a:t>
                      </a:r>
                      <a:r>
                        <a:rPr sz="14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,</a:t>
                      </a:r>
                      <a:r>
                        <a:rPr sz="1400" spc="-13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400" spc="15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400" spc="1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д</a:t>
                      </a:r>
                      <a:r>
                        <a:rPr sz="14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.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113030" marB="0">
                    <a:lnL w="19050">
                      <a:solidFill>
                        <a:srgbClr val="0E173E"/>
                      </a:solidFill>
                      <a:prstDash val="solid"/>
                    </a:lnL>
                    <a:lnR w="19050">
                      <a:solidFill>
                        <a:srgbClr val="0E173E"/>
                      </a:solidFill>
                      <a:prstDash val="solid"/>
                    </a:lnR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488" marR="331470" indent="0" algn="ctr">
                        <a:lnSpc>
                          <a:spcPct val="107100"/>
                        </a:lnSpc>
                        <a:spcBef>
                          <a:spcPts val="890"/>
                        </a:spcBef>
                      </a:pPr>
                      <a:r>
                        <a:rPr sz="1400" spc="15" dirty="0" err="1" smtClean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400" spc="10" dirty="0" err="1" smtClean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ц</a:t>
                      </a:r>
                      <a:r>
                        <a:rPr sz="1400" dirty="0" err="1" smtClean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400" spc="-5" dirty="0" err="1" smtClean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ночн</a:t>
                      </a:r>
                      <a:r>
                        <a:rPr sz="1400" spc="-10" dirty="0" err="1" smtClean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а</a:t>
                      </a:r>
                      <a:r>
                        <a:rPr sz="1400" dirty="0" err="1" smtClean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я</a:t>
                      </a:r>
                      <a:r>
                        <a:rPr lang="ru-RU" sz="1400" spc="-135" baseline="0" dirty="0" smtClean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400" spc="5" dirty="0" err="1" smtClean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а</a:t>
                      </a:r>
                      <a:r>
                        <a:rPr sz="1400" spc="15" dirty="0" err="1" smtClean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у</a:t>
                      </a:r>
                      <a:r>
                        <a:rPr sz="1400" spc="-5" dirty="0" err="1" smtClean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ди</a:t>
                      </a:r>
                      <a:r>
                        <a:rPr sz="1400" spc="5" dirty="0" err="1" smtClean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т</a:t>
                      </a:r>
                      <a:r>
                        <a:rPr sz="1400" dirty="0" err="1" smtClean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ори</a:t>
                      </a:r>
                      <a:r>
                        <a:rPr sz="1400" spc="-10" dirty="0" err="1" smtClean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я</a:t>
                      </a:r>
                      <a:r>
                        <a:rPr sz="1400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,  </a:t>
                      </a:r>
                      <a:r>
                        <a:rPr sz="1400" spc="-114" dirty="0">
                          <a:solidFill>
                            <a:srgbClr val="0DB6B6"/>
                          </a:solidFill>
                          <a:latin typeface="Arial Black"/>
                          <a:cs typeface="Arial Black"/>
                        </a:rPr>
                        <a:t>чел.</a:t>
                      </a:r>
                      <a:endParaRPr sz="1400" dirty="0">
                        <a:latin typeface="Arial Black"/>
                        <a:cs typeface="Arial Black"/>
                      </a:endParaRPr>
                    </a:p>
                  </a:txBody>
                  <a:tcPr marL="0" marR="0" marT="113030" marB="0">
                    <a:lnL w="19050">
                      <a:solidFill>
                        <a:srgbClr val="0E173E"/>
                      </a:solidFill>
                      <a:prstDash val="solid"/>
                    </a:lnL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</a:tr>
              <a:tr h="708354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600" spc="45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Публикаци</a:t>
                      </a:r>
                      <a:r>
                        <a:rPr lang="ru-RU" sz="1600" spc="45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-45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600" spc="6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СМИ </a:t>
                      </a:r>
                      <a:r>
                        <a:rPr sz="1600" spc="-1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600" spc="-10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газет</a:t>
                      </a:r>
                      <a:r>
                        <a:rPr lang="ru-RU" sz="1600" spc="-1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600" spc="-1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600" spc="-6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25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журнал</a:t>
                      </a:r>
                      <a:r>
                        <a:rPr lang="ru-RU" sz="1600" spc="25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600" spc="25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600" spc="-4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600" spc="45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телевидение, официальные</a:t>
                      </a:r>
                      <a:r>
                        <a:rPr lang="ru-RU" sz="1600" spc="45" baseline="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аккаунты в информационно-телекоммуникационной сети </a:t>
                      </a:r>
                      <a:r>
                        <a:rPr lang="ru-RU" sz="1600" spc="45" baseline="0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Интернтет</a:t>
                      </a:r>
                      <a:r>
                        <a:rPr lang="ru-RU" sz="1600" spc="45" baseline="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)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8270" marB="0"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E173E"/>
                      </a:solidFill>
                      <a:prstDash val="solid"/>
                    </a:lnL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E173E"/>
                      </a:solidFill>
                      <a:prstDash val="solid"/>
                    </a:lnL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</a:tr>
              <a:tr h="843738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spc="30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Цифровы</a:t>
                      </a:r>
                      <a:r>
                        <a:rPr lang="ru-RU" sz="1600" spc="3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3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0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носител</a:t>
                      </a:r>
                      <a:r>
                        <a:rPr lang="ru-RU" sz="1600" spc="4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и/стенды</a:t>
                      </a:r>
                      <a:r>
                        <a:rPr sz="1600" spc="-45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70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помещени</a:t>
                      </a:r>
                      <a:r>
                        <a:rPr lang="ru-RU" sz="1600" spc="70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ях</a:t>
                      </a:r>
                      <a:r>
                        <a:rPr sz="1600" spc="-35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60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30" dirty="0" err="1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офисных</a:t>
                      </a:r>
                      <a:r>
                        <a:rPr sz="1600" spc="-2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5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помещениях</a:t>
                      </a:r>
                      <a:r>
                        <a:rPr sz="1600" spc="4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600" spc="-1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20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лифт</a:t>
                      </a:r>
                      <a:r>
                        <a:rPr lang="ru-RU" sz="1600" spc="2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ы,</a:t>
                      </a:r>
                      <a:r>
                        <a:rPr sz="1600" spc="-5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15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холл</a:t>
                      </a:r>
                      <a:r>
                        <a:rPr lang="ru-RU" sz="1600" spc="15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600" spc="-5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600" spc="105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зданий и др.</a:t>
                      </a:r>
                      <a:r>
                        <a:rPr sz="1600" spc="-35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)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8905" marB="0"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E173E"/>
                      </a:solidFill>
                      <a:prstDash val="solid"/>
                    </a:lnL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E173E"/>
                      </a:solidFill>
                      <a:prstDash val="solid"/>
                    </a:lnL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</a:tr>
              <a:tr h="401002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spc="30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Показ</a:t>
                      </a:r>
                      <a:r>
                        <a:rPr sz="1600" spc="-3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5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видеоролик</a:t>
                      </a:r>
                      <a:r>
                        <a:rPr lang="ru-RU" sz="1600" spc="45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ов</a:t>
                      </a:r>
                      <a:r>
                        <a:rPr sz="1600" spc="-35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600" spc="-3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цифровых</a:t>
                      </a:r>
                      <a:r>
                        <a:rPr sz="1600" spc="-2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3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носителях</a:t>
                      </a:r>
                      <a:r>
                        <a:rPr sz="1600" spc="-4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1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70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помещени</a:t>
                      </a:r>
                      <a:r>
                        <a:rPr lang="ru-RU" sz="1600" spc="70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ях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7630" marB="0"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E173E"/>
                      </a:solidFill>
                      <a:prstDash val="solid"/>
                    </a:lnL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E173E"/>
                      </a:solidFill>
                      <a:prstDash val="solid"/>
                    </a:lnL>
                    <a:lnT w="19050">
                      <a:solidFill>
                        <a:srgbClr val="0E173E"/>
                      </a:solidFill>
                      <a:prstDash val="soli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</a:tr>
              <a:tr h="345315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ru-RU" sz="1600" spc="1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Распространение л</a:t>
                      </a:r>
                      <a:r>
                        <a:rPr sz="1600" spc="10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ифлетов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690" marB="0">
                    <a:lnR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E17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E173E"/>
                      </a:solidFill>
                      <a:prstDash val="solid"/>
                    </a:lnB>
                  </a:tcPr>
                </a:tc>
              </a:tr>
              <a:tr h="708354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spc="6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Иные</a:t>
                      </a:r>
                      <a:r>
                        <a:rPr sz="1600" spc="-25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30" dirty="0" err="1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каналы</a:t>
                      </a:r>
                      <a:r>
                        <a:rPr sz="1600" spc="-40" dirty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0" dirty="0" err="1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информирования</a:t>
                      </a:r>
                      <a:r>
                        <a:rPr lang="ru-RU" sz="1600" spc="50" baseline="0" dirty="0" smtClean="0">
                          <a:solidFill>
                            <a:srgbClr val="0D0D0D"/>
                          </a:solidFill>
                          <a:latin typeface="Microsoft Sans Serif"/>
                          <a:cs typeface="Microsoft Sans Serif"/>
                        </a:rPr>
                        <a:t> (указать какие)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8905" marB="0"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E173E"/>
                      </a:solidFill>
                      <a:prstDash val="solid"/>
                    </a:lnL>
                    <a:lnR w="19050">
                      <a:solidFill>
                        <a:srgbClr val="0E173E"/>
                      </a:solidFill>
                      <a:prstDash val="solid"/>
                    </a:lnR>
                    <a:lnT w="19050">
                      <a:solidFill>
                        <a:srgbClr val="0E173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E173E"/>
                      </a:solidFill>
                      <a:prstDash val="solid"/>
                    </a:lnL>
                    <a:lnT w="19050">
                      <a:solidFill>
                        <a:srgbClr val="0E173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3280" y="413766"/>
            <a:ext cx="6412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5" dirty="0"/>
              <a:t>Приложение</a:t>
            </a:r>
            <a:r>
              <a:rPr sz="2800" spc="-65" dirty="0"/>
              <a:t> </a:t>
            </a:r>
            <a:r>
              <a:rPr sz="2800" spc="-165" dirty="0"/>
              <a:t>1.</a:t>
            </a:r>
            <a:r>
              <a:rPr sz="2800" spc="-114" dirty="0"/>
              <a:t> </a:t>
            </a:r>
            <a:r>
              <a:rPr sz="2800" spc="-135" dirty="0"/>
              <a:t>Таблицы</a:t>
            </a:r>
            <a:r>
              <a:rPr sz="2800" spc="-90" dirty="0"/>
              <a:t> </a:t>
            </a:r>
            <a:r>
              <a:rPr sz="2800" spc="-45" dirty="0"/>
              <a:t>отчетности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861" y="1742313"/>
            <a:ext cx="10863834" cy="45163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7996" y="3233165"/>
            <a:ext cx="2531110" cy="27387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376555">
              <a:lnSpc>
                <a:spcPts val="1800"/>
              </a:lnSpc>
              <a:spcBef>
                <a:spcPts val="459"/>
              </a:spcBef>
            </a:pPr>
            <a:r>
              <a:rPr sz="18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денежная</a:t>
            </a:r>
            <a:r>
              <a:rPr sz="1800" spc="-8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подушка </a:t>
            </a:r>
            <a:r>
              <a:rPr sz="1800" spc="-46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безопасности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80"/>
              </a:lnSpc>
              <a:spcBef>
                <a:spcPts val="635"/>
              </a:spcBef>
            </a:pPr>
            <a:r>
              <a:rPr sz="18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сбережения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18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случай</a:t>
            </a:r>
            <a:endParaRPr sz="1800">
              <a:latin typeface="Microsoft Sans Serif"/>
              <a:cs typeface="Microsoft Sans Serif"/>
            </a:endParaRPr>
          </a:p>
          <a:p>
            <a:pPr marL="12700" marR="576580">
              <a:lnSpc>
                <a:spcPts val="1800"/>
              </a:lnSpc>
              <a:spcBef>
                <a:spcPts val="180"/>
              </a:spcBef>
            </a:pPr>
            <a:r>
              <a:rPr sz="18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непр</a:t>
            </a:r>
            <a:r>
              <a:rPr sz="1800" spc="70" dirty="0">
                <a:solidFill>
                  <a:srgbClr val="0D0D0D"/>
                </a:solidFill>
                <a:latin typeface="Microsoft Sans Serif"/>
                <a:cs typeface="Microsoft Sans Serif"/>
              </a:rPr>
              <a:t>е</a:t>
            </a:r>
            <a:r>
              <a:rPr sz="18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двиденных  ситуаций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80"/>
              </a:lnSpc>
              <a:spcBef>
                <a:spcPts val="635"/>
              </a:spcBef>
            </a:pP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регулярный</a:t>
            </a:r>
            <a:r>
              <a:rPr sz="1800" spc="-6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доход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80"/>
              </a:lnSpc>
            </a:pP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будущем</a:t>
            </a:r>
            <a:endParaRPr sz="1800">
              <a:latin typeface="Microsoft Sans Serif"/>
              <a:cs typeface="Microsoft Sans Serif"/>
            </a:endParaRPr>
          </a:p>
          <a:p>
            <a:pPr marL="12700" marR="972819">
              <a:lnSpc>
                <a:spcPts val="1800"/>
              </a:lnSpc>
              <a:spcBef>
                <a:spcPts val="1010"/>
              </a:spcBef>
            </a:pPr>
            <a:r>
              <a:rPr sz="18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небольшие </a:t>
            </a:r>
            <a:r>
              <a:rPr sz="1800"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е</a:t>
            </a:r>
            <a:r>
              <a:rPr sz="18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ж</a:t>
            </a:r>
            <a:r>
              <a:rPr sz="1800" spc="10" dirty="0">
                <a:solidFill>
                  <a:srgbClr val="0D0D0D"/>
                </a:solidFill>
                <a:latin typeface="Microsoft Sans Serif"/>
                <a:cs typeface="Microsoft Sans Serif"/>
              </a:rPr>
              <a:t>ем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е</a:t>
            </a:r>
            <a:r>
              <a:rPr sz="18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я</a:t>
            </a:r>
            <a:r>
              <a:rPr sz="18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чные  </a:t>
            </a:r>
            <a:r>
              <a:rPr sz="18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отчисления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78666" y="6412400"/>
            <a:ext cx="178435" cy="2686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z="1400" spc="20" dirty="0">
                <a:solidFill>
                  <a:srgbClr val="0E173E"/>
                </a:solidFill>
                <a:latin typeface="Microsoft Sans Serif"/>
                <a:cs typeface="Microsoft Sans Serif"/>
              </a:rPr>
              <a:t>2</a:t>
            </a:fld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58530" y="3291078"/>
            <a:ext cx="2494915" cy="19246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sz="1800" spc="25" dirty="0">
                <a:latin typeface="Microsoft Sans Serif"/>
                <a:cs typeface="Microsoft Sans Serif"/>
              </a:rPr>
              <a:t>после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15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лет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действия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60" dirty="0">
                <a:latin typeface="Microsoft Sans Serif"/>
                <a:cs typeface="Microsoft Sans Serif"/>
              </a:rPr>
              <a:t>договора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80"/>
              </a:lnSpc>
              <a:spcBef>
                <a:spcPts val="635"/>
              </a:spcBef>
            </a:pPr>
            <a:r>
              <a:rPr sz="1800" spc="110" dirty="0">
                <a:latin typeface="Microsoft Sans Serif"/>
                <a:cs typeface="Microsoft Sans Serif"/>
              </a:rPr>
              <a:t>при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достижении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800"/>
              </a:lnSpc>
            </a:pPr>
            <a:r>
              <a:rPr sz="1800" spc="25" dirty="0">
                <a:latin typeface="Microsoft Sans Serif"/>
                <a:cs typeface="Microsoft Sans Serif"/>
              </a:rPr>
              <a:t>55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лет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(женщины)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80"/>
              </a:lnSpc>
            </a:pPr>
            <a:r>
              <a:rPr sz="1800" spc="130" dirty="0">
                <a:latin typeface="Microsoft Sans Serif"/>
                <a:cs typeface="Microsoft Sans Serif"/>
              </a:rPr>
              <a:t>и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25" dirty="0">
                <a:latin typeface="Microsoft Sans Serif"/>
                <a:cs typeface="Microsoft Sans Serif"/>
              </a:rPr>
              <a:t>60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лет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45" dirty="0">
                <a:latin typeface="Microsoft Sans Serif"/>
                <a:cs typeface="Microsoft Sans Serif"/>
              </a:rPr>
              <a:t>(мужчины)</a:t>
            </a:r>
            <a:endParaRPr sz="1800">
              <a:latin typeface="Microsoft Sans Serif"/>
              <a:cs typeface="Microsoft Sans Serif"/>
            </a:endParaRPr>
          </a:p>
          <a:p>
            <a:pPr marL="12700" marR="128270">
              <a:lnSpc>
                <a:spcPts val="1800"/>
              </a:lnSpc>
              <a:spcBef>
                <a:spcPts val="994"/>
              </a:spcBef>
            </a:pPr>
            <a:r>
              <a:rPr sz="1800" spc="65" dirty="0">
                <a:latin typeface="Microsoft Sans Serif"/>
                <a:cs typeface="Microsoft Sans Serif"/>
              </a:rPr>
              <a:t>в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особых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жизненных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40" dirty="0">
                <a:latin typeface="Microsoft Sans Serif"/>
                <a:cs typeface="Microsoft Sans Serif"/>
              </a:rPr>
              <a:t>ситуациях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3360" y="3203828"/>
            <a:ext cx="2639060" cy="22815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sz="1800" spc="65" dirty="0">
                <a:latin typeface="Microsoft Sans Serif"/>
                <a:cs typeface="Microsoft Sans Serif"/>
              </a:rPr>
              <a:t>добровольных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взносов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гражданина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80"/>
              </a:lnSpc>
              <a:spcBef>
                <a:spcPts val="635"/>
              </a:spcBef>
            </a:pPr>
            <a:r>
              <a:rPr sz="1800" spc="5" dirty="0">
                <a:latin typeface="Microsoft Sans Serif"/>
                <a:cs typeface="Microsoft Sans Serif"/>
              </a:rPr>
              <a:t>средств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пенсионных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80"/>
              </a:lnSpc>
            </a:pPr>
            <a:r>
              <a:rPr sz="1800" spc="70" dirty="0">
                <a:latin typeface="Microsoft Sans Serif"/>
                <a:cs typeface="Microsoft Sans Serif"/>
              </a:rPr>
              <a:t>накоплений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100" dirty="0">
                <a:latin typeface="Microsoft Sans Serif"/>
                <a:cs typeface="Microsoft Sans Serif"/>
              </a:rPr>
              <a:t>по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ОПС</a:t>
            </a:r>
            <a:endParaRPr sz="1800">
              <a:latin typeface="Microsoft Sans Serif"/>
              <a:cs typeface="Microsoft Sans Serif"/>
            </a:endParaRPr>
          </a:p>
          <a:p>
            <a:pPr marL="12700" marR="443230">
              <a:lnSpc>
                <a:spcPts val="1800"/>
              </a:lnSpc>
              <a:spcBef>
                <a:spcPts val="1000"/>
              </a:spcBef>
            </a:pPr>
            <a:r>
              <a:rPr sz="1800" spc="15" dirty="0">
                <a:latin typeface="Microsoft Sans Serif"/>
                <a:cs typeface="Microsoft Sans Serif"/>
              </a:rPr>
              <a:t>софи</a:t>
            </a:r>
            <a:r>
              <a:rPr sz="1800" spc="10" dirty="0">
                <a:latin typeface="Microsoft Sans Serif"/>
                <a:cs typeface="Microsoft Sans Serif"/>
              </a:rPr>
              <a:t>н</a:t>
            </a:r>
            <a:r>
              <a:rPr sz="1800" spc="60" dirty="0">
                <a:latin typeface="Microsoft Sans Serif"/>
                <a:cs typeface="Microsoft Sans Serif"/>
              </a:rPr>
              <a:t>а</a:t>
            </a:r>
            <a:r>
              <a:rPr sz="1800" spc="55" dirty="0">
                <a:latin typeface="Microsoft Sans Serif"/>
                <a:cs typeface="Microsoft Sans Serif"/>
              </a:rPr>
              <a:t>н</a:t>
            </a:r>
            <a:r>
              <a:rPr sz="1800" spc="35" dirty="0">
                <a:latin typeface="Microsoft Sans Serif"/>
                <a:cs typeface="Microsoft Sans Serif"/>
              </a:rPr>
              <a:t>си</a:t>
            </a:r>
            <a:r>
              <a:rPr sz="1800" spc="90" dirty="0">
                <a:latin typeface="Microsoft Sans Serif"/>
                <a:cs typeface="Microsoft Sans Serif"/>
              </a:rPr>
              <a:t>ро</a:t>
            </a:r>
            <a:r>
              <a:rPr sz="1800" spc="3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а</a:t>
            </a:r>
            <a:r>
              <a:rPr sz="1800" spc="75" dirty="0">
                <a:latin typeface="Microsoft Sans Serif"/>
                <a:cs typeface="Microsoft Sans Serif"/>
              </a:rPr>
              <a:t>ния  </a:t>
            </a:r>
            <a:r>
              <a:rPr sz="1800" spc="15" dirty="0">
                <a:latin typeface="Microsoft Sans Serif"/>
                <a:cs typeface="Microsoft Sans Serif"/>
              </a:rPr>
              <a:t>государства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80"/>
              </a:lnSpc>
              <a:spcBef>
                <a:spcPts val="645"/>
              </a:spcBef>
            </a:pPr>
            <a:r>
              <a:rPr sz="1800" spc="80" dirty="0">
                <a:latin typeface="Microsoft Sans Serif"/>
                <a:cs typeface="Microsoft Sans Serif"/>
              </a:rPr>
              <a:t>инвестицио</a:t>
            </a:r>
            <a:r>
              <a:rPr sz="1800"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нного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80"/>
              </a:lnSpc>
            </a:pPr>
            <a:r>
              <a:rPr sz="1800" spc="15" dirty="0">
                <a:solidFill>
                  <a:srgbClr val="0D0D0D"/>
                </a:solidFill>
                <a:latin typeface="Microsoft Sans Serif"/>
                <a:cs typeface="Microsoft Sans Serif"/>
              </a:rPr>
              <a:t>дохода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6197" y="1949957"/>
            <a:ext cx="1719580" cy="83883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ct val="83300"/>
              </a:lnSpc>
              <a:spcBef>
                <a:spcPts val="505"/>
              </a:spcBef>
            </a:pPr>
            <a:r>
              <a:rPr sz="2000" spc="-130" dirty="0">
                <a:solidFill>
                  <a:srgbClr val="FFFFFF"/>
                </a:solidFill>
                <a:latin typeface="Arial Black"/>
                <a:cs typeface="Arial Black"/>
              </a:rPr>
              <a:t>Новая 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000" spc="-229" dirty="0">
                <a:solidFill>
                  <a:srgbClr val="FFFFFF"/>
                </a:solidFill>
                <a:latin typeface="Arial Black"/>
                <a:cs typeface="Arial Black"/>
              </a:rPr>
              <a:t>змож</a:t>
            </a:r>
            <a:r>
              <a:rPr sz="2000" spc="-204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2000" spc="-24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000" spc="-250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2000" spc="-40" dirty="0">
                <a:solidFill>
                  <a:srgbClr val="FFFFFF"/>
                </a:solidFill>
                <a:latin typeface="Arial Black"/>
                <a:cs typeface="Arial Black"/>
              </a:rPr>
              <a:t>ть  </a:t>
            </a:r>
            <a:r>
              <a:rPr sz="2000" spc="-150" dirty="0">
                <a:solidFill>
                  <a:srgbClr val="FFFFFF"/>
                </a:solidFill>
                <a:latin typeface="Arial Black"/>
                <a:cs typeface="Arial Black"/>
              </a:rPr>
              <a:t>накоплений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37752" y="1949957"/>
            <a:ext cx="1787525" cy="83883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ct val="83300"/>
              </a:lnSpc>
              <a:spcBef>
                <a:spcPts val="505"/>
              </a:spcBef>
            </a:pPr>
            <a:r>
              <a:rPr sz="2000" spc="-275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2000" spc="-9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2000" spc="-190" dirty="0">
                <a:solidFill>
                  <a:srgbClr val="FFFFFF"/>
                </a:solidFill>
                <a:latin typeface="Arial Black"/>
                <a:cs typeface="Arial Black"/>
              </a:rPr>
              <a:t>едс</a:t>
            </a:r>
            <a:r>
              <a:rPr sz="2000" spc="-140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ва</a:t>
            </a:r>
            <a:r>
              <a:rPr sz="2000" spc="-1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Arial Black"/>
                <a:cs typeface="Arial Black"/>
              </a:rPr>
              <a:t>П</a:t>
            </a:r>
            <a:r>
              <a:rPr sz="2000" spc="-250" dirty="0">
                <a:solidFill>
                  <a:srgbClr val="FFFFFF"/>
                </a:solidFill>
                <a:latin typeface="Arial Black"/>
                <a:cs typeface="Arial Black"/>
              </a:rPr>
              <a:t>Д</a:t>
            </a:r>
            <a:r>
              <a:rPr sz="2000" spc="-180" dirty="0">
                <a:solidFill>
                  <a:srgbClr val="FFFFFF"/>
                </a:solidFill>
                <a:latin typeface="Arial Black"/>
                <a:cs typeface="Arial Black"/>
              </a:rPr>
              <a:t>С  </a:t>
            </a:r>
            <a:r>
              <a:rPr sz="2000" spc="-165" dirty="0">
                <a:solidFill>
                  <a:srgbClr val="FFFFFF"/>
                </a:solidFill>
                <a:latin typeface="Arial Black"/>
                <a:cs typeface="Arial Black"/>
              </a:rPr>
              <a:t>м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000" spc="-254" dirty="0">
                <a:solidFill>
                  <a:srgbClr val="FFFFFF"/>
                </a:solidFill>
                <a:latin typeface="Arial Black"/>
                <a:cs typeface="Arial Black"/>
              </a:rPr>
              <a:t>ж</a:t>
            </a:r>
            <a:r>
              <a:rPr sz="2000" spc="-185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2000" spc="-12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000" spc="-1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 Black"/>
                <a:cs typeface="Arial Black"/>
              </a:rPr>
              <a:t>г</a:t>
            </a:r>
            <a:r>
              <a:rPr sz="2000" spc="-9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2000" spc="-140" dirty="0">
                <a:solidFill>
                  <a:srgbClr val="FFFFFF"/>
                </a:solidFill>
                <a:latin typeface="Arial Black"/>
                <a:cs typeface="Arial Black"/>
              </a:rPr>
              <a:t>б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ко  </a:t>
            </a:r>
            <a:r>
              <a:rPr sz="2000" spc="-85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2000" spc="-215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2000" spc="-204" dirty="0">
                <a:solidFill>
                  <a:srgbClr val="FFFFFF"/>
                </a:solidFill>
                <a:latin typeface="Arial Black"/>
                <a:cs typeface="Arial Black"/>
              </a:rPr>
              <a:t>п</a:t>
            </a:r>
            <a:r>
              <a:rPr sz="2000" spc="-145" dirty="0">
                <a:solidFill>
                  <a:srgbClr val="FFFFFF"/>
                </a:solidFill>
                <a:latin typeface="Arial Black"/>
                <a:cs typeface="Arial Black"/>
              </a:rPr>
              <a:t>ол</a:t>
            </a:r>
            <a:r>
              <a:rPr sz="2000" spc="-140" dirty="0">
                <a:solidFill>
                  <a:srgbClr val="FFFFFF"/>
                </a:solidFill>
                <a:latin typeface="Arial Black"/>
                <a:cs typeface="Arial Black"/>
              </a:rPr>
              <a:t>ь</a:t>
            </a:r>
            <a:r>
              <a:rPr sz="2000" spc="-370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2000" spc="-9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000" spc="-95" dirty="0">
                <a:solidFill>
                  <a:srgbClr val="FFFFFF"/>
                </a:solidFill>
                <a:latin typeface="Arial Black"/>
                <a:cs typeface="Arial Black"/>
              </a:rPr>
              <a:t>вать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4878" y="1949957"/>
            <a:ext cx="1715135" cy="838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00"/>
              </a:lnSpc>
              <a:spcBef>
                <a:spcPts val="105"/>
              </a:spcBef>
            </a:pP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ПДС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ts val="2000"/>
              </a:lnSpc>
            </a:pPr>
            <a:r>
              <a:rPr sz="2000" spc="-185" dirty="0">
                <a:solidFill>
                  <a:srgbClr val="FFFFFF"/>
                </a:solidFill>
                <a:latin typeface="Arial Black"/>
                <a:cs typeface="Arial Black"/>
              </a:rPr>
              <a:t>формируется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ts val="2195"/>
              </a:lnSpc>
            </a:pPr>
            <a:r>
              <a:rPr sz="2000" spc="-345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2000" spc="-19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2000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2000" spc="-215" dirty="0">
                <a:solidFill>
                  <a:srgbClr val="FFFFFF"/>
                </a:solidFill>
                <a:latin typeface="Arial Black"/>
                <a:cs typeface="Arial Black"/>
              </a:rPr>
              <a:t>ч</a:t>
            </a:r>
            <a:r>
              <a:rPr sz="2000" spc="-190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2000" spc="-35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3280" y="279654"/>
            <a:ext cx="9936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0" dirty="0"/>
              <a:t>Программа</a:t>
            </a:r>
            <a:r>
              <a:rPr sz="2800" spc="-105" dirty="0"/>
              <a:t> </a:t>
            </a:r>
            <a:r>
              <a:rPr sz="2800" spc="-90" dirty="0"/>
              <a:t>долгосрочных</a:t>
            </a:r>
            <a:r>
              <a:rPr sz="2800" spc="-114" dirty="0"/>
              <a:t> </a:t>
            </a:r>
            <a:r>
              <a:rPr sz="2800" spc="-70" dirty="0"/>
              <a:t>сбережений</a:t>
            </a:r>
            <a:r>
              <a:rPr sz="2800" spc="-55" dirty="0"/>
              <a:t> </a:t>
            </a:r>
            <a:r>
              <a:rPr sz="2800" spc="-85" dirty="0"/>
              <a:t>(ПДС)</a:t>
            </a:r>
            <a:r>
              <a:rPr sz="2800" spc="-100" dirty="0"/>
              <a:t> </a:t>
            </a:r>
            <a:r>
              <a:rPr sz="2800" spc="-305" dirty="0"/>
              <a:t>–</a:t>
            </a:r>
            <a:r>
              <a:rPr sz="2800" spc="-120" dirty="0"/>
              <a:t> </a:t>
            </a:r>
            <a:r>
              <a:rPr sz="2800" spc="-70" dirty="0"/>
              <a:t>что</a:t>
            </a:r>
            <a:r>
              <a:rPr sz="2800" spc="-125" dirty="0"/>
              <a:t> </a:t>
            </a:r>
            <a:r>
              <a:rPr sz="2800" spc="-20" dirty="0"/>
              <a:t>это?</a:t>
            </a:r>
            <a:endParaRPr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7586" y="3493000"/>
            <a:ext cx="1009650" cy="1650364"/>
          </a:xfrm>
          <a:custGeom>
            <a:avLst/>
            <a:gdLst/>
            <a:ahLst/>
            <a:cxnLst/>
            <a:rect l="l" t="t" r="r" b="b"/>
            <a:pathLst>
              <a:path w="1009650" h="1650364">
                <a:moveTo>
                  <a:pt x="756940" y="1647490"/>
                </a:moveTo>
                <a:lnTo>
                  <a:pt x="754484" y="1647490"/>
                </a:lnTo>
                <a:lnTo>
                  <a:pt x="756940" y="1649808"/>
                </a:lnTo>
                <a:lnTo>
                  <a:pt x="756940" y="1647490"/>
                </a:lnTo>
                <a:close/>
              </a:path>
              <a:path w="1009650" h="1650364">
                <a:moveTo>
                  <a:pt x="634494" y="1274634"/>
                </a:moveTo>
                <a:lnTo>
                  <a:pt x="503451" y="1274634"/>
                </a:lnTo>
                <a:lnTo>
                  <a:pt x="503451" y="1521022"/>
                </a:lnTo>
                <a:lnTo>
                  <a:pt x="756940" y="1521022"/>
                </a:lnTo>
                <a:lnTo>
                  <a:pt x="756940" y="1647490"/>
                </a:lnTo>
                <a:lnTo>
                  <a:pt x="884668" y="1647490"/>
                </a:lnTo>
                <a:lnTo>
                  <a:pt x="884667" y="1394133"/>
                </a:lnTo>
                <a:lnTo>
                  <a:pt x="1007131" y="1394133"/>
                </a:lnTo>
                <a:lnTo>
                  <a:pt x="1007131" y="1391816"/>
                </a:lnTo>
                <a:lnTo>
                  <a:pt x="634494" y="1391816"/>
                </a:lnTo>
                <a:lnTo>
                  <a:pt x="634494" y="1274634"/>
                </a:lnTo>
                <a:close/>
              </a:path>
              <a:path w="1009650" h="1650364">
                <a:moveTo>
                  <a:pt x="503451" y="1521022"/>
                </a:moveTo>
                <a:lnTo>
                  <a:pt x="501135" y="1521022"/>
                </a:lnTo>
                <a:lnTo>
                  <a:pt x="503451" y="1523340"/>
                </a:lnTo>
                <a:lnTo>
                  <a:pt x="503451" y="1521022"/>
                </a:lnTo>
                <a:close/>
              </a:path>
              <a:path w="1009650" h="1650364">
                <a:moveTo>
                  <a:pt x="249190" y="1394133"/>
                </a:moveTo>
                <a:lnTo>
                  <a:pt x="247085" y="1394133"/>
                </a:lnTo>
                <a:lnTo>
                  <a:pt x="249190" y="1396450"/>
                </a:lnTo>
                <a:lnTo>
                  <a:pt x="249190" y="1394133"/>
                </a:lnTo>
                <a:close/>
              </a:path>
              <a:path w="1009650" h="1650364">
                <a:moveTo>
                  <a:pt x="1009412" y="1394133"/>
                </a:moveTo>
                <a:lnTo>
                  <a:pt x="1007131" y="1394133"/>
                </a:lnTo>
                <a:lnTo>
                  <a:pt x="1007131" y="1396450"/>
                </a:lnTo>
                <a:lnTo>
                  <a:pt x="1009412" y="1394133"/>
                </a:lnTo>
                <a:close/>
              </a:path>
              <a:path w="1009650" h="1650364">
                <a:moveTo>
                  <a:pt x="245401" y="1016203"/>
                </a:moveTo>
                <a:lnTo>
                  <a:pt x="123218" y="1016203"/>
                </a:lnTo>
                <a:lnTo>
                  <a:pt x="123218" y="1267665"/>
                </a:lnTo>
                <a:lnTo>
                  <a:pt x="249190" y="1267665"/>
                </a:lnTo>
                <a:lnTo>
                  <a:pt x="249190" y="1394133"/>
                </a:lnTo>
                <a:lnTo>
                  <a:pt x="371584" y="1394133"/>
                </a:lnTo>
                <a:lnTo>
                  <a:pt x="375270" y="1330506"/>
                </a:lnTo>
                <a:lnTo>
                  <a:pt x="378338" y="1274634"/>
                </a:lnTo>
                <a:lnTo>
                  <a:pt x="634494" y="1274634"/>
                </a:lnTo>
                <a:lnTo>
                  <a:pt x="634494" y="1135702"/>
                </a:lnTo>
                <a:lnTo>
                  <a:pt x="251734" y="1135702"/>
                </a:lnTo>
                <a:lnTo>
                  <a:pt x="245401" y="1016203"/>
                </a:lnTo>
                <a:close/>
              </a:path>
              <a:path w="1009650" h="1650364">
                <a:moveTo>
                  <a:pt x="1007131" y="1140775"/>
                </a:moveTo>
                <a:lnTo>
                  <a:pt x="880457" y="1140775"/>
                </a:lnTo>
                <a:lnTo>
                  <a:pt x="880457" y="1264294"/>
                </a:lnTo>
                <a:lnTo>
                  <a:pt x="758169" y="1271474"/>
                </a:lnTo>
                <a:lnTo>
                  <a:pt x="752905" y="1391816"/>
                </a:lnTo>
                <a:lnTo>
                  <a:pt x="1007131" y="1391816"/>
                </a:lnTo>
                <a:lnTo>
                  <a:pt x="1007131" y="1140775"/>
                </a:lnTo>
                <a:close/>
              </a:path>
              <a:path w="1009650" h="1650364">
                <a:moveTo>
                  <a:pt x="123218" y="1267665"/>
                </a:moveTo>
                <a:lnTo>
                  <a:pt x="120902" y="1267665"/>
                </a:lnTo>
                <a:lnTo>
                  <a:pt x="123218" y="1269771"/>
                </a:lnTo>
                <a:lnTo>
                  <a:pt x="123218" y="1267665"/>
                </a:lnTo>
                <a:close/>
              </a:path>
              <a:path w="1009650" h="1650364">
                <a:moveTo>
                  <a:pt x="247716" y="2633"/>
                </a:moveTo>
                <a:lnTo>
                  <a:pt x="0" y="2633"/>
                </a:lnTo>
                <a:lnTo>
                  <a:pt x="0" y="757790"/>
                </a:lnTo>
                <a:lnTo>
                  <a:pt x="123218" y="764742"/>
                </a:lnTo>
                <a:lnTo>
                  <a:pt x="123218" y="887418"/>
                </a:lnTo>
                <a:lnTo>
                  <a:pt x="370952" y="887418"/>
                </a:lnTo>
                <a:lnTo>
                  <a:pt x="378338" y="1010726"/>
                </a:lnTo>
                <a:lnTo>
                  <a:pt x="498188" y="1019170"/>
                </a:lnTo>
                <a:lnTo>
                  <a:pt x="498188" y="1135702"/>
                </a:lnTo>
                <a:lnTo>
                  <a:pt x="634494" y="1135702"/>
                </a:lnTo>
                <a:lnTo>
                  <a:pt x="634494" y="1017467"/>
                </a:lnTo>
                <a:lnTo>
                  <a:pt x="756589" y="1017467"/>
                </a:lnTo>
                <a:lnTo>
                  <a:pt x="756038" y="985082"/>
                </a:lnTo>
                <a:lnTo>
                  <a:pt x="755339" y="952653"/>
                </a:lnTo>
                <a:lnTo>
                  <a:pt x="754739" y="920383"/>
                </a:lnTo>
                <a:lnTo>
                  <a:pt x="754503" y="890789"/>
                </a:lnTo>
                <a:lnTo>
                  <a:pt x="505574" y="890789"/>
                </a:lnTo>
                <a:lnTo>
                  <a:pt x="497977" y="764110"/>
                </a:lnTo>
                <a:lnTo>
                  <a:pt x="380444" y="758843"/>
                </a:lnTo>
                <a:lnTo>
                  <a:pt x="380444" y="631462"/>
                </a:lnTo>
                <a:lnTo>
                  <a:pt x="128078" y="631462"/>
                </a:lnTo>
                <a:lnTo>
                  <a:pt x="128078" y="380246"/>
                </a:lnTo>
                <a:lnTo>
                  <a:pt x="244348" y="380246"/>
                </a:lnTo>
                <a:lnTo>
                  <a:pt x="244348" y="378140"/>
                </a:lnTo>
                <a:lnTo>
                  <a:pt x="246874" y="378140"/>
                </a:lnTo>
                <a:lnTo>
                  <a:pt x="246874" y="253673"/>
                </a:lnTo>
                <a:lnTo>
                  <a:pt x="500925" y="253673"/>
                </a:lnTo>
                <a:lnTo>
                  <a:pt x="500925" y="129031"/>
                </a:lnTo>
                <a:lnTo>
                  <a:pt x="247716" y="129031"/>
                </a:lnTo>
                <a:lnTo>
                  <a:pt x="247716" y="2633"/>
                </a:lnTo>
                <a:close/>
              </a:path>
              <a:path w="1009650" h="1650364">
                <a:moveTo>
                  <a:pt x="123218" y="1014097"/>
                </a:moveTo>
                <a:lnTo>
                  <a:pt x="120902" y="1016203"/>
                </a:lnTo>
                <a:lnTo>
                  <a:pt x="123218" y="1016203"/>
                </a:lnTo>
                <a:lnTo>
                  <a:pt x="123218" y="1014097"/>
                </a:lnTo>
                <a:close/>
              </a:path>
              <a:path w="1009650" h="1650364">
                <a:moveTo>
                  <a:pt x="754484" y="888471"/>
                </a:moveTo>
                <a:lnTo>
                  <a:pt x="754503" y="890789"/>
                </a:lnTo>
                <a:lnTo>
                  <a:pt x="756940" y="890789"/>
                </a:lnTo>
                <a:lnTo>
                  <a:pt x="754484" y="888471"/>
                </a:lnTo>
                <a:close/>
              </a:path>
              <a:path w="1009650" h="1650364">
                <a:moveTo>
                  <a:pt x="123218" y="887418"/>
                </a:moveTo>
                <a:lnTo>
                  <a:pt x="120902" y="887418"/>
                </a:lnTo>
                <a:lnTo>
                  <a:pt x="123218" y="889525"/>
                </a:lnTo>
                <a:lnTo>
                  <a:pt x="123218" y="887418"/>
                </a:lnTo>
                <a:close/>
              </a:path>
              <a:path w="1009650" h="1650364">
                <a:moveTo>
                  <a:pt x="244348" y="378140"/>
                </a:moveTo>
                <a:lnTo>
                  <a:pt x="244348" y="631462"/>
                </a:lnTo>
                <a:lnTo>
                  <a:pt x="380444" y="631462"/>
                </a:lnTo>
                <a:lnTo>
                  <a:pt x="380444" y="507171"/>
                </a:lnTo>
                <a:lnTo>
                  <a:pt x="500714" y="507171"/>
                </a:lnTo>
                <a:lnTo>
                  <a:pt x="500714" y="382837"/>
                </a:lnTo>
                <a:lnTo>
                  <a:pt x="359318" y="380246"/>
                </a:lnTo>
                <a:lnTo>
                  <a:pt x="246874" y="380246"/>
                </a:lnTo>
                <a:lnTo>
                  <a:pt x="246874" y="378186"/>
                </a:lnTo>
                <a:lnTo>
                  <a:pt x="244348" y="378140"/>
                </a:lnTo>
                <a:close/>
              </a:path>
              <a:path w="1009650" h="1650364">
                <a:moveTo>
                  <a:pt x="503030" y="507171"/>
                </a:moveTo>
                <a:lnTo>
                  <a:pt x="500714" y="507171"/>
                </a:lnTo>
                <a:lnTo>
                  <a:pt x="500714" y="509278"/>
                </a:lnTo>
                <a:lnTo>
                  <a:pt x="503030" y="507171"/>
                </a:lnTo>
                <a:close/>
              </a:path>
              <a:path w="1009650" h="1650364">
                <a:moveTo>
                  <a:pt x="500714" y="380422"/>
                </a:moveTo>
                <a:lnTo>
                  <a:pt x="500714" y="382837"/>
                </a:lnTo>
                <a:lnTo>
                  <a:pt x="503030" y="382880"/>
                </a:lnTo>
                <a:lnTo>
                  <a:pt x="500714" y="380422"/>
                </a:lnTo>
                <a:close/>
              </a:path>
              <a:path w="1009650" h="1650364">
                <a:moveTo>
                  <a:pt x="246874" y="378186"/>
                </a:moveTo>
                <a:lnTo>
                  <a:pt x="246874" y="380246"/>
                </a:lnTo>
                <a:lnTo>
                  <a:pt x="359318" y="380246"/>
                </a:lnTo>
                <a:lnTo>
                  <a:pt x="246874" y="378186"/>
                </a:lnTo>
                <a:close/>
              </a:path>
              <a:path w="1009650" h="1650364">
                <a:moveTo>
                  <a:pt x="246874" y="378140"/>
                </a:moveTo>
                <a:lnTo>
                  <a:pt x="244348" y="378140"/>
                </a:lnTo>
                <a:lnTo>
                  <a:pt x="246874" y="378186"/>
                </a:lnTo>
                <a:close/>
              </a:path>
              <a:path w="1009650" h="1650364">
                <a:moveTo>
                  <a:pt x="503241" y="253673"/>
                </a:moveTo>
                <a:lnTo>
                  <a:pt x="500925" y="253673"/>
                </a:lnTo>
                <a:lnTo>
                  <a:pt x="500925" y="255955"/>
                </a:lnTo>
                <a:lnTo>
                  <a:pt x="503241" y="253673"/>
                </a:lnTo>
                <a:close/>
              </a:path>
              <a:path w="1009650" h="1650364">
                <a:moveTo>
                  <a:pt x="500925" y="126924"/>
                </a:moveTo>
                <a:lnTo>
                  <a:pt x="500925" y="129031"/>
                </a:lnTo>
                <a:lnTo>
                  <a:pt x="503241" y="129031"/>
                </a:lnTo>
                <a:lnTo>
                  <a:pt x="500925" y="126924"/>
                </a:lnTo>
                <a:close/>
              </a:path>
              <a:path w="1009650" h="1650364">
                <a:moveTo>
                  <a:pt x="247716" y="0"/>
                </a:moveTo>
                <a:lnTo>
                  <a:pt x="247716" y="2633"/>
                </a:lnTo>
                <a:lnTo>
                  <a:pt x="249822" y="2633"/>
                </a:lnTo>
                <a:lnTo>
                  <a:pt x="247716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73266" y="3244242"/>
            <a:ext cx="877569" cy="878840"/>
          </a:xfrm>
          <a:custGeom>
            <a:avLst/>
            <a:gdLst/>
            <a:ahLst/>
            <a:cxnLst/>
            <a:rect l="l" t="t" r="r" b="b"/>
            <a:pathLst>
              <a:path w="877570" h="878839">
                <a:moveTo>
                  <a:pt x="877154" y="0"/>
                </a:moveTo>
                <a:lnTo>
                  <a:pt x="0" y="0"/>
                </a:lnTo>
                <a:lnTo>
                  <a:pt x="0" y="878816"/>
                </a:lnTo>
                <a:lnTo>
                  <a:pt x="877154" y="878816"/>
                </a:lnTo>
                <a:lnTo>
                  <a:pt x="877154" y="752594"/>
                </a:lnTo>
                <a:lnTo>
                  <a:pt x="126605" y="752594"/>
                </a:lnTo>
                <a:lnTo>
                  <a:pt x="126605" y="129031"/>
                </a:lnTo>
                <a:lnTo>
                  <a:pt x="877154" y="129031"/>
                </a:lnTo>
                <a:lnTo>
                  <a:pt x="877154" y="0"/>
                </a:lnTo>
                <a:close/>
              </a:path>
              <a:path w="877570" h="878839">
                <a:moveTo>
                  <a:pt x="877154" y="129031"/>
                </a:moveTo>
                <a:lnTo>
                  <a:pt x="750971" y="129031"/>
                </a:lnTo>
                <a:lnTo>
                  <a:pt x="750971" y="752594"/>
                </a:lnTo>
                <a:lnTo>
                  <a:pt x="877154" y="752594"/>
                </a:lnTo>
                <a:lnTo>
                  <a:pt x="877154" y="129031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47685" y="3247051"/>
            <a:ext cx="877569" cy="877569"/>
          </a:xfrm>
          <a:custGeom>
            <a:avLst/>
            <a:gdLst/>
            <a:ahLst/>
            <a:cxnLst/>
            <a:rect l="l" t="t" r="r" b="b"/>
            <a:pathLst>
              <a:path w="877570" h="877570">
                <a:moveTo>
                  <a:pt x="877070" y="0"/>
                </a:moveTo>
                <a:lnTo>
                  <a:pt x="0" y="0"/>
                </a:lnTo>
                <a:lnTo>
                  <a:pt x="0" y="877236"/>
                </a:lnTo>
                <a:lnTo>
                  <a:pt x="877070" y="877236"/>
                </a:lnTo>
                <a:lnTo>
                  <a:pt x="877070" y="748731"/>
                </a:lnTo>
                <a:lnTo>
                  <a:pt x="125621" y="748731"/>
                </a:lnTo>
                <a:lnTo>
                  <a:pt x="125621" y="123940"/>
                </a:lnTo>
                <a:lnTo>
                  <a:pt x="877070" y="123940"/>
                </a:lnTo>
                <a:lnTo>
                  <a:pt x="877070" y="0"/>
                </a:lnTo>
                <a:close/>
              </a:path>
              <a:path w="877570" h="877570">
                <a:moveTo>
                  <a:pt x="877070" y="123940"/>
                </a:moveTo>
                <a:lnTo>
                  <a:pt x="749870" y="123940"/>
                </a:lnTo>
                <a:lnTo>
                  <a:pt x="749870" y="748731"/>
                </a:lnTo>
                <a:lnTo>
                  <a:pt x="877070" y="748731"/>
                </a:lnTo>
                <a:lnTo>
                  <a:pt x="877070" y="12394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3266" y="5021413"/>
            <a:ext cx="877569" cy="877569"/>
          </a:xfrm>
          <a:custGeom>
            <a:avLst/>
            <a:gdLst/>
            <a:ahLst/>
            <a:cxnLst/>
            <a:rect l="l" t="t" r="r" b="b"/>
            <a:pathLst>
              <a:path w="877570" h="877570">
                <a:moveTo>
                  <a:pt x="877154" y="0"/>
                </a:moveTo>
                <a:lnTo>
                  <a:pt x="0" y="0"/>
                </a:lnTo>
                <a:lnTo>
                  <a:pt x="0" y="877256"/>
                </a:lnTo>
                <a:lnTo>
                  <a:pt x="877154" y="877256"/>
                </a:lnTo>
                <a:lnTo>
                  <a:pt x="877154" y="751210"/>
                </a:lnTo>
                <a:lnTo>
                  <a:pt x="126605" y="751210"/>
                </a:lnTo>
                <a:lnTo>
                  <a:pt x="126605" y="124361"/>
                </a:lnTo>
                <a:lnTo>
                  <a:pt x="877154" y="124361"/>
                </a:lnTo>
                <a:lnTo>
                  <a:pt x="877154" y="0"/>
                </a:lnTo>
                <a:close/>
              </a:path>
              <a:path w="877570" h="877570">
                <a:moveTo>
                  <a:pt x="877154" y="124361"/>
                </a:moveTo>
                <a:lnTo>
                  <a:pt x="750550" y="124361"/>
                </a:lnTo>
                <a:lnTo>
                  <a:pt x="750550" y="750576"/>
                </a:lnTo>
                <a:lnTo>
                  <a:pt x="126605" y="751210"/>
                </a:lnTo>
                <a:lnTo>
                  <a:pt x="877154" y="751210"/>
                </a:lnTo>
                <a:lnTo>
                  <a:pt x="877154" y="124361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4806" y="4259445"/>
            <a:ext cx="1016000" cy="503555"/>
          </a:xfrm>
          <a:custGeom>
            <a:avLst/>
            <a:gdLst/>
            <a:ahLst/>
            <a:cxnLst/>
            <a:rect l="l" t="t" r="r" b="b"/>
            <a:pathLst>
              <a:path w="1016000" h="503554">
                <a:moveTo>
                  <a:pt x="2321" y="501009"/>
                </a:moveTo>
                <a:lnTo>
                  <a:pt x="0" y="501009"/>
                </a:lnTo>
                <a:lnTo>
                  <a:pt x="2321" y="503326"/>
                </a:lnTo>
                <a:lnTo>
                  <a:pt x="2321" y="501009"/>
                </a:lnTo>
                <a:close/>
              </a:path>
              <a:path w="1016000" h="503554">
                <a:moveTo>
                  <a:pt x="128716" y="501009"/>
                </a:moveTo>
                <a:lnTo>
                  <a:pt x="126611" y="501009"/>
                </a:lnTo>
                <a:lnTo>
                  <a:pt x="126611" y="503326"/>
                </a:lnTo>
                <a:lnTo>
                  <a:pt x="128716" y="501009"/>
                </a:lnTo>
                <a:close/>
              </a:path>
              <a:path w="1016000" h="503554">
                <a:moveTo>
                  <a:pt x="382346" y="501009"/>
                </a:moveTo>
                <a:lnTo>
                  <a:pt x="380030" y="501009"/>
                </a:lnTo>
                <a:lnTo>
                  <a:pt x="382346" y="503326"/>
                </a:lnTo>
                <a:lnTo>
                  <a:pt x="382346" y="501009"/>
                </a:lnTo>
                <a:close/>
              </a:path>
              <a:path w="1016000" h="503554">
                <a:moveTo>
                  <a:pt x="764685" y="0"/>
                </a:moveTo>
                <a:lnTo>
                  <a:pt x="131664" y="0"/>
                </a:lnTo>
                <a:lnTo>
                  <a:pt x="123646" y="123290"/>
                </a:lnTo>
                <a:lnTo>
                  <a:pt x="2321" y="123290"/>
                </a:lnTo>
                <a:lnTo>
                  <a:pt x="2321" y="501009"/>
                </a:lnTo>
                <a:lnTo>
                  <a:pt x="126611" y="501009"/>
                </a:lnTo>
                <a:lnTo>
                  <a:pt x="126611" y="380668"/>
                </a:lnTo>
                <a:lnTo>
                  <a:pt x="508739" y="380668"/>
                </a:lnTo>
                <a:lnTo>
                  <a:pt x="508739" y="374330"/>
                </a:lnTo>
                <a:lnTo>
                  <a:pt x="883499" y="374330"/>
                </a:lnTo>
                <a:lnTo>
                  <a:pt x="891306" y="247652"/>
                </a:lnTo>
                <a:lnTo>
                  <a:pt x="1013682" y="247652"/>
                </a:lnTo>
                <a:lnTo>
                  <a:pt x="1013682" y="243649"/>
                </a:lnTo>
                <a:lnTo>
                  <a:pt x="259549" y="243649"/>
                </a:lnTo>
                <a:lnTo>
                  <a:pt x="259549" y="122869"/>
                </a:lnTo>
                <a:lnTo>
                  <a:pt x="760474" y="122869"/>
                </a:lnTo>
                <a:lnTo>
                  <a:pt x="760474" y="120551"/>
                </a:lnTo>
                <a:lnTo>
                  <a:pt x="764685" y="120551"/>
                </a:lnTo>
                <a:lnTo>
                  <a:pt x="764685" y="0"/>
                </a:lnTo>
                <a:close/>
              </a:path>
              <a:path w="1016000" h="503554">
                <a:moveTo>
                  <a:pt x="508739" y="380668"/>
                </a:moveTo>
                <a:lnTo>
                  <a:pt x="382346" y="380668"/>
                </a:lnTo>
                <a:lnTo>
                  <a:pt x="382346" y="501009"/>
                </a:lnTo>
                <a:lnTo>
                  <a:pt x="508739" y="501009"/>
                </a:lnTo>
                <a:lnTo>
                  <a:pt x="508739" y="380668"/>
                </a:lnTo>
                <a:close/>
              </a:path>
              <a:path w="1016000" h="503554">
                <a:moveTo>
                  <a:pt x="1015998" y="247652"/>
                </a:moveTo>
                <a:lnTo>
                  <a:pt x="1013682" y="247652"/>
                </a:lnTo>
                <a:lnTo>
                  <a:pt x="1013682" y="249758"/>
                </a:lnTo>
                <a:lnTo>
                  <a:pt x="1015998" y="247652"/>
                </a:lnTo>
                <a:close/>
              </a:path>
              <a:path w="1016000" h="503554">
                <a:moveTo>
                  <a:pt x="760474" y="120551"/>
                </a:moveTo>
                <a:lnTo>
                  <a:pt x="760474" y="243649"/>
                </a:lnTo>
                <a:lnTo>
                  <a:pt x="1013682" y="243649"/>
                </a:lnTo>
                <a:lnTo>
                  <a:pt x="1013682" y="123057"/>
                </a:lnTo>
                <a:lnTo>
                  <a:pt x="764685" y="122869"/>
                </a:lnTo>
                <a:lnTo>
                  <a:pt x="764685" y="120593"/>
                </a:lnTo>
                <a:lnTo>
                  <a:pt x="760474" y="120551"/>
                </a:lnTo>
                <a:close/>
              </a:path>
              <a:path w="1016000" h="503554">
                <a:moveTo>
                  <a:pt x="2321" y="120973"/>
                </a:moveTo>
                <a:lnTo>
                  <a:pt x="0" y="123290"/>
                </a:lnTo>
                <a:lnTo>
                  <a:pt x="2321" y="123290"/>
                </a:lnTo>
                <a:lnTo>
                  <a:pt x="2321" y="120973"/>
                </a:lnTo>
                <a:close/>
              </a:path>
              <a:path w="1016000" h="503554">
                <a:moveTo>
                  <a:pt x="1013682" y="120973"/>
                </a:moveTo>
                <a:lnTo>
                  <a:pt x="1013682" y="123057"/>
                </a:lnTo>
                <a:lnTo>
                  <a:pt x="1015998" y="123079"/>
                </a:lnTo>
                <a:lnTo>
                  <a:pt x="1013682" y="120973"/>
                </a:lnTo>
                <a:close/>
              </a:path>
              <a:path w="1016000" h="503554">
                <a:moveTo>
                  <a:pt x="764685" y="120593"/>
                </a:moveTo>
                <a:lnTo>
                  <a:pt x="764685" y="122869"/>
                </a:lnTo>
                <a:lnTo>
                  <a:pt x="994704" y="122869"/>
                </a:lnTo>
                <a:lnTo>
                  <a:pt x="764685" y="120593"/>
                </a:lnTo>
                <a:close/>
              </a:path>
              <a:path w="1016000" h="503554">
                <a:moveTo>
                  <a:pt x="764685" y="120551"/>
                </a:moveTo>
                <a:lnTo>
                  <a:pt x="760474" y="120551"/>
                </a:lnTo>
                <a:lnTo>
                  <a:pt x="764685" y="120593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42422" y="4260077"/>
            <a:ext cx="763270" cy="628650"/>
          </a:xfrm>
          <a:custGeom>
            <a:avLst/>
            <a:gdLst/>
            <a:ahLst/>
            <a:cxnLst/>
            <a:rect l="l" t="t" r="r" b="b"/>
            <a:pathLst>
              <a:path w="763270" h="628650">
                <a:moveTo>
                  <a:pt x="381251" y="626424"/>
                </a:moveTo>
                <a:lnTo>
                  <a:pt x="379145" y="626424"/>
                </a:lnTo>
                <a:lnTo>
                  <a:pt x="381251" y="628530"/>
                </a:lnTo>
                <a:lnTo>
                  <a:pt x="381251" y="626424"/>
                </a:lnTo>
                <a:close/>
              </a:path>
              <a:path w="763270" h="628650">
                <a:moveTo>
                  <a:pt x="508101" y="626424"/>
                </a:moveTo>
                <a:lnTo>
                  <a:pt x="505644" y="626424"/>
                </a:lnTo>
                <a:lnTo>
                  <a:pt x="505644" y="628530"/>
                </a:lnTo>
                <a:lnTo>
                  <a:pt x="508101" y="626424"/>
                </a:lnTo>
                <a:close/>
              </a:path>
              <a:path w="763270" h="628650">
                <a:moveTo>
                  <a:pt x="631617" y="0"/>
                </a:moveTo>
                <a:lnTo>
                  <a:pt x="2280" y="0"/>
                </a:lnTo>
                <a:lnTo>
                  <a:pt x="2280" y="120341"/>
                </a:lnTo>
                <a:lnTo>
                  <a:pt x="126498" y="120341"/>
                </a:lnTo>
                <a:lnTo>
                  <a:pt x="126498" y="249337"/>
                </a:lnTo>
                <a:lnTo>
                  <a:pt x="500907" y="249337"/>
                </a:lnTo>
                <a:lnTo>
                  <a:pt x="500907" y="370749"/>
                </a:lnTo>
                <a:lnTo>
                  <a:pt x="381251" y="377718"/>
                </a:lnTo>
                <a:lnTo>
                  <a:pt x="381251" y="626424"/>
                </a:lnTo>
                <a:lnTo>
                  <a:pt x="505644" y="626424"/>
                </a:lnTo>
                <a:lnTo>
                  <a:pt x="505644" y="497006"/>
                </a:lnTo>
                <a:lnTo>
                  <a:pt x="636354" y="497006"/>
                </a:lnTo>
                <a:lnTo>
                  <a:pt x="636354" y="377718"/>
                </a:lnTo>
                <a:lnTo>
                  <a:pt x="759695" y="370538"/>
                </a:lnTo>
                <a:lnTo>
                  <a:pt x="759695" y="249548"/>
                </a:lnTo>
                <a:lnTo>
                  <a:pt x="631617" y="249548"/>
                </a:lnTo>
                <a:lnTo>
                  <a:pt x="631617" y="0"/>
                </a:lnTo>
                <a:close/>
              </a:path>
              <a:path w="763270" h="628650">
                <a:moveTo>
                  <a:pt x="759695" y="247230"/>
                </a:moveTo>
                <a:lnTo>
                  <a:pt x="759695" y="249548"/>
                </a:lnTo>
                <a:lnTo>
                  <a:pt x="762853" y="249548"/>
                </a:lnTo>
                <a:lnTo>
                  <a:pt x="759695" y="247230"/>
                </a:lnTo>
                <a:close/>
              </a:path>
              <a:path w="763270" h="628650">
                <a:moveTo>
                  <a:pt x="2280" y="120341"/>
                </a:moveTo>
                <a:lnTo>
                  <a:pt x="0" y="120341"/>
                </a:lnTo>
                <a:lnTo>
                  <a:pt x="2280" y="122658"/>
                </a:lnTo>
                <a:lnTo>
                  <a:pt x="2280" y="120341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8215" y="5146204"/>
            <a:ext cx="882650" cy="751840"/>
          </a:xfrm>
          <a:custGeom>
            <a:avLst/>
            <a:gdLst/>
            <a:ahLst/>
            <a:cxnLst/>
            <a:rect l="l" t="t" r="r" b="b"/>
            <a:pathLst>
              <a:path w="882650" h="751839">
                <a:moveTo>
                  <a:pt x="249186" y="123723"/>
                </a:moveTo>
                <a:lnTo>
                  <a:pt x="247078" y="121386"/>
                </a:lnTo>
                <a:lnTo>
                  <a:pt x="247078" y="123723"/>
                </a:lnTo>
                <a:lnTo>
                  <a:pt x="249186" y="123723"/>
                </a:lnTo>
                <a:close/>
              </a:path>
              <a:path w="882650" h="751839">
                <a:moveTo>
                  <a:pt x="249402" y="628954"/>
                </a:moveTo>
                <a:lnTo>
                  <a:pt x="247078" y="628954"/>
                </a:lnTo>
                <a:lnTo>
                  <a:pt x="249402" y="630224"/>
                </a:lnTo>
                <a:lnTo>
                  <a:pt x="249402" y="628954"/>
                </a:lnTo>
                <a:close/>
              </a:path>
              <a:path w="882650" h="751839">
                <a:moveTo>
                  <a:pt x="249402" y="501637"/>
                </a:moveTo>
                <a:lnTo>
                  <a:pt x="247078" y="501637"/>
                </a:lnTo>
                <a:lnTo>
                  <a:pt x="247078" y="503758"/>
                </a:lnTo>
                <a:lnTo>
                  <a:pt x="249402" y="503758"/>
                </a:lnTo>
                <a:lnTo>
                  <a:pt x="249402" y="501637"/>
                </a:lnTo>
                <a:close/>
              </a:path>
              <a:path w="882650" h="751839">
                <a:moveTo>
                  <a:pt x="375996" y="248069"/>
                </a:moveTo>
                <a:lnTo>
                  <a:pt x="247078" y="248069"/>
                </a:lnTo>
                <a:lnTo>
                  <a:pt x="247078" y="123723"/>
                </a:lnTo>
                <a:lnTo>
                  <a:pt x="117741" y="123723"/>
                </a:lnTo>
                <a:lnTo>
                  <a:pt x="117741" y="0"/>
                </a:lnTo>
                <a:lnTo>
                  <a:pt x="0" y="0"/>
                </a:lnTo>
                <a:lnTo>
                  <a:pt x="0" y="501637"/>
                </a:lnTo>
                <a:lnTo>
                  <a:pt x="247078" y="501637"/>
                </a:lnTo>
                <a:lnTo>
                  <a:pt x="247078" y="379818"/>
                </a:lnTo>
                <a:lnTo>
                  <a:pt x="375996" y="372643"/>
                </a:lnTo>
                <a:lnTo>
                  <a:pt x="375996" y="248069"/>
                </a:lnTo>
                <a:close/>
              </a:path>
              <a:path w="882650" h="751839">
                <a:moveTo>
                  <a:pt x="629208" y="250405"/>
                </a:moveTo>
                <a:lnTo>
                  <a:pt x="626897" y="248069"/>
                </a:lnTo>
                <a:lnTo>
                  <a:pt x="626897" y="250367"/>
                </a:lnTo>
                <a:lnTo>
                  <a:pt x="629208" y="250405"/>
                </a:lnTo>
                <a:close/>
              </a:path>
              <a:path w="882650" h="751839">
                <a:moveTo>
                  <a:pt x="755954" y="503758"/>
                </a:moveTo>
                <a:lnTo>
                  <a:pt x="753668" y="501637"/>
                </a:lnTo>
                <a:lnTo>
                  <a:pt x="753668" y="503758"/>
                </a:lnTo>
                <a:lnTo>
                  <a:pt x="755954" y="503758"/>
                </a:lnTo>
                <a:close/>
              </a:path>
              <a:path w="882650" h="751839">
                <a:moveTo>
                  <a:pt x="880351" y="631710"/>
                </a:moveTo>
                <a:lnTo>
                  <a:pt x="753668" y="631710"/>
                </a:lnTo>
                <a:lnTo>
                  <a:pt x="753668" y="503758"/>
                </a:lnTo>
                <a:lnTo>
                  <a:pt x="626897" y="503758"/>
                </a:lnTo>
                <a:lnTo>
                  <a:pt x="626897" y="250367"/>
                </a:lnTo>
                <a:lnTo>
                  <a:pt x="500291" y="248069"/>
                </a:lnTo>
                <a:lnTo>
                  <a:pt x="500291" y="503758"/>
                </a:lnTo>
                <a:lnTo>
                  <a:pt x="249402" y="503758"/>
                </a:lnTo>
                <a:lnTo>
                  <a:pt x="249402" y="628954"/>
                </a:lnTo>
                <a:lnTo>
                  <a:pt x="371576" y="628954"/>
                </a:lnTo>
                <a:lnTo>
                  <a:pt x="378752" y="751840"/>
                </a:lnTo>
                <a:lnTo>
                  <a:pt x="880351" y="751840"/>
                </a:lnTo>
                <a:lnTo>
                  <a:pt x="880351" y="631710"/>
                </a:lnTo>
                <a:close/>
              </a:path>
              <a:path w="882650" h="751839">
                <a:moveTo>
                  <a:pt x="882624" y="631710"/>
                </a:moveTo>
                <a:lnTo>
                  <a:pt x="880351" y="629386"/>
                </a:lnTo>
                <a:lnTo>
                  <a:pt x="880351" y="631710"/>
                </a:lnTo>
                <a:lnTo>
                  <a:pt x="882624" y="63171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5316" y="4887353"/>
            <a:ext cx="1010285" cy="636270"/>
          </a:xfrm>
          <a:custGeom>
            <a:avLst/>
            <a:gdLst/>
            <a:ahLst/>
            <a:cxnLst/>
            <a:rect l="l" t="t" r="r" b="b"/>
            <a:pathLst>
              <a:path w="1010284" h="636270">
                <a:moveTo>
                  <a:pt x="2324" y="506717"/>
                </a:moveTo>
                <a:lnTo>
                  <a:pt x="0" y="506717"/>
                </a:lnTo>
                <a:lnTo>
                  <a:pt x="2324" y="509041"/>
                </a:lnTo>
                <a:lnTo>
                  <a:pt x="2324" y="506717"/>
                </a:lnTo>
                <a:close/>
              </a:path>
              <a:path w="1010284" h="636270">
                <a:moveTo>
                  <a:pt x="128854" y="255689"/>
                </a:moveTo>
                <a:lnTo>
                  <a:pt x="126746" y="253352"/>
                </a:lnTo>
                <a:lnTo>
                  <a:pt x="126746" y="255689"/>
                </a:lnTo>
                <a:lnTo>
                  <a:pt x="128854" y="255689"/>
                </a:lnTo>
                <a:close/>
              </a:path>
              <a:path w="1010284" h="636270">
                <a:moveTo>
                  <a:pt x="255701" y="633387"/>
                </a:moveTo>
                <a:lnTo>
                  <a:pt x="253593" y="633387"/>
                </a:lnTo>
                <a:lnTo>
                  <a:pt x="255701" y="635723"/>
                </a:lnTo>
                <a:lnTo>
                  <a:pt x="255701" y="633387"/>
                </a:lnTo>
                <a:close/>
              </a:path>
              <a:path w="1010284" h="636270">
                <a:moveTo>
                  <a:pt x="629056" y="506717"/>
                </a:moveTo>
                <a:lnTo>
                  <a:pt x="384314" y="506717"/>
                </a:lnTo>
                <a:lnTo>
                  <a:pt x="377990" y="380034"/>
                </a:lnTo>
                <a:lnTo>
                  <a:pt x="126746" y="380034"/>
                </a:lnTo>
                <a:lnTo>
                  <a:pt x="126746" y="255689"/>
                </a:lnTo>
                <a:lnTo>
                  <a:pt x="2324" y="255689"/>
                </a:lnTo>
                <a:lnTo>
                  <a:pt x="2324" y="506717"/>
                </a:lnTo>
                <a:lnTo>
                  <a:pt x="255701" y="506717"/>
                </a:lnTo>
                <a:lnTo>
                  <a:pt x="255701" y="633387"/>
                </a:lnTo>
                <a:lnTo>
                  <a:pt x="629056" y="633387"/>
                </a:lnTo>
                <a:lnTo>
                  <a:pt x="629056" y="506717"/>
                </a:lnTo>
                <a:close/>
              </a:path>
              <a:path w="1010284" h="636270">
                <a:moveTo>
                  <a:pt x="636600" y="126669"/>
                </a:moveTo>
                <a:lnTo>
                  <a:pt x="634326" y="126669"/>
                </a:lnTo>
                <a:lnTo>
                  <a:pt x="636600" y="128993"/>
                </a:lnTo>
                <a:lnTo>
                  <a:pt x="636600" y="126669"/>
                </a:lnTo>
                <a:close/>
              </a:path>
              <a:path w="1010284" h="636270">
                <a:moveTo>
                  <a:pt x="636600" y="0"/>
                </a:moveTo>
                <a:lnTo>
                  <a:pt x="633615" y="2108"/>
                </a:lnTo>
                <a:lnTo>
                  <a:pt x="636600" y="2108"/>
                </a:lnTo>
                <a:lnTo>
                  <a:pt x="636600" y="0"/>
                </a:lnTo>
                <a:close/>
              </a:path>
              <a:path w="1010284" h="636270">
                <a:moveTo>
                  <a:pt x="636778" y="252933"/>
                </a:moveTo>
                <a:lnTo>
                  <a:pt x="634326" y="255244"/>
                </a:lnTo>
                <a:lnTo>
                  <a:pt x="636778" y="255244"/>
                </a:lnTo>
                <a:lnTo>
                  <a:pt x="636778" y="252933"/>
                </a:lnTo>
                <a:close/>
              </a:path>
              <a:path w="1010284" h="636270">
                <a:moveTo>
                  <a:pt x="1009954" y="257797"/>
                </a:moveTo>
                <a:lnTo>
                  <a:pt x="892238" y="250621"/>
                </a:lnTo>
                <a:lnTo>
                  <a:pt x="892238" y="131749"/>
                </a:lnTo>
                <a:lnTo>
                  <a:pt x="1009256" y="123520"/>
                </a:lnTo>
                <a:lnTo>
                  <a:pt x="1009256" y="2108"/>
                </a:lnTo>
                <a:lnTo>
                  <a:pt x="636600" y="2108"/>
                </a:lnTo>
                <a:lnTo>
                  <a:pt x="636600" y="126669"/>
                </a:lnTo>
                <a:lnTo>
                  <a:pt x="756958" y="126669"/>
                </a:lnTo>
                <a:lnTo>
                  <a:pt x="756958" y="255244"/>
                </a:lnTo>
                <a:lnTo>
                  <a:pt x="636778" y="255244"/>
                </a:lnTo>
                <a:lnTo>
                  <a:pt x="636778" y="383844"/>
                </a:lnTo>
                <a:lnTo>
                  <a:pt x="889952" y="383844"/>
                </a:lnTo>
                <a:lnTo>
                  <a:pt x="889952" y="503339"/>
                </a:lnTo>
                <a:lnTo>
                  <a:pt x="1009954" y="503339"/>
                </a:lnTo>
                <a:lnTo>
                  <a:pt x="1009954" y="257797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68745" y="5647838"/>
            <a:ext cx="510540" cy="250825"/>
          </a:xfrm>
          <a:custGeom>
            <a:avLst/>
            <a:gdLst/>
            <a:ahLst/>
            <a:cxnLst/>
            <a:rect l="l" t="t" r="r" b="b"/>
            <a:pathLst>
              <a:path w="510540" h="250825">
                <a:moveTo>
                  <a:pt x="506697" y="2334"/>
                </a:moveTo>
                <a:lnTo>
                  <a:pt x="2280" y="2334"/>
                </a:lnTo>
                <a:lnTo>
                  <a:pt x="2280" y="126685"/>
                </a:lnTo>
                <a:lnTo>
                  <a:pt x="131586" y="126685"/>
                </a:lnTo>
                <a:lnTo>
                  <a:pt x="131586" y="250410"/>
                </a:lnTo>
                <a:lnTo>
                  <a:pt x="250717" y="250410"/>
                </a:lnTo>
                <a:lnTo>
                  <a:pt x="255037" y="189155"/>
                </a:lnTo>
                <a:lnTo>
                  <a:pt x="259489" y="126475"/>
                </a:lnTo>
                <a:lnTo>
                  <a:pt x="506697" y="126475"/>
                </a:lnTo>
                <a:lnTo>
                  <a:pt x="506697" y="2334"/>
                </a:lnTo>
                <a:close/>
              </a:path>
              <a:path w="510540" h="250825">
                <a:moveTo>
                  <a:pt x="2280" y="126685"/>
                </a:moveTo>
                <a:lnTo>
                  <a:pt x="0" y="126685"/>
                </a:lnTo>
                <a:lnTo>
                  <a:pt x="2280" y="129008"/>
                </a:lnTo>
                <a:lnTo>
                  <a:pt x="2280" y="126685"/>
                </a:lnTo>
                <a:close/>
              </a:path>
              <a:path w="510540" h="250825">
                <a:moveTo>
                  <a:pt x="510031" y="126475"/>
                </a:moveTo>
                <a:lnTo>
                  <a:pt x="506697" y="126475"/>
                </a:lnTo>
                <a:lnTo>
                  <a:pt x="506697" y="129008"/>
                </a:lnTo>
                <a:lnTo>
                  <a:pt x="510031" y="126475"/>
                </a:lnTo>
                <a:close/>
              </a:path>
              <a:path w="510540" h="250825">
                <a:moveTo>
                  <a:pt x="2280" y="0"/>
                </a:moveTo>
                <a:lnTo>
                  <a:pt x="175" y="2334"/>
                </a:lnTo>
                <a:lnTo>
                  <a:pt x="2280" y="2334"/>
                </a:lnTo>
                <a:lnTo>
                  <a:pt x="2280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35431" y="4762350"/>
            <a:ext cx="502284" cy="248285"/>
          </a:xfrm>
          <a:custGeom>
            <a:avLst/>
            <a:gdLst/>
            <a:ahLst/>
            <a:cxnLst/>
            <a:rect l="l" t="t" r="r" b="b"/>
            <a:pathLst>
              <a:path w="502285" h="248285">
                <a:moveTo>
                  <a:pt x="499872" y="128802"/>
                </a:moveTo>
                <a:lnTo>
                  <a:pt x="244769" y="128802"/>
                </a:lnTo>
                <a:lnTo>
                  <a:pt x="250681" y="247669"/>
                </a:lnTo>
                <a:lnTo>
                  <a:pt x="499872" y="247669"/>
                </a:lnTo>
                <a:lnTo>
                  <a:pt x="499872" y="128802"/>
                </a:lnTo>
                <a:close/>
              </a:path>
              <a:path w="502285" h="248285">
                <a:moveTo>
                  <a:pt x="373057" y="2124"/>
                </a:moveTo>
                <a:lnTo>
                  <a:pt x="0" y="2124"/>
                </a:lnTo>
                <a:lnTo>
                  <a:pt x="0" y="128802"/>
                </a:lnTo>
                <a:lnTo>
                  <a:pt x="373057" y="128802"/>
                </a:lnTo>
                <a:lnTo>
                  <a:pt x="373057" y="2124"/>
                </a:lnTo>
                <a:close/>
              </a:path>
              <a:path w="502285" h="248285">
                <a:moveTo>
                  <a:pt x="499872" y="124782"/>
                </a:moveTo>
                <a:lnTo>
                  <a:pt x="499872" y="128802"/>
                </a:lnTo>
                <a:lnTo>
                  <a:pt x="501977" y="128802"/>
                </a:lnTo>
                <a:lnTo>
                  <a:pt x="499872" y="124782"/>
                </a:lnTo>
                <a:close/>
              </a:path>
              <a:path w="502285" h="248285">
                <a:moveTo>
                  <a:pt x="373057" y="0"/>
                </a:moveTo>
                <a:lnTo>
                  <a:pt x="373057" y="2124"/>
                </a:lnTo>
                <a:lnTo>
                  <a:pt x="375373" y="2124"/>
                </a:lnTo>
                <a:lnTo>
                  <a:pt x="373057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35303" y="3245295"/>
            <a:ext cx="377825" cy="250825"/>
          </a:xfrm>
          <a:custGeom>
            <a:avLst/>
            <a:gdLst/>
            <a:ahLst/>
            <a:cxnLst/>
            <a:rect l="l" t="t" r="r" b="b"/>
            <a:pathLst>
              <a:path w="377825" h="250825">
                <a:moveTo>
                  <a:pt x="2105" y="247704"/>
                </a:moveTo>
                <a:lnTo>
                  <a:pt x="0" y="247704"/>
                </a:lnTo>
                <a:lnTo>
                  <a:pt x="2105" y="250338"/>
                </a:lnTo>
                <a:lnTo>
                  <a:pt x="2105" y="247704"/>
                </a:lnTo>
                <a:close/>
              </a:path>
              <a:path w="377825" h="250825">
                <a:moveTo>
                  <a:pt x="255524" y="247704"/>
                </a:moveTo>
                <a:lnTo>
                  <a:pt x="253208" y="247704"/>
                </a:lnTo>
                <a:lnTo>
                  <a:pt x="253208" y="249986"/>
                </a:lnTo>
                <a:lnTo>
                  <a:pt x="255524" y="247704"/>
                </a:lnTo>
                <a:close/>
              </a:path>
              <a:path w="377825" h="250825">
                <a:moveTo>
                  <a:pt x="377496" y="0"/>
                </a:moveTo>
                <a:lnTo>
                  <a:pt x="130621" y="0"/>
                </a:lnTo>
                <a:lnTo>
                  <a:pt x="123656" y="123589"/>
                </a:lnTo>
                <a:lnTo>
                  <a:pt x="2105" y="123589"/>
                </a:lnTo>
                <a:lnTo>
                  <a:pt x="2105" y="247704"/>
                </a:lnTo>
                <a:lnTo>
                  <a:pt x="253208" y="247704"/>
                </a:lnTo>
                <a:lnTo>
                  <a:pt x="253208" y="119024"/>
                </a:lnTo>
                <a:lnTo>
                  <a:pt x="377496" y="119024"/>
                </a:lnTo>
                <a:lnTo>
                  <a:pt x="377496" y="0"/>
                </a:lnTo>
                <a:close/>
              </a:path>
              <a:path w="377825" h="250825">
                <a:moveTo>
                  <a:pt x="2105" y="121306"/>
                </a:moveTo>
                <a:lnTo>
                  <a:pt x="210" y="123589"/>
                </a:lnTo>
                <a:lnTo>
                  <a:pt x="2105" y="123589"/>
                </a:lnTo>
                <a:lnTo>
                  <a:pt x="2105" y="121306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1417" y="4760454"/>
            <a:ext cx="255904" cy="123189"/>
          </a:xfrm>
          <a:custGeom>
            <a:avLst/>
            <a:gdLst/>
            <a:ahLst/>
            <a:cxnLst/>
            <a:rect l="l" t="t" r="r" b="b"/>
            <a:pathLst>
              <a:path w="255904" h="123189">
                <a:moveTo>
                  <a:pt x="253418" y="2317"/>
                </a:moveTo>
                <a:lnTo>
                  <a:pt x="2105" y="2317"/>
                </a:lnTo>
                <a:lnTo>
                  <a:pt x="2105" y="122676"/>
                </a:lnTo>
                <a:lnTo>
                  <a:pt x="253418" y="122676"/>
                </a:lnTo>
                <a:lnTo>
                  <a:pt x="253418" y="2317"/>
                </a:lnTo>
                <a:close/>
              </a:path>
              <a:path w="255904" h="123189">
                <a:moveTo>
                  <a:pt x="2105" y="0"/>
                </a:moveTo>
                <a:lnTo>
                  <a:pt x="0" y="2317"/>
                </a:lnTo>
                <a:lnTo>
                  <a:pt x="2105" y="2317"/>
                </a:lnTo>
                <a:lnTo>
                  <a:pt x="2105" y="0"/>
                </a:lnTo>
                <a:close/>
              </a:path>
              <a:path w="255904" h="123189">
                <a:moveTo>
                  <a:pt x="253418" y="0"/>
                </a:moveTo>
                <a:lnTo>
                  <a:pt x="253418" y="2317"/>
                </a:lnTo>
                <a:lnTo>
                  <a:pt x="255734" y="2317"/>
                </a:lnTo>
                <a:lnTo>
                  <a:pt x="253418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18" y="5774102"/>
            <a:ext cx="249401" cy="1228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5243" y="3245997"/>
            <a:ext cx="122586" cy="122886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6796647" y="4887133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128955" y="126678"/>
                </a:moveTo>
                <a:lnTo>
                  <a:pt x="126849" y="126678"/>
                </a:lnTo>
                <a:lnTo>
                  <a:pt x="126849" y="129206"/>
                </a:lnTo>
                <a:lnTo>
                  <a:pt x="128955" y="126678"/>
                </a:lnTo>
                <a:close/>
              </a:path>
              <a:path w="129540" h="129539">
                <a:moveTo>
                  <a:pt x="126849" y="2317"/>
                </a:moveTo>
                <a:lnTo>
                  <a:pt x="2280" y="2317"/>
                </a:lnTo>
                <a:lnTo>
                  <a:pt x="2280" y="126678"/>
                </a:lnTo>
                <a:lnTo>
                  <a:pt x="126849" y="126678"/>
                </a:lnTo>
                <a:lnTo>
                  <a:pt x="126849" y="2317"/>
                </a:lnTo>
                <a:close/>
              </a:path>
              <a:path w="129540" h="129539">
                <a:moveTo>
                  <a:pt x="2280" y="0"/>
                </a:moveTo>
                <a:lnTo>
                  <a:pt x="0" y="2317"/>
                </a:lnTo>
                <a:lnTo>
                  <a:pt x="2280" y="2317"/>
                </a:lnTo>
                <a:lnTo>
                  <a:pt x="2280" y="0"/>
                </a:lnTo>
                <a:close/>
              </a:path>
              <a:path w="129540" h="129539">
                <a:moveTo>
                  <a:pt x="126849" y="210"/>
                </a:moveTo>
                <a:lnTo>
                  <a:pt x="126849" y="2317"/>
                </a:lnTo>
                <a:lnTo>
                  <a:pt x="128955" y="2317"/>
                </a:lnTo>
                <a:lnTo>
                  <a:pt x="126849" y="21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74321" y="4760244"/>
            <a:ext cx="122806" cy="122465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6162118" y="5014023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2315" y="126678"/>
                </a:moveTo>
                <a:lnTo>
                  <a:pt x="0" y="126678"/>
                </a:lnTo>
                <a:lnTo>
                  <a:pt x="2315" y="129013"/>
                </a:lnTo>
                <a:lnTo>
                  <a:pt x="2315" y="126678"/>
                </a:lnTo>
                <a:close/>
              </a:path>
              <a:path w="129539" h="129539">
                <a:moveTo>
                  <a:pt x="126604" y="2317"/>
                </a:moveTo>
                <a:lnTo>
                  <a:pt x="2315" y="2317"/>
                </a:lnTo>
                <a:lnTo>
                  <a:pt x="2315" y="126678"/>
                </a:lnTo>
                <a:lnTo>
                  <a:pt x="126604" y="126678"/>
                </a:lnTo>
                <a:lnTo>
                  <a:pt x="126604" y="2317"/>
                </a:lnTo>
                <a:close/>
              </a:path>
              <a:path w="129539" h="129539">
                <a:moveTo>
                  <a:pt x="126604" y="0"/>
                </a:moveTo>
                <a:lnTo>
                  <a:pt x="126604" y="2317"/>
                </a:lnTo>
                <a:lnTo>
                  <a:pt x="128920" y="2317"/>
                </a:lnTo>
                <a:lnTo>
                  <a:pt x="126604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23498" y="5014023"/>
            <a:ext cx="128905" cy="129539"/>
          </a:xfrm>
          <a:custGeom>
            <a:avLst/>
            <a:gdLst/>
            <a:ahLst/>
            <a:cxnLst/>
            <a:rect l="l" t="t" r="r" b="b"/>
            <a:pathLst>
              <a:path w="128904" h="129539">
                <a:moveTo>
                  <a:pt x="128604" y="126678"/>
                </a:moveTo>
                <a:lnTo>
                  <a:pt x="126323" y="126678"/>
                </a:lnTo>
                <a:lnTo>
                  <a:pt x="126323" y="129224"/>
                </a:lnTo>
                <a:lnTo>
                  <a:pt x="128604" y="126678"/>
                </a:lnTo>
                <a:close/>
              </a:path>
              <a:path w="128904" h="129539">
                <a:moveTo>
                  <a:pt x="126323" y="2545"/>
                </a:moveTo>
                <a:lnTo>
                  <a:pt x="2105" y="2545"/>
                </a:lnTo>
                <a:lnTo>
                  <a:pt x="2105" y="126678"/>
                </a:lnTo>
                <a:lnTo>
                  <a:pt x="126323" y="126678"/>
                </a:lnTo>
                <a:lnTo>
                  <a:pt x="126323" y="2545"/>
                </a:lnTo>
                <a:close/>
              </a:path>
              <a:path w="128904" h="129539">
                <a:moveTo>
                  <a:pt x="2105" y="0"/>
                </a:moveTo>
                <a:lnTo>
                  <a:pt x="0" y="2545"/>
                </a:lnTo>
                <a:lnTo>
                  <a:pt x="2105" y="2545"/>
                </a:lnTo>
                <a:lnTo>
                  <a:pt x="2105" y="0"/>
                </a:lnTo>
                <a:close/>
              </a:path>
              <a:path w="128904" h="129539">
                <a:moveTo>
                  <a:pt x="126323" y="210"/>
                </a:moveTo>
                <a:lnTo>
                  <a:pt x="126323" y="2545"/>
                </a:lnTo>
                <a:lnTo>
                  <a:pt x="128604" y="2545"/>
                </a:lnTo>
                <a:lnTo>
                  <a:pt x="126323" y="21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74743" y="4259866"/>
            <a:ext cx="122384" cy="12286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8301" y="3999996"/>
            <a:ext cx="122603" cy="122886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6034882" y="5140912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0" y="126889"/>
                </a:moveTo>
                <a:lnTo>
                  <a:pt x="2526" y="129013"/>
                </a:lnTo>
                <a:lnTo>
                  <a:pt x="2526" y="126931"/>
                </a:lnTo>
                <a:lnTo>
                  <a:pt x="0" y="126889"/>
                </a:lnTo>
                <a:close/>
              </a:path>
              <a:path w="129539" h="129539">
                <a:moveTo>
                  <a:pt x="126624" y="2334"/>
                </a:moveTo>
                <a:lnTo>
                  <a:pt x="2526" y="2334"/>
                </a:lnTo>
                <a:lnTo>
                  <a:pt x="2526" y="126931"/>
                </a:lnTo>
                <a:lnTo>
                  <a:pt x="128920" y="129013"/>
                </a:lnTo>
                <a:lnTo>
                  <a:pt x="128291" y="96620"/>
                </a:lnTo>
                <a:lnTo>
                  <a:pt x="127525" y="64190"/>
                </a:lnTo>
                <a:lnTo>
                  <a:pt x="126877" y="31919"/>
                </a:lnTo>
                <a:lnTo>
                  <a:pt x="126624" y="2334"/>
                </a:lnTo>
                <a:close/>
              </a:path>
              <a:path w="129539" h="129539">
                <a:moveTo>
                  <a:pt x="126604" y="0"/>
                </a:moveTo>
                <a:lnTo>
                  <a:pt x="126624" y="2334"/>
                </a:lnTo>
                <a:lnTo>
                  <a:pt x="129130" y="2334"/>
                </a:lnTo>
                <a:lnTo>
                  <a:pt x="126604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88511" y="3746673"/>
            <a:ext cx="122603" cy="12885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2994" y="4387177"/>
            <a:ext cx="122989" cy="12244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42071" y="5520948"/>
            <a:ext cx="128955" cy="13027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88511" y="3493000"/>
            <a:ext cx="122603" cy="12903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75443" y="5774313"/>
            <a:ext cx="122463" cy="122879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6161907" y="5267603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128925" y="0"/>
                </a:moveTo>
                <a:lnTo>
                  <a:pt x="0" y="0"/>
                </a:lnTo>
                <a:lnTo>
                  <a:pt x="0" y="129001"/>
                </a:lnTo>
                <a:lnTo>
                  <a:pt x="128925" y="129001"/>
                </a:lnTo>
                <a:lnTo>
                  <a:pt x="128925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42071" y="4507091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128925" y="0"/>
                </a:moveTo>
                <a:lnTo>
                  <a:pt x="0" y="0"/>
                </a:lnTo>
                <a:lnTo>
                  <a:pt x="0" y="129001"/>
                </a:lnTo>
                <a:lnTo>
                  <a:pt x="128925" y="129001"/>
                </a:lnTo>
                <a:lnTo>
                  <a:pt x="128925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28172" y="3497617"/>
            <a:ext cx="370840" cy="370840"/>
          </a:xfrm>
          <a:custGeom>
            <a:avLst/>
            <a:gdLst/>
            <a:ahLst/>
            <a:cxnLst/>
            <a:rect l="l" t="t" r="r" b="b"/>
            <a:pathLst>
              <a:path w="370839" h="370839">
                <a:moveTo>
                  <a:pt x="370320" y="0"/>
                </a:moveTo>
                <a:lnTo>
                  <a:pt x="0" y="0"/>
                </a:lnTo>
                <a:lnTo>
                  <a:pt x="0" y="370538"/>
                </a:lnTo>
                <a:lnTo>
                  <a:pt x="370320" y="370538"/>
                </a:lnTo>
                <a:lnTo>
                  <a:pt x="370320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02613" y="3497652"/>
            <a:ext cx="370205" cy="370840"/>
          </a:xfrm>
          <a:custGeom>
            <a:avLst/>
            <a:gdLst/>
            <a:ahLst/>
            <a:cxnLst/>
            <a:rect l="l" t="t" r="r" b="b"/>
            <a:pathLst>
              <a:path w="370204" h="370839">
                <a:moveTo>
                  <a:pt x="370110" y="0"/>
                </a:moveTo>
                <a:lnTo>
                  <a:pt x="0" y="0"/>
                </a:lnTo>
                <a:lnTo>
                  <a:pt x="0" y="370328"/>
                </a:lnTo>
                <a:lnTo>
                  <a:pt x="370110" y="370328"/>
                </a:lnTo>
                <a:lnTo>
                  <a:pt x="370110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29014" y="5274350"/>
            <a:ext cx="368935" cy="373380"/>
          </a:xfrm>
          <a:custGeom>
            <a:avLst/>
            <a:gdLst/>
            <a:ahLst/>
            <a:cxnLst/>
            <a:rect l="l" t="t" r="r" b="b"/>
            <a:pathLst>
              <a:path w="368935" h="373379">
                <a:moveTo>
                  <a:pt x="368636" y="0"/>
                </a:moveTo>
                <a:lnTo>
                  <a:pt x="0" y="0"/>
                </a:lnTo>
                <a:lnTo>
                  <a:pt x="0" y="372856"/>
                </a:lnTo>
                <a:lnTo>
                  <a:pt x="368636" y="372856"/>
                </a:lnTo>
                <a:lnTo>
                  <a:pt x="368636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47919" y="190434"/>
            <a:ext cx="585511" cy="610587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3035349" y="340590"/>
            <a:ext cx="653415" cy="316865"/>
          </a:xfrm>
          <a:custGeom>
            <a:avLst/>
            <a:gdLst/>
            <a:ahLst/>
            <a:cxnLst/>
            <a:rect l="l" t="t" r="r" b="b"/>
            <a:pathLst>
              <a:path w="653414" h="316865">
                <a:moveTo>
                  <a:pt x="12405" y="6326"/>
                </a:moveTo>
                <a:lnTo>
                  <a:pt x="0" y="6326"/>
                </a:lnTo>
                <a:lnTo>
                  <a:pt x="0" y="111908"/>
                </a:lnTo>
                <a:lnTo>
                  <a:pt x="14515" y="111908"/>
                </a:lnTo>
                <a:lnTo>
                  <a:pt x="14515" y="35431"/>
                </a:lnTo>
                <a:lnTo>
                  <a:pt x="29731" y="35431"/>
                </a:lnTo>
                <a:lnTo>
                  <a:pt x="12405" y="6326"/>
                </a:lnTo>
                <a:close/>
              </a:path>
              <a:path w="653414" h="316865">
                <a:moveTo>
                  <a:pt x="112606" y="34990"/>
                </a:moveTo>
                <a:lnTo>
                  <a:pt x="98049" y="34990"/>
                </a:lnTo>
                <a:lnTo>
                  <a:pt x="98185" y="111908"/>
                </a:lnTo>
                <a:lnTo>
                  <a:pt x="112717" y="111908"/>
                </a:lnTo>
                <a:lnTo>
                  <a:pt x="112606" y="34990"/>
                </a:lnTo>
                <a:close/>
              </a:path>
              <a:path w="653414" h="316865">
                <a:moveTo>
                  <a:pt x="29731" y="35431"/>
                </a:moveTo>
                <a:lnTo>
                  <a:pt x="14515" y="35431"/>
                </a:lnTo>
                <a:lnTo>
                  <a:pt x="52802" y="99085"/>
                </a:lnTo>
                <a:lnTo>
                  <a:pt x="59762" y="99085"/>
                </a:lnTo>
                <a:lnTo>
                  <a:pt x="70846" y="80530"/>
                </a:lnTo>
                <a:lnTo>
                  <a:pt x="56580" y="80530"/>
                </a:lnTo>
                <a:lnTo>
                  <a:pt x="29731" y="35431"/>
                </a:lnTo>
                <a:close/>
              </a:path>
              <a:path w="653414" h="316865">
                <a:moveTo>
                  <a:pt x="112564" y="6326"/>
                </a:moveTo>
                <a:lnTo>
                  <a:pt x="100159" y="6326"/>
                </a:lnTo>
                <a:lnTo>
                  <a:pt x="56580" y="80530"/>
                </a:lnTo>
                <a:lnTo>
                  <a:pt x="70846" y="80530"/>
                </a:lnTo>
                <a:lnTo>
                  <a:pt x="98049" y="34990"/>
                </a:lnTo>
                <a:lnTo>
                  <a:pt x="112606" y="34990"/>
                </a:lnTo>
                <a:lnTo>
                  <a:pt x="112564" y="6326"/>
                </a:lnTo>
                <a:close/>
              </a:path>
              <a:path w="653414" h="316865">
                <a:moveTo>
                  <a:pt x="157794" y="31971"/>
                </a:moveTo>
                <a:lnTo>
                  <a:pt x="143262" y="31971"/>
                </a:lnTo>
                <a:lnTo>
                  <a:pt x="143262" y="111908"/>
                </a:lnTo>
                <a:lnTo>
                  <a:pt x="156586" y="111908"/>
                </a:lnTo>
                <a:lnTo>
                  <a:pt x="174879" y="90181"/>
                </a:lnTo>
                <a:lnTo>
                  <a:pt x="157794" y="90181"/>
                </a:lnTo>
                <a:lnTo>
                  <a:pt x="157794" y="31971"/>
                </a:lnTo>
                <a:close/>
              </a:path>
              <a:path w="653414" h="316865">
                <a:moveTo>
                  <a:pt x="220126" y="53681"/>
                </a:moveTo>
                <a:lnTo>
                  <a:pt x="205611" y="53681"/>
                </a:lnTo>
                <a:lnTo>
                  <a:pt x="205611" y="111908"/>
                </a:lnTo>
                <a:lnTo>
                  <a:pt x="220126" y="111908"/>
                </a:lnTo>
                <a:lnTo>
                  <a:pt x="220126" y="53681"/>
                </a:lnTo>
                <a:close/>
              </a:path>
              <a:path w="653414" h="316865">
                <a:moveTo>
                  <a:pt x="220126" y="31971"/>
                </a:moveTo>
                <a:lnTo>
                  <a:pt x="206972" y="31971"/>
                </a:lnTo>
                <a:lnTo>
                  <a:pt x="157794" y="90181"/>
                </a:lnTo>
                <a:lnTo>
                  <a:pt x="174879" y="90181"/>
                </a:lnTo>
                <a:lnTo>
                  <a:pt x="205611" y="53681"/>
                </a:lnTo>
                <a:lnTo>
                  <a:pt x="220126" y="53681"/>
                </a:lnTo>
                <a:lnTo>
                  <a:pt x="220126" y="31971"/>
                </a:lnTo>
                <a:close/>
              </a:path>
              <a:path w="653414" h="316865">
                <a:moveTo>
                  <a:pt x="262855" y="31971"/>
                </a:moveTo>
                <a:lnTo>
                  <a:pt x="248322" y="31971"/>
                </a:lnTo>
                <a:lnTo>
                  <a:pt x="248322" y="111908"/>
                </a:lnTo>
                <a:lnTo>
                  <a:pt x="262855" y="111908"/>
                </a:lnTo>
                <a:lnTo>
                  <a:pt x="262855" y="78427"/>
                </a:lnTo>
                <a:lnTo>
                  <a:pt x="323076" y="78427"/>
                </a:lnTo>
                <a:lnTo>
                  <a:pt x="323076" y="65910"/>
                </a:lnTo>
                <a:lnTo>
                  <a:pt x="262855" y="65910"/>
                </a:lnTo>
                <a:lnTo>
                  <a:pt x="262855" y="31971"/>
                </a:lnTo>
                <a:close/>
              </a:path>
              <a:path w="653414" h="316865">
                <a:moveTo>
                  <a:pt x="323076" y="78427"/>
                </a:moveTo>
                <a:lnTo>
                  <a:pt x="308544" y="78427"/>
                </a:lnTo>
                <a:lnTo>
                  <a:pt x="308544" y="111908"/>
                </a:lnTo>
                <a:lnTo>
                  <a:pt x="323076" y="111908"/>
                </a:lnTo>
                <a:lnTo>
                  <a:pt x="323076" y="78427"/>
                </a:lnTo>
                <a:close/>
              </a:path>
              <a:path w="653414" h="316865">
                <a:moveTo>
                  <a:pt x="323076" y="31971"/>
                </a:moveTo>
                <a:lnTo>
                  <a:pt x="308544" y="31971"/>
                </a:lnTo>
                <a:lnTo>
                  <a:pt x="308544" y="65910"/>
                </a:lnTo>
                <a:lnTo>
                  <a:pt x="323076" y="65910"/>
                </a:lnTo>
                <a:lnTo>
                  <a:pt x="323076" y="31971"/>
                </a:lnTo>
                <a:close/>
              </a:path>
              <a:path w="653414" h="316865">
                <a:moveTo>
                  <a:pt x="405181" y="0"/>
                </a:moveTo>
                <a:lnTo>
                  <a:pt x="390955" y="0"/>
                </a:lnTo>
                <a:lnTo>
                  <a:pt x="390955" y="31208"/>
                </a:lnTo>
                <a:lnTo>
                  <a:pt x="370880" y="34706"/>
                </a:lnTo>
                <a:lnTo>
                  <a:pt x="356065" y="42786"/>
                </a:lnTo>
                <a:lnTo>
                  <a:pt x="346890" y="55240"/>
                </a:lnTo>
                <a:lnTo>
                  <a:pt x="343751" y="71778"/>
                </a:lnTo>
                <a:lnTo>
                  <a:pt x="346915" y="88541"/>
                </a:lnTo>
                <a:lnTo>
                  <a:pt x="356122" y="101134"/>
                </a:lnTo>
                <a:lnTo>
                  <a:pt x="370945" y="109344"/>
                </a:lnTo>
                <a:lnTo>
                  <a:pt x="390955" y="112960"/>
                </a:lnTo>
                <a:lnTo>
                  <a:pt x="390955" y="141166"/>
                </a:lnTo>
                <a:lnTo>
                  <a:pt x="405181" y="141166"/>
                </a:lnTo>
                <a:lnTo>
                  <a:pt x="405181" y="112960"/>
                </a:lnTo>
                <a:lnTo>
                  <a:pt x="425223" y="109323"/>
                </a:lnTo>
                <a:lnTo>
                  <a:pt x="440097" y="101076"/>
                </a:lnTo>
                <a:lnTo>
                  <a:pt x="440675" y="100290"/>
                </a:lnTo>
                <a:lnTo>
                  <a:pt x="405181" y="100290"/>
                </a:lnTo>
                <a:lnTo>
                  <a:pt x="405181" y="100137"/>
                </a:lnTo>
                <a:lnTo>
                  <a:pt x="366318" y="91784"/>
                </a:lnTo>
                <a:lnTo>
                  <a:pt x="358130" y="71778"/>
                </a:lnTo>
                <a:lnTo>
                  <a:pt x="360153" y="60657"/>
                </a:lnTo>
                <a:lnTo>
                  <a:pt x="366260" y="52250"/>
                </a:lnTo>
                <a:lnTo>
                  <a:pt x="376508" y="46670"/>
                </a:lnTo>
                <a:lnTo>
                  <a:pt x="390955" y="44030"/>
                </a:lnTo>
                <a:lnTo>
                  <a:pt x="440930" y="44030"/>
                </a:lnTo>
                <a:lnTo>
                  <a:pt x="440040" y="42843"/>
                </a:lnTo>
                <a:lnTo>
                  <a:pt x="425158" y="34771"/>
                </a:lnTo>
                <a:lnTo>
                  <a:pt x="405181" y="31208"/>
                </a:lnTo>
                <a:lnTo>
                  <a:pt x="405181" y="0"/>
                </a:lnTo>
                <a:close/>
              </a:path>
              <a:path w="653414" h="316865">
                <a:moveTo>
                  <a:pt x="440930" y="44030"/>
                </a:moveTo>
                <a:lnTo>
                  <a:pt x="405181" y="44030"/>
                </a:lnTo>
                <a:lnTo>
                  <a:pt x="419597" y="46649"/>
                </a:lnTo>
                <a:lnTo>
                  <a:pt x="429911" y="52193"/>
                </a:lnTo>
                <a:lnTo>
                  <a:pt x="436108" y="60593"/>
                </a:lnTo>
                <a:lnTo>
                  <a:pt x="438176" y="71778"/>
                </a:lnTo>
                <a:lnTo>
                  <a:pt x="436108" y="83255"/>
                </a:lnTo>
                <a:lnTo>
                  <a:pt x="429911" y="91860"/>
                </a:lnTo>
                <a:lnTo>
                  <a:pt x="419598" y="97552"/>
                </a:lnTo>
                <a:lnTo>
                  <a:pt x="405181" y="100290"/>
                </a:lnTo>
                <a:lnTo>
                  <a:pt x="440675" y="100290"/>
                </a:lnTo>
                <a:lnTo>
                  <a:pt x="449353" y="88476"/>
                </a:lnTo>
                <a:lnTo>
                  <a:pt x="452538" y="71778"/>
                </a:lnTo>
                <a:lnTo>
                  <a:pt x="449315" y="55219"/>
                </a:lnTo>
                <a:lnTo>
                  <a:pt x="440930" y="44030"/>
                </a:lnTo>
                <a:close/>
              </a:path>
              <a:path w="653414" h="316865">
                <a:moveTo>
                  <a:pt x="405181" y="44030"/>
                </a:moveTo>
                <a:lnTo>
                  <a:pt x="390955" y="44030"/>
                </a:lnTo>
                <a:lnTo>
                  <a:pt x="390955" y="100137"/>
                </a:lnTo>
                <a:lnTo>
                  <a:pt x="405181" y="100137"/>
                </a:lnTo>
                <a:lnTo>
                  <a:pt x="405181" y="44030"/>
                </a:lnTo>
                <a:close/>
              </a:path>
              <a:path w="653414" h="316865">
                <a:moveTo>
                  <a:pt x="487610" y="31971"/>
                </a:moveTo>
                <a:lnTo>
                  <a:pt x="473077" y="31971"/>
                </a:lnTo>
                <a:lnTo>
                  <a:pt x="473077" y="111908"/>
                </a:lnTo>
                <a:lnTo>
                  <a:pt x="486384" y="111908"/>
                </a:lnTo>
                <a:lnTo>
                  <a:pt x="504678" y="90181"/>
                </a:lnTo>
                <a:lnTo>
                  <a:pt x="487610" y="90181"/>
                </a:lnTo>
                <a:lnTo>
                  <a:pt x="487610" y="31971"/>
                </a:lnTo>
                <a:close/>
              </a:path>
              <a:path w="653414" h="316865">
                <a:moveTo>
                  <a:pt x="549941" y="53681"/>
                </a:moveTo>
                <a:lnTo>
                  <a:pt x="535409" y="53681"/>
                </a:lnTo>
                <a:lnTo>
                  <a:pt x="535409" y="111908"/>
                </a:lnTo>
                <a:lnTo>
                  <a:pt x="549941" y="111908"/>
                </a:lnTo>
                <a:lnTo>
                  <a:pt x="549941" y="53681"/>
                </a:lnTo>
                <a:close/>
              </a:path>
              <a:path w="653414" h="316865">
                <a:moveTo>
                  <a:pt x="549941" y="31971"/>
                </a:moveTo>
                <a:lnTo>
                  <a:pt x="536770" y="31971"/>
                </a:lnTo>
                <a:lnTo>
                  <a:pt x="487610" y="90181"/>
                </a:lnTo>
                <a:lnTo>
                  <a:pt x="504678" y="90181"/>
                </a:lnTo>
                <a:lnTo>
                  <a:pt x="535409" y="53681"/>
                </a:lnTo>
                <a:lnTo>
                  <a:pt x="549941" y="53681"/>
                </a:lnTo>
                <a:lnTo>
                  <a:pt x="549941" y="31971"/>
                </a:lnTo>
                <a:close/>
              </a:path>
              <a:path w="653414" h="316865">
                <a:moveTo>
                  <a:pt x="592670" y="31971"/>
                </a:moveTo>
                <a:lnTo>
                  <a:pt x="578138" y="31971"/>
                </a:lnTo>
                <a:lnTo>
                  <a:pt x="578138" y="111908"/>
                </a:lnTo>
                <a:lnTo>
                  <a:pt x="592670" y="111908"/>
                </a:lnTo>
                <a:lnTo>
                  <a:pt x="592670" y="78427"/>
                </a:lnTo>
                <a:lnTo>
                  <a:pt x="652892" y="78427"/>
                </a:lnTo>
                <a:lnTo>
                  <a:pt x="652892" y="65910"/>
                </a:lnTo>
                <a:lnTo>
                  <a:pt x="592670" y="65910"/>
                </a:lnTo>
                <a:lnTo>
                  <a:pt x="592670" y="31971"/>
                </a:lnTo>
                <a:close/>
              </a:path>
              <a:path w="653414" h="316865">
                <a:moveTo>
                  <a:pt x="652892" y="78427"/>
                </a:moveTo>
                <a:lnTo>
                  <a:pt x="638359" y="78427"/>
                </a:lnTo>
                <a:lnTo>
                  <a:pt x="638359" y="111908"/>
                </a:lnTo>
                <a:lnTo>
                  <a:pt x="652892" y="111908"/>
                </a:lnTo>
                <a:lnTo>
                  <a:pt x="652892" y="78427"/>
                </a:lnTo>
                <a:close/>
              </a:path>
              <a:path w="653414" h="316865">
                <a:moveTo>
                  <a:pt x="652892" y="31971"/>
                </a:moveTo>
                <a:lnTo>
                  <a:pt x="638359" y="31971"/>
                </a:lnTo>
                <a:lnTo>
                  <a:pt x="638359" y="65910"/>
                </a:lnTo>
                <a:lnTo>
                  <a:pt x="652892" y="65910"/>
                </a:lnTo>
                <a:lnTo>
                  <a:pt x="652892" y="31971"/>
                </a:lnTo>
                <a:close/>
              </a:path>
              <a:path w="653414" h="316865">
                <a:moveTo>
                  <a:pt x="41299" y="209858"/>
                </a:moveTo>
                <a:lnTo>
                  <a:pt x="0" y="209858"/>
                </a:lnTo>
                <a:lnTo>
                  <a:pt x="0" y="315431"/>
                </a:lnTo>
                <a:lnTo>
                  <a:pt x="15127" y="315431"/>
                </a:lnTo>
                <a:lnTo>
                  <a:pt x="15127" y="283451"/>
                </a:lnTo>
                <a:lnTo>
                  <a:pt x="41299" y="283451"/>
                </a:lnTo>
                <a:lnTo>
                  <a:pt x="59817" y="280926"/>
                </a:lnTo>
                <a:lnTo>
                  <a:pt x="73711" y="273650"/>
                </a:lnTo>
                <a:lnTo>
                  <a:pt x="76208" y="270341"/>
                </a:lnTo>
                <a:lnTo>
                  <a:pt x="15127" y="270341"/>
                </a:lnTo>
                <a:lnTo>
                  <a:pt x="15127" y="222985"/>
                </a:lnTo>
                <a:lnTo>
                  <a:pt x="76219" y="222985"/>
                </a:lnTo>
                <a:lnTo>
                  <a:pt x="73711" y="219661"/>
                </a:lnTo>
                <a:lnTo>
                  <a:pt x="59817" y="212384"/>
                </a:lnTo>
                <a:lnTo>
                  <a:pt x="41299" y="209858"/>
                </a:lnTo>
                <a:close/>
              </a:path>
              <a:path w="653414" h="316865">
                <a:moveTo>
                  <a:pt x="76219" y="222985"/>
                </a:moveTo>
                <a:lnTo>
                  <a:pt x="40839" y="222985"/>
                </a:lnTo>
                <a:lnTo>
                  <a:pt x="53627" y="224565"/>
                </a:lnTo>
                <a:lnTo>
                  <a:pt x="62861" y="229170"/>
                </a:lnTo>
                <a:lnTo>
                  <a:pt x="68461" y="236602"/>
                </a:lnTo>
                <a:lnTo>
                  <a:pt x="70346" y="246663"/>
                </a:lnTo>
                <a:lnTo>
                  <a:pt x="68461" y="256724"/>
                </a:lnTo>
                <a:lnTo>
                  <a:pt x="62861" y="264156"/>
                </a:lnTo>
                <a:lnTo>
                  <a:pt x="53627" y="268761"/>
                </a:lnTo>
                <a:lnTo>
                  <a:pt x="40839" y="270341"/>
                </a:lnTo>
                <a:lnTo>
                  <a:pt x="76208" y="270341"/>
                </a:lnTo>
                <a:lnTo>
                  <a:pt x="82443" y="262078"/>
                </a:lnTo>
                <a:lnTo>
                  <a:pt x="85474" y="246663"/>
                </a:lnTo>
                <a:lnTo>
                  <a:pt x="82443" y="231238"/>
                </a:lnTo>
                <a:lnTo>
                  <a:pt x="76219" y="222985"/>
                </a:lnTo>
                <a:close/>
              </a:path>
              <a:path w="653414" h="316865">
                <a:moveTo>
                  <a:pt x="138157" y="234739"/>
                </a:moveTo>
                <a:lnTo>
                  <a:pt x="121481" y="237751"/>
                </a:lnTo>
                <a:lnTo>
                  <a:pt x="108255" y="246165"/>
                </a:lnTo>
                <a:lnTo>
                  <a:pt x="99540" y="259046"/>
                </a:lnTo>
                <a:lnTo>
                  <a:pt x="96398" y="275463"/>
                </a:lnTo>
                <a:lnTo>
                  <a:pt x="99540" y="291904"/>
                </a:lnTo>
                <a:lnTo>
                  <a:pt x="108255" y="304838"/>
                </a:lnTo>
                <a:lnTo>
                  <a:pt x="121481" y="313302"/>
                </a:lnTo>
                <a:lnTo>
                  <a:pt x="138157" y="316337"/>
                </a:lnTo>
                <a:lnTo>
                  <a:pt x="154809" y="313302"/>
                </a:lnTo>
                <a:lnTo>
                  <a:pt x="167983" y="304838"/>
                </a:lnTo>
                <a:lnTo>
                  <a:pt x="168766" y="303669"/>
                </a:lnTo>
                <a:lnTo>
                  <a:pt x="138157" y="303669"/>
                </a:lnTo>
                <a:lnTo>
                  <a:pt x="127416" y="301659"/>
                </a:lnTo>
                <a:lnTo>
                  <a:pt x="118833" y="295958"/>
                </a:lnTo>
                <a:lnTo>
                  <a:pt x="113144" y="287061"/>
                </a:lnTo>
                <a:lnTo>
                  <a:pt x="111084" y="275463"/>
                </a:lnTo>
                <a:lnTo>
                  <a:pt x="113144" y="263888"/>
                </a:lnTo>
                <a:lnTo>
                  <a:pt x="118833" y="255044"/>
                </a:lnTo>
                <a:lnTo>
                  <a:pt x="127416" y="249396"/>
                </a:lnTo>
                <a:lnTo>
                  <a:pt x="138157" y="247409"/>
                </a:lnTo>
                <a:lnTo>
                  <a:pt x="168820" y="247409"/>
                </a:lnTo>
                <a:lnTo>
                  <a:pt x="167983" y="246165"/>
                </a:lnTo>
                <a:lnTo>
                  <a:pt x="154809" y="237751"/>
                </a:lnTo>
                <a:lnTo>
                  <a:pt x="138157" y="234739"/>
                </a:lnTo>
                <a:close/>
              </a:path>
              <a:path w="653414" h="316865">
                <a:moveTo>
                  <a:pt x="168820" y="247409"/>
                </a:moveTo>
                <a:lnTo>
                  <a:pt x="138157" y="247409"/>
                </a:lnTo>
                <a:lnTo>
                  <a:pt x="148877" y="249396"/>
                </a:lnTo>
                <a:lnTo>
                  <a:pt x="157414" y="255044"/>
                </a:lnTo>
                <a:lnTo>
                  <a:pt x="163056" y="263888"/>
                </a:lnTo>
                <a:lnTo>
                  <a:pt x="165094" y="275463"/>
                </a:lnTo>
                <a:lnTo>
                  <a:pt x="163056" y="287061"/>
                </a:lnTo>
                <a:lnTo>
                  <a:pt x="157414" y="295958"/>
                </a:lnTo>
                <a:lnTo>
                  <a:pt x="148877" y="301659"/>
                </a:lnTo>
                <a:lnTo>
                  <a:pt x="138157" y="303669"/>
                </a:lnTo>
                <a:lnTo>
                  <a:pt x="168766" y="303669"/>
                </a:lnTo>
                <a:lnTo>
                  <a:pt x="176645" y="291904"/>
                </a:lnTo>
                <a:lnTo>
                  <a:pt x="179763" y="275463"/>
                </a:lnTo>
                <a:lnTo>
                  <a:pt x="176645" y="259046"/>
                </a:lnTo>
                <a:lnTo>
                  <a:pt x="168820" y="247409"/>
                </a:lnTo>
                <a:close/>
              </a:path>
              <a:path w="653414" h="316865">
                <a:moveTo>
                  <a:pt x="235696" y="234740"/>
                </a:moveTo>
                <a:lnTo>
                  <a:pt x="218676" y="237751"/>
                </a:lnTo>
                <a:lnTo>
                  <a:pt x="205273" y="246165"/>
                </a:lnTo>
                <a:lnTo>
                  <a:pt x="196492" y="259046"/>
                </a:lnTo>
                <a:lnTo>
                  <a:pt x="193342" y="275463"/>
                </a:lnTo>
                <a:lnTo>
                  <a:pt x="196492" y="291904"/>
                </a:lnTo>
                <a:lnTo>
                  <a:pt x="205273" y="304838"/>
                </a:lnTo>
                <a:lnTo>
                  <a:pt x="218676" y="313302"/>
                </a:lnTo>
                <a:lnTo>
                  <a:pt x="235696" y="316337"/>
                </a:lnTo>
                <a:lnTo>
                  <a:pt x="245975" y="315220"/>
                </a:lnTo>
                <a:lnTo>
                  <a:pt x="255046" y="311926"/>
                </a:lnTo>
                <a:lnTo>
                  <a:pt x="262615" y="306539"/>
                </a:lnTo>
                <a:lnTo>
                  <a:pt x="264855" y="303669"/>
                </a:lnTo>
                <a:lnTo>
                  <a:pt x="235543" y="303669"/>
                </a:lnTo>
                <a:lnTo>
                  <a:pt x="224608" y="301701"/>
                </a:lnTo>
                <a:lnTo>
                  <a:pt x="215880" y="296071"/>
                </a:lnTo>
                <a:lnTo>
                  <a:pt x="210101" y="287188"/>
                </a:lnTo>
                <a:lnTo>
                  <a:pt x="208010" y="275463"/>
                </a:lnTo>
                <a:lnTo>
                  <a:pt x="210101" y="263888"/>
                </a:lnTo>
                <a:lnTo>
                  <a:pt x="215880" y="255044"/>
                </a:lnTo>
                <a:lnTo>
                  <a:pt x="224608" y="249396"/>
                </a:lnTo>
                <a:lnTo>
                  <a:pt x="235543" y="247409"/>
                </a:lnTo>
                <a:lnTo>
                  <a:pt x="264960" y="247409"/>
                </a:lnTo>
                <a:lnTo>
                  <a:pt x="262615" y="244414"/>
                </a:lnTo>
                <a:lnTo>
                  <a:pt x="255046" y="239077"/>
                </a:lnTo>
                <a:lnTo>
                  <a:pt x="245975" y="235834"/>
                </a:lnTo>
                <a:lnTo>
                  <a:pt x="235696" y="234740"/>
                </a:lnTo>
                <a:close/>
              </a:path>
              <a:path w="653414" h="316865">
                <a:moveTo>
                  <a:pt x="257341" y="292207"/>
                </a:moveTo>
                <a:lnTo>
                  <a:pt x="252185" y="300050"/>
                </a:lnTo>
                <a:lnTo>
                  <a:pt x="244324" y="303669"/>
                </a:lnTo>
                <a:lnTo>
                  <a:pt x="264855" y="303669"/>
                </a:lnTo>
                <a:lnTo>
                  <a:pt x="268385" y="299146"/>
                </a:lnTo>
                <a:lnTo>
                  <a:pt x="257341" y="292207"/>
                </a:lnTo>
                <a:close/>
              </a:path>
              <a:path w="653414" h="316865">
                <a:moveTo>
                  <a:pt x="264960" y="247409"/>
                </a:moveTo>
                <a:lnTo>
                  <a:pt x="244324" y="247409"/>
                </a:lnTo>
                <a:lnTo>
                  <a:pt x="252185" y="251039"/>
                </a:lnTo>
                <a:lnTo>
                  <a:pt x="257341" y="258875"/>
                </a:lnTo>
                <a:lnTo>
                  <a:pt x="268385" y="251785"/>
                </a:lnTo>
                <a:lnTo>
                  <a:pt x="264960" y="247409"/>
                </a:lnTo>
                <a:close/>
              </a:path>
              <a:path w="653414" h="316865">
                <a:moveTo>
                  <a:pt x="320966" y="234740"/>
                </a:moveTo>
                <a:lnTo>
                  <a:pt x="303936" y="237751"/>
                </a:lnTo>
                <a:lnTo>
                  <a:pt x="290528" y="246165"/>
                </a:lnTo>
                <a:lnTo>
                  <a:pt x="281746" y="259047"/>
                </a:lnTo>
                <a:lnTo>
                  <a:pt x="278595" y="275463"/>
                </a:lnTo>
                <a:lnTo>
                  <a:pt x="281746" y="291904"/>
                </a:lnTo>
                <a:lnTo>
                  <a:pt x="290528" y="304838"/>
                </a:lnTo>
                <a:lnTo>
                  <a:pt x="303936" y="313302"/>
                </a:lnTo>
                <a:lnTo>
                  <a:pt x="320966" y="316337"/>
                </a:lnTo>
                <a:lnTo>
                  <a:pt x="331238" y="315220"/>
                </a:lnTo>
                <a:lnTo>
                  <a:pt x="340308" y="311926"/>
                </a:lnTo>
                <a:lnTo>
                  <a:pt x="347875" y="306539"/>
                </a:lnTo>
                <a:lnTo>
                  <a:pt x="350112" y="303669"/>
                </a:lnTo>
                <a:lnTo>
                  <a:pt x="320813" y="303669"/>
                </a:lnTo>
                <a:lnTo>
                  <a:pt x="309868" y="301701"/>
                </a:lnTo>
                <a:lnTo>
                  <a:pt x="301136" y="296071"/>
                </a:lnTo>
                <a:lnTo>
                  <a:pt x="295354" y="287188"/>
                </a:lnTo>
                <a:lnTo>
                  <a:pt x="293263" y="275463"/>
                </a:lnTo>
                <a:lnTo>
                  <a:pt x="295354" y="263888"/>
                </a:lnTo>
                <a:lnTo>
                  <a:pt x="301136" y="255044"/>
                </a:lnTo>
                <a:lnTo>
                  <a:pt x="309868" y="249396"/>
                </a:lnTo>
                <a:lnTo>
                  <a:pt x="320813" y="247409"/>
                </a:lnTo>
                <a:lnTo>
                  <a:pt x="350217" y="247409"/>
                </a:lnTo>
                <a:lnTo>
                  <a:pt x="347875" y="244414"/>
                </a:lnTo>
                <a:lnTo>
                  <a:pt x="340308" y="239077"/>
                </a:lnTo>
                <a:lnTo>
                  <a:pt x="331238" y="235834"/>
                </a:lnTo>
                <a:lnTo>
                  <a:pt x="320966" y="234740"/>
                </a:lnTo>
                <a:close/>
              </a:path>
              <a:path w="653414" h="316865">
                <a:moveTo>
                  <a:pt x="342594" y="292207"/>
                </a:moveTo>
                <a:lnTo>
                  <a:pt x="337455" y="300050"/>
                </a:lnTo>
                <a:lnTo>
                  <a:pt x="329594" y="303669"/>
                </a:lnTo>
                <a:lnTo>
                  <a:pt x="350112" y="303669"/>
                </a:lnTo>
                <a:lnTo>
                  <a:pt x="353638" y="299146"/>
                </a:lnTo>
                <a:lnTo>
                  <a:pt x="342594" y="292207"/>
                </a:lnTo>
                <a:close/>
              </a:path>
              <a:path w="653414" h="316865">
                <a:moveTo>
                  <a:pt x="350217" y="247409"/>
                </a:moveTo>
                <a:lnTo>
                  <a:pt x="329594" y="247409"/>
                </a:lnTo>
                <a:lnTo>
                  <a:pt x="337455" y="251039"/>
                </a:lnTo>
                <a:lnTo>
                  <a:pt x="342594" y="258875"/>
                </a:lnTo>
                <a:lnTo>
                  <a:pt x="353638" y="251785"/>
                </a:lnTo>
                <a:lnTo>
                  <a:pt x="350217" y="247409"/>
                </a:lnTo>
                <a:close/>
              </a:path>
              <a:path w="653414" h="316865">
                <a:moveTo>
                  <a:pt x="386974" y="235503"/>
                </a:moveTo>
                <a:lnTo>
                  <a:pt x="372441" y="235503"/>
                </a:lnTo>
                <a:lnTo>
                  <a:pt x="372441" y="315431"/>
                </a:lnTo>
                <a:lnTo>
                  <a:pt x="385765" y="315432"/>
                </a:lnTo>
                <a:lnTo>
                  <a:pt x="404053" y="293715"/>
                </a:lnTo>
                <a:lnTo>
                  <a:pt x="386974" y="293715"/>
                </a:lnTo>
                <a:lnTo>
                  <a:pt x="386974" y="235503"/>
                </a:lnTo>
                <a:close/>
              </a:path>
              <a:path w="653414" h="316865">
                <a:moveTo>
                  <a:pt x="449322" y="257213"/>
                </a:moveTo>
                <a:lnTo>
                  <a:pt x="434790" y="257213"/>
                </a:lnTo>
                <a:lnTo>
                  <a:pt x="434790" y="315432"/>
                </a:lnTo>
                <a:lnTo>
                  <a:pt x="449322" y="315432"/>
                </a:lnTo>
                <a:lnTo>
                  <a:pt x="449322" y="257213"/>
                </a:lnTo>
                <a:close/>
              </a:path>
              <a:path w="653414" h="316865">
                <a:moveTo>
                  <a:pt x="449322" y="235503"/>
                </a:moveTo>
                <a:lnTo>
                  <a:pt x="436151" y="235503"/>
                </a:lnTo>
                <a:lnTo>
                  <a:pt x="386974" y="293715"/>
                </a:lnTo>
                <a:lnTo>
                  <a:pt x="404053" y="293715"/>
                </a:lnTo>
                <a:lnTo>
                  <a:pt x="434790" y="257213"/>
                </a:lnTo>
                <a:lnTo>
                  <a:pt x="449322" y="257213"/>
                </a:lnTo>
                <a:lnTo>
                  <a:pt x="449322" y="235503"/>
                </a:lnTo>
                <a:close/>
              </a:path>
              <a:path w="653414" h="316865">
                <a:moveTo>
                  <a:pt x="492034" y="235503"/>
                </a:moveTo>
                <a:lnTo>
                  <a:pt x="477502" y="235503"/>
                </a:lnTo>
                <a:lnTo>
                  <a:pt x="477502" y="315432"/>
                </a:lnTo>
                <a:lnTo>
                  <a:pt x="490826" y="315432"/>
                </a:lnTo>
                <a:lnTo>
                  <a:pt x="509113" y="293715"/>
                </a:lnTo>
                <a:lnTo>
                  <a:pt x="492034" y="293715"/>
                </a:lnTo>
                <a:lnTo>
                  <a:pt x="492034" y="235503"/>
                </a:lnTo>
                <a:close/>
              </a:path>
              <a:path w="653414" h="316865">
                <a:moveTo>
                  <a:pt x="554383" y="257213"/>
                </a:moveTo>
                <a:lnTo>
                  <a:pt x="539851" y="257213"/>
                </a:lnTo>
                <a:lnTo>
                  <a:pt x="539851" y="315432"/>
                </a:lnTo>
                <a:lnTo>
                  <a:pt x="554383" y="315432"/>
                </a:lnTo>
                <a:lnTo>
                  <a:pt x="554383" y="257213"/>
                </a:lnTo>
                <a:close/>
              </a:path>
              <a:path w="653414" h="316865">
                <a:moveTo>
                  <a:pt x="554383" y="235503"/>
                </a:moveTo>
                <a:lnTo>
                  <a:pt x="541212" y="235503"/>
                </a:lnTo>
                <a:lnTo>
                  <a:pt x="492034" y="293715"/>
                </a:lnTo>
                <a:lnTo>
                  <a:pt x="509113" y="293715"/>
                </a:lnTo>
                <a:lnTo>
                  <a:pt x="539851" y="257213"/>
                </a:lnTo>
                <a:lnTo>
                  <a:pt x="554383" y="257213"/>
                </a:lnTo>
                <a:lnTo>
                  <a:pt x="554383" y="235503"/>
                </a:lnTo>
                <a:close/>
              </a:path>
            </a:pathLst>
          </a:custGeom>
          <a:solidFill>
            <a:srgbClr val="007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03637" y="218171"/>
            <a:ext cx="3264159" cy="692957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4204462" y="293102"/>
            <a:ext cx="504825" cy="488315"/>
          </a:xfrm>
          <a:custGeom>
            <a:avLst/>
            <a:gdLst/>
            <a:ahLst/>
            <a:cxnLst/>
            <a:rect l="l" t="t" r="r" b="b"/>
            <a:pathLst>
              <a:path w="504825" h="488315">
                <a:moveTo>
                  <a:pt x="460070" y="332359"/>
                </a:moveTo>
                <a:lnTo>
                  <a:pt x="457149" y="331089"/>
                </a:lnTo>
                <a:lnTo>
                  <a:pt x="452729" y="328549"/>
                </a:lnTo>
                <a:lnTo>
                  <a:pt x="452615" y="312039"/>
                </a:lnTo>
                <a:lnTo>
                  <a:pt x="451980" y="284099"/>
                </a:lnTo>
                <a:lnTo>
                  <a:pt x="451573" y="259969"/>
                </a:lnTo>
                <a:lnTo>
                  <a:pt x="451446" y="251079"/>
                </a:lnTo>
                <a:lnTo>
                  <a:pt x="451421" y="247269"/>
                </a:lnTo>
                <a:lnTo>
                  <a:pt x="451231" y="214249"/>
                </a:lnTo>
                <a:lnTo>
                  <a:pt x="449961" y="192659"/>
                </a:lnTo>
                <a:lnTo>
                  <a:pt x="448945" y="188849"/>
                </a:lnTo>
                <a:lnTo>
                  <a:pt x="448614" y="187579"/>
                </a:lnTo>
                <a:lnTo>
                  <a:pt x="442201" y="163449"/>
                </a:lnTo>
                <a:lnTo>
                  <a:pt x="421995" y="136779"/>
                </a:lnTo>
                <a:lnTo>
                  <a:pt x="383400" y="121539"/>
                </a:lnTo>
                <a:lnTo>
                  <a:pt x="368833" y="121539"/>
                </a:lnTo>
                <a:lnTo>
                  <a:pt x="341909" y="154559"/>
                </a:lnTo>
                <a:lnTo>
                  <a:pt x="345071" y="165989"/>
                </a:lnTo>
                <a:lnTo>
                  <a:pt x="345071" y="167259"/>
                </a:lnTo>
                <a:lnTo>
                  <a:pt x="348018" y="172339"/>
                </a:lnTo>
                <a:lnTo>
                  <a:pt x="346544" y="174879"/>
                </a:lnTo>
                <a:lnTo>
                  <a:pt x="337693" y="183769"/>
                </a:lnTo>
                <a:lnTo>
                  <a:pt x="331787" y="186309"/>
                </a:lnTo>
                <a:lnTo>
                  <a:pt x="324421" y="187579"/>
                </a:lnTo>
                <a:lnTo>
                  <a:pt x="319989" y="187579"/>
                </a:lnTo>
                <a:lnTo>
                  <a:pt x="297649" y="154559"/>
                </a:lnTo>
                <a:lnTo>
                  <a:pt x="296862" y="145669"/>
                </a:lnTo>
                <a:lnTo>
                  <a:pt x="319455" y="110109"/>
                </a:lnTo>
                <a:lnTo>
                  <a:pt x="328841" y="108839"/>
                </a:lnTo>
                <a:lnTo>
                  <a:pt x="335013" y="102489"/>
                </a:lnTo>
                <a:lnTo>
                  <a:pt x="342849" y="101219"/>
                </a:lnTo>
                <a:lnTo>
                  <a:pt x="349580" y="101219"/>
                </a:lnTo>
                <a:lnTo>
                  <a:pt x="352437" y="102489"/>
                </a:lnTo>
                <a:lnTo>
                  <a:pt x="356857" y="103759"/>
                </a:lnTo>
                <a:lnTo>
                  <a:pt x="358330" y="103759"/>
                </a:lnTo>
                <a:lnTo>
                  <a:pt x="359803" y="106299"/>
                </a:lnTo>
                <a:lnTo>
                  <a:pt x="363080" y="101219"/>
                </a:lnTo>
                <a:lnTo>
                  <a:pt x="367169" y="94869"/>
                </a:lnTo>
                <a:lnTo>
                  <a:pt x="352437" y="85979"/>
                </a:lnTo>
                <a:lnTo>
                  <a:pt x="336207" y="84709"/>
                </a:lnTo>
                <a:lnTo>
                  <a:pt x="333997" y="79629"/>
                </a:lnTo>
                <a:lnTo>
                  <a:pt x="329577" y="77089"/>
                </a:lnTo>
                <a:lnTo>
                  <a:pt x="327355" y="75819"/>
                </a:lnTo>
                <a:lnTo>
                  <a:pt x="316306" y="74549"/>
                </a:lnTo>
                <a:lnTo>
                  <a:pt x="284556" y="77089"/>
                </a:lnTo>
                <a:lnTo>
                  <a:pt x="274650" y="74549"/>
                </a:lnTo>
                <a:lnTo>
                  <a:pt x="269709" y="72009"/>
                </a:lnTo>
                <a:lnTo>
                  <a:pt x="268376" y="70739"/>
                </a:lnTo>
                <a:lnTo>
                  <a:pt x="269189" y="78359"/>
                </a:lnTo>
                <a:lnTo>
                  <a:pt x="272618" y="84709"/>
                </a:lnTo>
                <a:lnTo>
                  <a:pt x="276885" y="89789"/>
                </a:lnTo>
                <a:lnTo>
                  <a:pt x="280187" y="92329"/>
                </a:lnTo>
                <a:lnTo>
                  <a:pt x="271856" y="102489"/>
                </a:lnTo>
                <a:lnTo>
                  <a:pt x="263410" y="116459"/>
                </a:lnTo>
                <a:lnTo>
                  <a:pt x="256336" y="134239"/>
                </a:lnTo>
                <a:lnTo>
                  <a:pt x="252171" y="154559"/>
                </a:lnTo>
                <a:lnTo>
                  <a:pt x="247992" y="134239"/>
                </a:lnTo>
                <a:lnTo>
                  <a:pt x="240919" y="116459"/>
                </a:lnTo>
                <a:lnTo>
                  <a:pt x="232460" y="102489"/>
                </a:lnTo>
                <a:lnTo>
                  <a:pt x="231419" y="101219"/>
                </a:lnTo>
                <a:lnTo>
                  <a:pt x="224142" y="92329"/>
                </a:lnTo>
                <a:lnTo>
                  <a:pt x="227444" y="89789"/>
                </a:lnTo>
                <a:lnTo>
                  <a:pt x="231698" y="85979"/>
                </a:lnTo>
                <a:lnTo>
                  <a:pt x="235127" y="79629"/>
                </a:lnTo>
                <a:lnTo>
                  <a:pt x="235356" y="77089"/>
                </a:lnTo>
                <a:lnTo>
                  <a:pt x="235940" y="70739"/>
                </a:lnTo>
                <a:lnTo>
                  <a:pt x="234594" y="72009"/>
                </a:lnTo>
                <a:lnTo>
                  <a:pt x="229666" y="74549"/>
                </a:lnTo>
                <a:lnTo>
                  <a:pt x="219760" y="77089"/>
                </a:lnTo>
                <a:lnTo>
                  <a:pt x="188645" y="74549"/>
                </a:lnTo>
                <a:lnTo>
                  <a:pt x="177507" y="75819"/>
                </a:lnTo>
                <a:lnTo>
                  <a:pt x="170522" y="79629"/>
                </a:lnTo>
                <a:lnTo>
                  <a:pt x="168109" y="84709"/>
                </a:lnTo>
                <a:lnTo>
                  <a:pt x="151892" y="85979"/>
                </a:lnTo>
                <a:lnTo>
                  <a:pt x="137134" y="94869"/>
                </a:lnTo>
                <a:lnTo>
                  <a:pt x="144513" y="106299"/>
                </a:lnTo>
                <a:lnTo>
                  <a:pt x="147472" y="103759"/>
                </a:lnTo>
                <a:lnTo>
                  <a:pt x="151892" y="102489"/>
                </a:lnTo>
                <a:lnTo>
                  <a:pt x="154749" y="101219"/>
                </a:lnTo>
                <a:lnTo>
                  <a:pt x="161480" y="101219"/>
                </a:lnTo>
                <a:lnTo>
                  <a:pt x="169303" y="102489"/>
                </a:lnTo>
                <a:lnTo>
                  <a:pt x="175475" y="108839"/>
                </a:lnTo>
                <a:lnTo>
                  <a:pt x="184861" y="111379"/>
                </a:lnTo>
                <a:lnTo>
                  <a:pt x="208089" y="144399"/>
                </a:lnTo>
                <a:lnTo>
                  <a:pt x="206438" y="157099"/>
                </a:lnTo>
                <a:lnTo>
                  <a:pt x="184340" y="188849"/>
                </a:lnTo>
                <a:lnTo>
                  <a:pt x="179920" y="187579"/>
                </a:lnTo>
                <a:lnTo>
                  <a:pt x="172529" y="186309"/>
                </a:lnTo>
                <a:lnTo>
                  <a:pt x="166636" y="183769"/>
                </a:lnTo>
                <a:lnTo>
                  <a:pt x="157797" y="174879"/>
                </a:lnTo>
                <a:lnTo>
                  <a:pt x="156324" y="172339"/>
                </a:lnTo>
                <a:lnTo>
                  <a:pt x="159270" y="167259"/>
                </a:lnTo>
                <a:lnTo>
                  <a:pt x="159270" y="165989"/>
                </a:lnTo>
                <a:lnTo>
                  <a:pt x="162420" y="154559"/>
                </a:lnTo>
                <a:lnTo>
                  <a:pt x="161290" y="144399"/>
                </a:lnTo>
                <a:lnTo>
                  <a:pt x="156565" y="135509"/>
                </a:lnTo>
                <a:lnTo>
                  <a:pt x="148945" y="127889"/>
                </a:lnTo>
                <a:lnTo>
                  <a:pt x="142278" y="124079"/>
                </a:lnTo>
                <a:lnTo>
                  <a:pt x="135483" y="121539"/>
                </a:lnTo>
                <a:lnTo>
                  <a:pt x="120929" y="121539"/>
                </a:lnTo>
                <a:lnTo>
                  <a:pt x="82956" y="136779"/>
                </a:lnTo>
                <a:lnTo>
                  <a:pt x="54571" y="192659"/>
                </a:lnTo>
                <a:lnTo>
                  <a:pt x="52882" y="251079"/>
                </a:lnTo>
                <a:lnTo>
                  <a:pt x="52349" y="284099"/>
                </a:lnTo>
                <a:lnTo>
                  <a:pt x="51816" y="306959"/>
                </a:lnTo>
                <a:lnTo>
                  <a:pt x="51714" y="312039"/>
                </a:lnTo>
                <a:lnTo>
                  <a:pt x="51612" y="328549"/>
                </a:lnTo>
                <a:lnTo>
                  <a:pt x="47193" y="331089"/>
                </a:lnTo>
                <a:lnTo>
                  <a:pt x="44234" y="332359"/>
                </a:lnTo>
                <a:lnTo>
                  <a:pt x="52209" y="332359"/>
                </a:lnTo>
                <a:lnTo>
                  <a:pt x="65989" y="329819"/>
                </a:lnTo>
                <a:lnTo>
                  <a:pt x="80327" y="323469"/>
                </a:lnTo>
                <a:lnTo>
                  <a:pt x="89966" y="315849"/>
                </a:lnTo>
                <a:lnTo>
                  <a:pt x="91440" y="314579"/>
                </a:lnTo>
                <a:lnTo>
                  <a:pt x="92913" y="314579"/>
                </a:lnTo>
                <a:lnTo>
                  <a:pt x="104838" y="308229"/>
                </a:lnTo>
                <a:lnTo>
                  <a:pt x="110959" y="299339"/>
                </a:lnTo>
                <a:lnTo>
                  <a:pt x="113220" y="289179"/>
                </a:lnTo>
                <a:lnTo>
                  <a:pt x="113538" y="282829"/>
                </a:lnTo>
                <a:lnTo>
                  <a:pt x="124104" y="280289"/>
                </a:lnTo>
                <a:lnTo>
                  <a:pt x="131610" y="272669"/>
                </a:lnTo>
                <a:lnTo>
                  <a:pt x="136359" y="265049"/>
                </a:lnTo>
                <a:lnTo>
                  <a:pt x="138620" y="259969"/>
                </a:lnTo>
                <a:lnTo>
                  <a:pt x="141566" y="251079"/>
                </a:lnTo>
                <a:lnTo>
                  <a:pt x="141566" y="247269"/>
                </a:lnTo>
                <a:lnTo>
                  <a:pt x="143865" y="253619"/>
                </a:lnTo>
                <a:lnTo>
                  <a:pt x="150050" y="257429"/>
                </a:lnTo>
                <a:lnTo>
                  <a:pt x="158991" y="256159"/>
                </a:lnTo>
                <a:lnTo>
                  <a:pt x="169583" y="249809"/>
                </a:lnTo>
                <a:lnTo>
                  <a:pt x="172491" y="257429"/>
                </a:lnTo>
                <a:lnTo>
                  <a:pt x="179539" y="259969"/>
                </a:lnTo>
                <a:lnTo>
                  <a:pt x="188252" y="258699"/>
                </a:lnTo>
                <a:lnTo>
                  <a:pt x="196126" y="253619"/>
                </a:lnTo>
                <a:lnTo>
                  <a:pt x="197599" y="256159"/>
                </a:lnTo>
                <a:lnTo>
                  <a:pt x="202018" y="262509"/>
                </a:lnTo>
                <a:lnTo>
                  <a:pt x="191706" y="265049"/>
                </a:lnTo>
                <a:lnTo>
                  <a:pt x="187286" y="267589"/>
                </a:lnTo>
                <a:lnTo>
                  <a:pt x="171056" y="304419"/>
                </a:lnTo>
                <a:lnTo>
                  <a:pt x="148945" y="326009"/>
                </a:lnTo>
                <a:lnTo>
                  <a:pt x="145986" y="327279"/>
                </a:lnTo>
                <a:lnTo>
                  <a:pt x="144513" y="328549"/>
                </a:lnTo>
                <a:lnTo>
                  <a:pt x="138760" y="323469"/>
                </a:lnTo>
                <a:lnTo>
                  <a:pt x="134442" y="319659"/>
                </a:lnTo>
                <a:lnTo>
                  <a:pt x="131279" y="318389"/>
                </a:lnTo>
                <a:lnTo>
                  <a:pt x="128117" y="317119"/>
                </a:lnTo>
                <a:lnTo>
                  <a:pt x="124815" y="318389"/>
                </a:lnTo>
                <a:lnTo>
                  <a:pt x="123875" y="318389"/>
                </a:lnTo>
                <a:lnTo>
                  <a:pt x="112064" y="314579"/>
                </a:lnTo>
                <a:lnTo>
                  <a:pt x="106172" y="320929"/>
                </a:lnTo>
                <a:lnTo>
                  <a:pt x="107645" y="326009"/>
                </a:lnTo>
                <a:lnTo>
                  <a:pt x="110591" y="323469"/>
                </a:lnTo>
                <a:lnTo>
                  <a:pt x="115011" y="324739"/>
                </a:lnTo>
                <a:lnTo>
                  <a:pt x="117983" y="326009"/>
                </a:lnTo>
                <a:lnTo>
                  <a:pt x="109359" y="329819"/>
                </a:lnTo>
                <a:lnTo>
                  <a:pt x="106540" y="333629"/>
                </a:lnTo>
                <a:lnTo>
                  <a:pt x="107607" y="338709"/>
                </a:lnTo>
                <a:lnTo>
                  <a:pt x="110591" y="341249"/>
                </a:lnTo>
                <a:lnTo>
                  <a:pt x="110591" y="338709"/>
                </a:lnTo>
                <a:lnTo>
                  <a:pt x="112064" y="334899"/>
                </a:lnTo>
                <a:lnTo>
                  <a:pt x="116509" y="334899"/>
                </a:lnTo>
                <a:lnTo>
                  <a:pt x="116509" y="338709"/>
                </a:lnTo>
                <a:lnTo>
                  <a:pt x="119456" y="339979"/>
                </a:lnTo>
                <a:lnTo>
                  <a:pt x="128803" y="339979"/>
                </a:lnTo>
                <a:lnTo>
                  <a:pt x="136042" y="341249"/>
                </a:lnTo>
                <a:lnTo>
                  <a:pt x="142722" y="342519"/>
                </a:lnTo>
                <a:lnTo>
                  <a:pt x="147472" y="343789"/>
                </a:lnTo>
                <a:lnTo>
                  <a:pt x="150418" y="346329"/>
                </a:lnTo>
                <a:lnTo>
                  <a:pt x="148945" y="352679"/>
                </a:lnTo>
                <a:lnTo>
                  <a:pt x="151892" y="355219"/>
                </a:lnTo>
                <a:lnTo>
                  <a:pt x="156324" y="355219"/>
                </a:lnTo>
                <a:lnTo>
                  <a:pt x="156324" y="360299"/>
                </a:lnTo>
                <a:lnTo>
                  <a:pt x="153365" y="364109"/>
                </a:lnTo>
                <a:lnTo>
                  <a:pt x="161264" y="364109"/>
                </a:lnTo>
                <a:lnTo>
                  <a:pt x="166814" y="360299"/>
                </a:lnTo>
                <a:lnTo>
                  <a:pt x="169329" y="355219"/>
                </a:lnTo>
                <a:lnTo>
                  <a:pt x="168109" y="350139"/>
                </a:lnTo>
                <a:lnTo>
                  <a:pt x="157797" y="339979"/>
                </a:lnTo>
                <a:lnTo>
                  <a:pt x="157797" y="334899"/>
                </a:lnTo>
                <a:lnTo>
                  <a:pt x="160743" y="329819"/>
                </a:lnTo>
                <a:lnTo>
                  <a:pt x="162217" y="328549"/>
                </a:lnTo>
                <a:lnTo>
                  <a:pt x="163690" y="327279"/>
                </a:lnTo>
                <a:lnTo>
                  <a:pt x="181394" y="314579"/>
                </a:lnTo>
                <a:lnTo>
                  <a:pt x="184340" y="312039"/>
                </a:lnTo>
                <a:lnTo>
                  <a:pt x="187286" y="312039"/>
                </a:lnTo>
                <a:lnTo>
                  <a:pt x="188760" y="310769"/>
                </a:lnTo>
                <a:lnTo>
                  <a:pt x="191706" y="310769"/>
                </a:lnTo>
                <a:lnTo>
                  <a:pt x="193179" y="312039"/>
                </a:lnTo>
                <a:lnTo>
                  <a:pt x="197599" y="313309"/>
                </a:lnTo>
                <a:lnTo>
                  <a:pt x="199072" y="312039"/>
                </a:lnTo>
                <a:lnTo>
                  <a:pt x="201053" y="310769"/>
                </a:lnTo>
                <a:lnTo>
                  <a:pt x="203034" y="309499"/>
                </a:lnTo>
                <a:lnTo>
                  <a:pt x="208661" y="305689"/>
                </a:lnTo>
                <a:lnTo>
                  <a:pt x="216496" y="303149"/>
                </a:lnTo>
                <a:lnTo>
                  <a:pt x="225615" y="302056"/>
                </a:lnTo>
                <a:lnTo>
                  <a:pt x="225615" y="303149"/>
                </a:lnTo>
                <a:lnTo>
                  <a:pt x="222669" y="305689"/>
                </a:lnTo>
                <a:lnTo>
                  <a:pt x="222669" y="306959"/>
                </a:lnTo>
                <a:lnTo>
                  <a:pt x="219722" y="310769"/>
                </a:lnTo>
                <a:lnTo>
                  <a:pt x="219722" y="313309"/>
                </a:lnTo>
                <a:lnTo>
                  <a:pt x="218249" y="315849"/>
                </a:lnTo>
                <a:lnTo>
                  <a:pt x="187286" y="386969"/>
                </a:lnTo>
                <a:lnTo>
                  <a:pt x="184340" y="395859"/>
                </a:lnTo>
                <a:lnTo>
                  <a:pt x="187286" y="400939"/>
                </a:lnTo>
                <a:lnTo>
                  <a:pt x="194652" y="406019"/>
                </a:lnTo>
                <a:lnTo>
                  <a:pt x="200545" y="408559"/>
                </a:lnTo>
                <a:lnTo>
                  <a:pt x="207911" y="407289"/>
                </a:lnTo>
                <a:lnTo>
                  <a:pt x="212356" y="400939"/>
                </a:lnTo>
                <a:lnTo>
                  <a:pt x="210883" y="406019"/>
                </a:lnTo>
                <a:lnTo>
                  <a:pt x="210883" y="408559"/>
                </a:lnTo>
                <a:lnTo>
                  <a:pt x="213829" y="414909"/>
                </a:lnTo>
                <a:lnTo>
                  <a:pt x="216776" y="417449"/>
                </a:lnTo>
                <a:lnTo>
                  <a:pt x="222669" y="419989"/>
                </a:lnTo>
                <a:lnTo>
                  <a:pt x="230047" y="419989"/>
                </a:lnTo>
                <a:lnTo>
                  <a:pt x="234467" y="418719"/>
                </a:lnTo>
                <a:lnTo>
                  <a:pt x="235940" y="417449"/>
                </a:lnTo>
                <a:lnTo>
                  <a:pt x="237413" y="412369"/>
                </a:lnTo>
                <a:lnTo>
                  <a:pt x="238887" y="419989"/>
                </a:lnTo>
                <a:lnTo>
                  <a:pt x="243319" y="425069"/>
                </a:lnTo>
                <a:lnTo>
                  <a:pt x="261010" y="425069"/>
                </a:lnTo>
                <a:lnTo>
                  <a:pt x="265430" y="419989"/>
                </a:lnTo>
                <a:lnTo>
                  <a:pt x="266903" y="412369"/>
                </a:lnTo>
                <a:lnTo>
                  <a:pt x="268376" y="416179"/>
                </a:lnTo>
                <a:lnTo>
                  <a:pt x="271322" y="418719"/>
                </a:lnTo>
                <a:lnTo>
                  <a:pt x="274294" y="419989"/>
                </a:lnTo>
                <a:lnTo>
                  <a:pt x="281660" y="419989"/>
                </a:lnTo>
                <a:lnTo>
                  <a:pt x="287553" y="417449"/>
                </a:lnTo>
                <a:lnTo>
                  <a:pt x="290499" y="414909"/>
                </a:lnTo>
                <a:lnTo>
                  <a:pt x="291680" y="412369"/>
                </a:lnTo>
                <a:lnTo>
                  <a:pt x="293446" y="408559"/>
                </a:lnTo>
                <a:lnTo>
                  <a:pt x="293446" y="404749"/>
                </a:lnTo>
                <a:lnTo>
                  <a:pt x="291973" y="400939"/>
                </a:lnTo>
                <a:lnTo>
                  <a:pt x="296392" y="407289"/>
                </a:lnTo>
                <a:lnTo>
                  <a:pt x="302285" y="408559"/>
                </a:lnTo>
                <a:lnTo>
                  <a:pt x="309676" y="406019"/>
                </a:lnTo>
                <a:lnTo>
                  <a:pt x="318516" y="400939"/>
                </a:lnTo>
                <a:lnTo>
                  <a:pt x="321462" y="395859"/>
                </a:lnTo>
                <a:lnTo>
                  <a:pt x="317042" y="386969"/>
                </a:lnTo>
                <a:lnTo>
                  <a:pt x="286080" y="315849"/>
                </a:lnTo>
                <a:lnTo>
                  <a:pt x="284607" y="313309"/>
                </a:lnTo>
                <a:lnTo>
                  <a:pt x="284607" y="312039"/>
                </a:lnTo>
                <a:lnTo>
                  <a:pt x="283133" y="308229"/>
                </a:lnTo>
                <a:lnTo>
                  <a:pt x="281660" y="306959"/>
                </a:lnTo>
                <a:lnTo>
                  <a:pt x="281660" y="305689"/>
                </a:lnTo>
                <a:lnTo>
                  <a:pt x="280187" y="304419"/>
                </a:lnTo>
                <a:lnTo>
                  <a:pt x="280187" y="303149"/>
                </a:lnTo>
                <a:lnTo>
                  <a:pt x="278714" y="303149"/>
                </a:lnTo>
                <a:lnTo>
                  <a:pt x="277241" y="301879"/>
                </a:lnTo>
                <a:lnTo>
                  <a:pt x="287832" y="303149"/>
                </a:lnTo>
                <a:lnTo>
                  <a:pt x="295656" y="305689"/>
                </a:lnTo>
                <a:lnTo>
                  <a:pt x="301282" y="309499"/>
                </a:lnTo>
                <a:lnTo>
                  <a:pt x="305244" y="312039"/>
                </a:lnTo>
                <a:lnTo>
                  <a:pt x="306730" y="313309"/>
                </a:lnTo>
                <a:lnTo>
                  <a:pt x="311150" y="312039"/>
                </a:lnTo>
                <a:lnTo>
                  <a:pt x="317042" y="312039"/>
                </a:lnTo>
                <a:lnTo>
                  <a:pt x="318516" y="313309"/>
                </a:lnTo>
                <a:lnTo>
                  <a:pt x="321462" y="314579"/>
                </a:lnTo>
                <a:lnTo>
                  <a:pt x="322948" y="314579"/>
                </a:lnTo>
                <a:lnTo>
                  <a:pt x="340652" y="327279"/>
                </a:lnTo>
                <a:lnTo>
                  <a:pt x="346544" y="332359"/>
                </a:lnTo>
                <a:lnTo>
                  <a:pt x="346544" y="339979"/>
                </a:lnTo>
                <a:lnTo>
                  <a:pt x="337693" y="347599"/>
                </a:lnTo>
                <a:lnTo>
                  <a:pt x="336207" y="350139"/>
                </a:lnTo>
                <a:lnTo>
                  <a:pt x="334365" y="355219"/>
                </a:lnTo>
                <a:lnTo>
                  <a:pt x="336956" y="359029"/>
                </a:lnTo>
                <a:lnTo>
                  <a:pt x="342849" y="362839"/>
                </a:lnTo>
                <a:lnTo>
                  <a:pt x="350964" y="364109"/>
                </a:lnTo>
                <a:lnTo>
                  <a:pt x="348018" y="361569"/>
                </a:lnTo>
                <a:lnTo>
                  <a:pt x="346544" y="359029"/>
                </a:lnTo>
                <a:lnTo>
                  <a:pt x="348018" y="355219"/>
                </a:lnTo>
                <a:lnTo>
                  <a:pt x="350964" y="355219"/>
                </a:lnTo>
                <a:lnTo>
                  <a:pt x="356857" y="352679"/>
                </a:lnTo>
                <a:lnTo>
                  <a:pt x="355384" y="346329"/>
                </a:lnTo>
                <a:lnTo>
                  <a:pt x="356857" y="343789"/>
                </a:lnTo>
                <a:lnTo>
                  <a:pt x="361391" y="342519"/>
                </a:lnTo>
                <a:lnTo>
                  <a:pt x="367728" y="341249"/>
                </a:lnTo>
                <a:lnTo>
                  <a:pt x="374904" y="339979"/>
                </a:lnTo>
                <a:lnTo>
                  <a:pt x="384873" y="339979"/>
                </a:lnTo>
                <a:lnTo>
                  <a:pt x="389318" y="338709"/>
                </a:lnTo>
                <a:lnTo>
                  <a:pt x="387819" y="334899"/>
                </a:lnTo>
                <a:lnTo>
                  <a:pt x="392239" y="334899"/>
                </a:lnTo>
                <a:lnTo>
                  <a:pt x="393738" y="338709"/>
                </a:lnTo>
                <a:lnTo>
                  <a:pt x="393738" y="341249"/>
                </a:lnTo>
                <a:lnTo>
                  <a:pt x="396519" y="338709"/>
                </a:lnTo>
                <a:lnTo>
                  <a:pt x="397052" y="334899"/>
                </a:lnTo>
                <a:lnTo>
                  <a:pt x="397230" y="333629"/>
                </a:lnTo>
                <a:lnTo>
                  <a:pt x="394347" y="328549"/>
                </a:lnTo>
                <a:lnTo>
                  <a:pt x="386346" y="326009"/>
                </a:lnTo>
                <a:lnTo>
                  <a:pt x="389318" y="323469"/>
                </a:lnTo>
                <a:lnTo>
                  <a:pt x="393738" y="323469"/>
                </a:lnTo>
                <a:lnTo>
                  <a:pt x="396659" y="326009"/>
                </a:lnTo>
                <a:lnTo>
                  <a:pt x="396913" y="323469"/>
                </a:lnTo>
                <a:lnTo>
                  <a:pt x="397040" y="322199"/>
                </a:lnTo>
                <a:lnTo>
                  <a:pt x="394081" y="319659"/>
                </a:lnTo>
                <a:lnTo>
                  <a:pt x="391236" y="318389"/>
                </a:lnTo>
                <a:lnTo>
                  <a:pt x="388378" y="317119"/>
                </a:lnTo>
                <a:lnTo>
                  <a:pt x="380453" y="318389"/>
                </a:lnTo>
                <a:lnTo>
                  <a:pt x="379298" y="318389"/>
                </a:lnTo>
                <a:lnTo>
                  <a:pt x="375666" y="317119"/>
                </a:lnTo>
                <a:lnTo>
                  <a:pt x="369252" y="319659"/>
                </a:lnTo>
                <a:lnTo>
                  <a:pt x="359803" y="328549"/>
                </a:lnTo>
                <a:lnTo>
                  <a:pt x="358330" y="327279"/>
                </a:lnTo>
                <a:lnTo>
                  <a:pt x="355384" y="326009"/>
                </a:lnTo>
                <a:lnTo>
                  <a:pt x="341071" y="312039"/>
                </a:lnTo>
                <a:lnTo>
                  <a:pt x="333260" y="304419"/>
                </a:lnTo>
                <a:lnTo>
                  <a:pt x="317042" y="267589"/>
                </a:lnTo>
                <a:lnTo>
                  <a:pt x="312623" y="266319"/>
                </a:lnTo>
                <a:lnTo>
                  <a:pt x="302285" y="262509"/>
                </a:lnTo>
                <a:lnTo>
                  <a:pt x="306730" y="256159"/>
                </a:lnTo>
                <a:lnTo>
                  <a:pt x="308203" y="253619"/>
                </a:lnTo>
                <a:lnTo>
                  <a:pt x="316077" y="258699"/>
                </a:lnTo>
                <a:lnTo>
                  <a:pt x="324789" y="259969"/>
                </a:lnTo>
                <a:lnTo>
                  <a:pt x="331825" y="257429"/>
                </a:lnTo>
                <a:lnTo>
                  <a:pt x="333286" y="253619"/>
                </a:lnTo>
                <a:lnTo>
                  <a:pt x="334733" y="249809"/>
                </a:lnTo>
                <a:lnTo>
                  <a:pt x="345338" y="257429"/>
                </a:lnTo>
                <a:lnTo>
                  <a:pt x="354279" y="257429"/>
                </a:lnTo>
                <a:lnTo>
                  <a:pt x="360451" y="253619"/>
                </a:lnTo>
                <a:lnTo>
                  <a:pt x="361835" y="249809"/>
                </a:lnTo>
                <a:lnTo>
                  <a:pt x="362750" y="247269"/>
                </a:lnTo>
                <a:lnTo>
                  <a:pt x="362750" y="251079"/>
                </a:lnTo>
                <a:lnTo>
                  <a:pt x="390766" y="282829"/>
                </a:lnTo>
                <a:lnTo>
                  <a:pt x="391096" y="289179"/>
                </a:lnTo>
                <a:lnTo>
                  <a:pt x="393357" y="299339"/>
                </a:lnTo>
                <a:lnTo>
                  <a:pt x="399478" y="308229"/>
                </a:lnTo>
                <a:lnTo>
                  <a:pt x="411416" y="314579"/>
                </a:lnTo>
                <a:lnTo>
                  <a:pt x="412877" y="314579"/>
                </a:lnTo>
                <a:lnTo>
                  <a:pt x="414362" y="315849"/>
                </a:lnTo>
                <a:lnTo>
                  <a:pt x="424827" y="323469"/>
                </a:lnTo>
                <a:lnTo>
                  <a:pt x="439432" y="329819"/>
                </a:lnTo>
                <a:lnTo>
                  <a:pt x="452945" y="332359"/>
                </a:lnTo>
                <a:lnTo>
                  <a:pt x="460070" y="332359"/>
                </a:lnTo>
                <a:close/>
              </a:path>
              <a:path w="504825" h="488315">
                <a:moveTo>
                  <a:pt x="504304" y="243916"/>
                </a:moveTo>
                <a:lnTo>
                  <a:pt x="499148" y="194525"/>
                </a:lnTo>
                <a:lnTo>
                  <a:pt x="484403" y="148628"/>
                </a:lnTo>
                <a:lnTo>
                  <a:pt x="483666" y="147320"/>
                </a:lnTo>
                <a:lnTo>
                  <a:pt x="483666" y="243916"/>
                </a:lnTo>
                <a:lnTo>
                  <a:pt x="479412" y="288759"/>
                </a:lnTo>
                <a:lnTo>
                  <a:pt x="466166" y="330657"/>
                </a:lnTo>
                <a:lnTo>
                  <a:pt x="444906" y="368681"/>
                </a:lnTo>
                <a:lnTo>
                  <a:pt x="416585" y="401891"/>
                </a:lnTo>
                <a:lnTo>
                  <a:pt x="382181" y="429348"/>
                </a:lnTo>
                <a:lnTo>
                  <a:pt x="342671" y="450126"/>
                </a:lnTo>
                <a:lnTo>
                  <a:pt x="299008" y="463270"/>
                </a:lnTo>
                <a:lnTo>
                  <a:pt x="252171" y="467855"/>
                </a:lnTo>
                <a:lnTo>
                  <a:pt x="205384" y="463334"/>
                </a:lnTo>
                <a:lnTo>
                  <a:pt x="161874" y="450316"/>
                </a:lnTo>
                <a:lnTo>
                  <a:pt x="122542" y="429729"/>
                </a:lnTo>
                <a:lnTo>
                  <a:pt x="88303" y="402424"/>
                </a:lnTo>
                <a:lnTo>
                  <a:pt x="60071" y="369303"/>
                </a:lnTo>
                <a:lnTo>
                  <a:pt x="38785" y="331266"/>
                </a:lnTo>
                <a:lnTo>
                  <a:pt x="25336" y="289166"/>
                </a:lnTo>
                <a:lnTo>
                  <a:pt x="20650" y="243916"/>
                </a:lnTo>
                <a:lnTo>
                  <a:pt x="25336" y="198666"/>
                </a:lnTo>
                <a:lnTo>
                  <a:pt x="38785" y="156565"/>
                </a:lnTo>
                <a:lnTo>
                  <a:pt x="60071" y="118516"/>
                </a:lnTo>
                <a:lnTo>
                  <a:pt x="88303" y="85394"/>
                </a:lnTo>
                <a:lnTo>
                  <a:pt x="122542" y="58102"/>
                </a:lnTo>
                <a:lnTo>
                  <a:pt x="161874" y="37503"/>
                </a:lnTo>
                <a:lnTo>
                  <a:pt x="205384" y="24485"/>
                </a:lnTo>
                <a:lnTo>
                  <a:pt x="252171" y="19951"/>
                </a:lnTo>
                <a:lnTo>
                  <a:pt x="298945" y="24485"/>
                </a:lnTo>
                <a:lnTo>
                  <a:pt x="342455" y="37503"/>
                </a:lnTo>
                <a:lnTo>
                  <a:pt x="381787" y="58102"/>
                </a:lnTo>
                <a:lnTo>
                  <a:pt x="416026" y="85394"/>
                </a:lnTo>
                <a:lnTo>
                  <a:pt x="444246" y="118516"/>
                </a:lnTo>
                <a:lnTo>
                  <a:pt x="465543" y="156565"/>
                </a:lnTo>
                <a:lnTo>
                  <a:pt x="478980" y="198666"/>
                </a:lnTo>
                <a:lnTo>
                  <a:pt x="483666" y="243916"/>
                </a:lnTo>
                <a:lnTo>
                  <a:pt x="483666" y="147320"/>
                </a:lnTo>
                <a:lnTo>
                  <a:pt x="461073" y="107188"/>
                </a:lnTo>
                <a:lnTo>
                  <a:pt x="430212" y="71132"/>
                </a:lnTo>
                <a:lnTo>
                  <a:pt x="392849" y="41440"/>
                </a:lnTo>
                <a:lnTo>
                  <a:pt x="351764" y="19951"/>
                </a:lnTo>
                <a:lnTo>
                  <a:pt x="302793" y="4914"/>
                </a:lnTo>
                <a:lnTo>
                  <a:pt x="252171" y="0"/>
                </a:lnTo>
                <a:lnTo>
                  <a:pt x="201536" y="4914"/>
                </a:lnTo>
                <a:lnTo>
                  <a:pt x="154279" y="19050"/>
                </a:lnTo>
                <a:lnTo>
                  <a:pt x="111467" y="41440"/>
                </a:lnTo>
                <a:lnTo>
                  <a:pt x="74104" y="71132"/>
                </a:lnTo>
                <a:lnTo>
                  <a:pt x="43243" y="107188"/>
                </a:lnTo>
                <a:lnTo>
                  <a:pt x="19913" y="148628"/>
                </a:lnTo>
                <a:lnTo>
                  <a:pt x="5156" y="194525"/>
                </a:lnTo>
                <a:lnTo>
                  <a:pt x="0" y="243916"/>
                </a:lnTo>
                <a:lnTo>
                  <a:pt x="5092" y="292887"/>
                </a:lnTo>
                <a:lnTo>
                  <a:pt x="19710" y="338594"/>
                </a:lnTo>
                <a:lnTo>
                  <a:pt x="42849" y="380009"/>
                </a:lnTo>
                <a:lnTo>
                  <a:pt x="73545" y="416153"/>
                </a:lnTo>
                <a:lnTo>
                  <a:pt x="110820" y="446011"/>
                </a:lnTo>
                <a:lnTo>
                  <a:pt x="153657" y="468579"/>
                </a:lnTo>
                <a:lnTo>
                  <a:pt x="201104" y="482854"/>
                </a:lnTo>
                <a:lnTo>
                  <a:pt x="252171" y="487832"/>
                </a:lnTo>
                <a:lnTo>
                  <a:pt x="302793" y="482904"/>
                </a:lnTo>
                <a:lnTo>
                  <a:pt x="350037" y="468769"/>
                </a:lnTo>
                <a:lnTo>
                  <a:pt x="351777" y="467855"/>
                </a:lnTo>
                <a:lnTo>
                  <a:pt x="392849" y="446379"/>
                </a:lnTo>
                <a:lnTo>
                  <a:pt x="430212" y="416687"/>
                </a:lnTo>
                <a:lnTo>
                  <a:pt x="461073" y="380644"/>
                </a:lnTo>
                <a:lnTo>
                  <a:pt x="484403" y="339191"/>
                </a:lnTo>
                <a:lnTo>
                  <a:pt x="499148" y="293306"/>
                </a:lnTo>
                <a:lnTo>
                  <a:pt x="504304" y="243916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4832658" y="448573"/>
            <a:ext cx="525145" cy="177165"/>
            <a:chOff x="4832658" y="448573"/>
            <a:chExt cx="525145" cy="177165"/>
          </a:xfrm>
        </p:grpSpPr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32658" y="448573"/>
              <a:ext cx="247715" cy="17688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2498" y="502781"/>
              <a:ext cx="110604" cy="12267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45543" y="501356"/>
              <a:ext cx="112058" cy="122672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5438712" y="448573"/>
            <a:ext cx="501650" cy="178435"/>
            <a:chOff x="5438712" y="448573"/>
            <a:chExt cx="501650" cy="178435"/>
          </a:xfrm>
        </p:grpSpPr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38712" y="448573"/>
              <a:ext cx="246261" cy="17830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04151" y="501356"/>
              <a:ext cx="235906" cy="125523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5962183" y="499931"/>
            <a:ext cx="252095" cy="124460"/>
            <a:chOff x="5962183" y="499931"/>
            <a:chExt cx="252095" cy="124460"/>
          </a:xfrm>
        </p:grpSpPr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02183" y="499931"/>
              <a:ext cx="112078" cy="12409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62183" y="499931"/>
              <a:ext cx="112078" cy="124097"/>
            </a:xfrm>
            <a:prstGeom prst="rect">
              <a:avLst/>
            </a:prstGeom>
          </p:spPr>
        </p:pic>
      </p:grp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20" dirty="0"/>
              <a:t>СПАСИБО</a:t>
            </a:r>
            <a:r>
              <a:rPr spc="-170" dirty="0"/>
              <a:t> </a:t>
            </a:r>
            <a:r>
              <a:rPr spc="65" dirty="0"/>
              <a:t>ЗА</a:t>
            </a:r>
            <a:r>
              <a:rPr spc="-190" dirty="0"/>
              <a:t> </a:t>
            </a:r>
            <a:r>
              <a:rPr spc="-10" dirty="0"/>
              <a:t>ВНИМАНИЕ!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1669394" y="6412400"/>
            <a:ext cx="229870" cy="2686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13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68492" y="6053429"/>
            <a:ext cx="1256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Microsoft Sans Serif"/>
                <a:cs typeface="Microsoft Sans Serif"/>
              </a:rPr>
              <a:t>pds.napf.ru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90475" y="0"/>
            <a:ext cx="2101524" cy="29535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70014" y="2010282"/>
            <a:ext cx="4472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150" dirty="0">
                <a:latin typeface="Arial Black"/>
                <a:cs typeface="Arial Black"/>
              </a:rPr>
              <a:t>Н</a:t>
            </a:r>
            <a:r>
              <a:rPr sz="1800" spc="-175" dirty="0">
                <a:latin typeface="Arial Black"/>
                <a:cs typeface="Arial Black"/>
              </a:rPr>
              <a:t>а</a:t>
            </a:r>
            <a:r>
              <a:rPr sz="1800" spc="-195" dirty="0">
                <a:latin typeface="Arial Black"/>
                <a:cs typeface="Arial Black"/>
              </a:rPr>
              <a:t>следо</a:t>
            </a:r>
            <a:r>
              <a:rPr sz="1800" spc="-110" dirty="0">
                <a:latin typeface="Arial Black"/>
                <a:cs typeface="Arial Black"/>
              </a:rPr>
              <a:t>в</a:t>
            </a:r>
            <a:r>
              <a:rPr sz="1800" spc="-114" dirty="0">
                <a:latin typeface="Arial Black"/>
                <a:cs typeface="Arial Black"/>
              </a:rPr>
              <a:t>а</a:t>
            </a:r>
            <a:r>
              <a:rPr sz="1800" spc="-120" dirty="0">
                <a:latin typeface="Arial Black"/>
                <a:cs typeface="Arial Black"/>
              </a:rPr>
              <a:t>н</a:t>
            </a:r>
            <a:r>
              <a:rPr sz="1800" spc="-110" dirty="0">
                <a:latin typeface="Arial Black"/>
                <a:cs typeface="Arial Black"/>
              </a:rPr>
              <a:t>и</a:t>
            </a:r>
            <a:r>
              <a:rPr sz="1800" spc="-180" dirty="0">
                <a:latin typeface="Arial Black"/>
                <a:cs typeface="Arial Black"/>
              </a:rPr>
              <a:t>е</a:t>
            </a:r>
            <a:r>
              <a:rPr sz="1800" spc="-16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–</a:t>
            </a:r>
            <a:r>
              <a:rPr sz="1800" spc="-145" dirty="0">
                <a:latin typeface="Arial Black"/>
                <a:cs typeface="Arial Black"/>
              </a:rPr>
              <a:t> </a:t>
            </a:r>
            <a:r>
              <a:rPr sz="2000" b="1" spc="20" dirty="0">
                <a:solidFill>
                  <a:srgbClr val="017D73"/>
                </a:solidFill>
                <a:latin typeface="Arial"/>
                <a:cs typeface="Arial"/>
              </a:rPr>
              <a:t>100</a:t>
            </a:r>
            <a:r>
              <a:rPr sz="2000" b="1" spc="40" dirty="0">
                <a:solidFill>
                  <a:srgbClr val="017D73"/>
                </a:solidFill>
                <a:latin typeface="Arial"/>
                <a:cs typeface="Arial"/>
              </a:rPr>
              <a:t>%</a:t>
            </a:r>
            <a:r>
              <a:rPr sz="2000" b="1" spc="-105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0D0D0D"/>
                </a:solidFill>
                <a:latin typeface="Microsoft Sans Serif"/>
                <a:cs typeface="Microsoft Sans Serif"/>
              </a:rPr>
              <a:t>ср</a:t>
            </a:r>
            <a:r>
              <a:rPr sz="1800" spc="10" dirty="0">
                <a:solidFill>
                  <a:srgbClr val="0D0D0D"/>
                </a:solidFill>
                <a:latin typeface="Microsoft Sans Serif"/>
                <a:cs typeface="Microsoft Sans Serif"/>
              </a:rPr>
              <a:t>е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дств</a:t>
            </a:r>
            <a:r>
              <a:rPr sz="18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сч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е</a:t>
            </a:r>
            <a:r>
              <a:rPr sz="18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т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е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18859" y="1810511"/>
            <a:ext cx="687705" cy="797560"/>
            <a:chOff x="6118859" y="1810511"/>
            <a:chExt cx="687705" cy="797560"/>
          </a:xfrm>
        </p:grpSpPr>
        <p:sp>
          <p:nvSpPr>
            <p:cNvPr id="5" name="object 5"/>
            <p:cNvSpPr/>
            <p:nvPr/>
          </p:nvSpPr>
          <p:spPr>
            <a:xfrm>
              <a:off x="6118859" y="1810511"/>
              <a:ext cx="687705" cy="797560"/>
            </a:xfrm>
            <a:custGeom>
              <a:avLst/>
              <a:gdLst/>
              <a:ahLst/>
              <a:cxnLst/>
              <a:rect l="l" t="t" r="r" b="b"/>
              <a:pathLst>
                <a:path w="687704" h="797560">
                  <a:moveTo>
                    <a:pt x="343662" y="0"/>
                  </a:moveTo>
                  <a:lnTo>
                    <a:pt x="0" y="196596"/>
                  </a:lnTo>
                  <a:lnTo>
                    <a:pt x="0" y="600455"/>
                  </a:lnTo>
                  <a:lnTo>
                    <a:pt x="343662" y="797051"/>
                  </a:lnTo>
                  <a:lnTo>
                    <a:pt x="687323" y="600455"/>
                  </a:lnTo>
                  <a:lnTo>
                    <a:pt x="687323" y="196596"/>
                  </a:lnTo>
                  <a:lnTo>
                    <a:pt x="343662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31636" y="2029459"/>
              <a:ext cx="462280" cy="355600"/>
            </a:xfrm>
            <a:custGeom>
              <a:avLst/>
              <a:gdLst/>
              <a:ahLst/>
              <a:cxnLst/>
              <a:rect l="l" t="t" r="r" b="b"/>
              <a:pathLst>
                <a:path w="462279" h="355600">
                  <a:moveTo>
                    <a:pt x="41148" y="302133"/>
                  </a:moveTo>
                  <a:lnTo>
                    <a:pt x="38354" y="299212"/>
                  </a:lnTo>
                  <a:lnTo>
                    <a:pt x="34036" y="299212"/>
                  </a:lnTo>
                  <a:lnTo>
                    <a:pt x="30226" y="299212"/>
                  </a:lnTo>
                  <a:lnTo>
                    <a:pt x="27432" y="302133"/>
                  </a:lnTo>
                  <a:lnTo>
                    <a:pt x="27432" y="352298"/>
                  </a:lnTo>
                  <a:lnTo>
                    <a:pt x="30226" y="355600"/>
                  </a:lnTo>
                  <a:lnTo>
                    <a:pt x="37846" y="355600"/>
                  </a:lnTo>
                  <a:lnTo>
                    <a:pt x="40640" y="352298"/>
                  </a:lnTo>
                  <a:lnTo>
                    <a:pt x="40640" y="305816"/>
                  </a:lnTo>
                  <a:lnTo>
                    <a:pt x="41148" y="302133"/>
                  </a:lnTo>
                  <a:close/>
                </a:path>
                <a:path w="462279" h="355600">
                  <a:moveTo>
                    <a:pt x="108204" y="173863"/>
                  </a:moveTo>
                  <a:lnTo>
                    <a:pt x="62598" y="160655"/>
                  </a:lnTo>
                  <a:lnTo>
                    <a:pt x="56896" y="160528"/>
                  </a:lnTo>
                  <a:lnTo>
                    <a:pt x="53594" y="160528"/>
                  </a:lnTo>
                  <a:lnTo>
                    <a:pt x="50292" y="163322"/>
                  </a:lnTo>
                  <a:lnTo>
                    <a:pt x="50292" y="170180"/>
                  </a:lnTo>
                  <a:lnTo>
                    <a:pt x="53594" y="173482"/>
                  </a:lnTo>
                  <a:lnTo>
                    <a:pt x="56896" y="173482"/>
                  </a:lnTo>
                  <a:lnTo>
                    <a:pt x="65163" y="173710"/>
                  </a:lnTo>
                  <a:lnTo>
                    <a:pt x="76225" y="174561"/>
                  </a:lnTo>
                  <a:lnTo>
                    <a:pt x="87718" y="176377"/>
                  </a:lnTo>
                  <a:lnTo>
                    <a:pt x="97282" y="179451"/>
                  </a:lnTo>
                  <a:lnTo>
                    <a:pt x="98679" y="180340"/>
                  </a:lnTo>
                  <a:lnTo>
                    <a:pt x="102489" y="180340"/>
                  </a:lnTo>
                  <a:lnTo>
                    <a:pt x="105283" y="178943"/>
                  </a:lnTo>
                  <a:lnTo>
                    <a:pt x="106299" y="176657"/>
                  </a:lnTo>
                  <a:lnTo>
                    <a:pt x="108204" y="173863"/>
                  </a:lnTo>
                  <a:close/>
                </a:path>
                <a:path w="462279" h="355600">
                  <a:moveTo>
                    <a:pt x="166116" y="315849"/>
                  </a:moveTo>
                  <a:lnTo>
                    <a:pt x="162941" y="312928"/>
                  </a:lnTo>
                  <a:lnTo>
                    <a:pt x="158242" y="312928"/>
                  </a:lnTo>
                  <a:lnTo>
                    <a:pt x="154051" y="312928"/>
                  </a:lnTo>
                  <a:lnTo>
                    <a:pt x="150876" y="315849"/>
                  </a:lnTo>
                  <a:lnTo>
                    <a:pt x="150876" y="352171"/>
                  </a:lnTo>
                  <a:lnTo>
                    <a:pt x="154051" y="355600"/>
                  </a:lnTo>
                  <a:lnTo>
                    <a:pt x="161925" y="355600"/>
                  </a:lnTo>
                  <a:lnTo>
                    <a:pt x="165608" y="352171"/>
                  </a:lnTo>
                  <a:lnTo>
                    <a:pt x="165608" y="319659"/>
                  </a:lnTo>
                  <a:lnTo>
                    <a:pt x="166116" y="315849"/>
                  </a:lnTo>
                  <a:close/>
                </a:path>
                <a:path w="462279" h="355600">
                  <a:moveTo>
                    <a:pt x="310883" y="315849"/>
                  </a:moveTo>
                  <a:lnTo>
                    <a:pt x="307467" y="312928"/>
                  </a:lnTo>
                  <a:lnTo>
                    <a:pt x="304038" y="312928"/>
                  </a:lnTo>
                  <a:lnTo>
                    <a:pt x="300088" y="312928"/>
                  </a:lnTo>
                  <a:lnTo>
                    <a:pt x="297180" y="315849"/>
                  </a:lnTo>
                  <a:lnTo>
                    <a:pt x="297180" y="352171"/>
                  </a:lnTo>
                  <a:lnTo>
                    <a:pt x="300088" y="355600"/>
                  </a:lnTo>
                  <a:lnTo>
                    <a:pt x="307467" y="355600"/>
                  </a:lnTo>
                  <a:lnTo>
                    <a:pt x="310883" y="352171"/>
                  </a:lnTo>
                  <a:lnTo>
                    <a:pt x="310883" y="315849"/>
                  </a:lnTo>
                  <a:close/>
                </a:path>
                <a:path w="462279" h="355600">
                  <a:moveTo>
                    <a:pt x="435864" y="311150"/>
                  </a:moveTo>
                  <a:lnTo>
                    <a:pt x="431673" y="308356"/>
                  </a:lnTo>
                  <a:lnTo>
                    <a:pt x="427990" y="308356"/>
                  </a:lnTo>
                  <a:lnTo>
                    <a:pt x="423786" y="308356"/>
                  </a:lnTo>
                  <a:lnTo>
                    <a:pt x="420611" y="311150"/>
                  </a:lnTo>
                  <a:lnTo>
                    <a:pt x="420611" y="352298"/>
                  </a:lnTo>
                  <a:lnTo>
                    <a:pt x="423786" y="355600"/>
                  </a:lnTo>
                  <a:lnTo>
                    <a:pt x="431673" y="355600"/>
                  </a:lnTo>
                  <a:lnTo>
                    <a:pt x="434721" y="352298"/>
                  </a:lnTo>
                  <a:lnTo>
                    <a:pt x="434721" y="314579"/>
                  </a:lnTo>
                  <a:lnTo>
                    <a:pt x="435864" y="311150"/>
                  </a:lnTo>
                  <a:close/>
                </a:path>
                <a:path w="462279" h="355600">
                  <a:moveTo>
                    <a:pt x="462280" y="298450"/>
                  </a:moveTo>
                  <a:lnTo>
                    <a:pt x="461733" y="290830"/>
                  </a:lnTo>
                  <a:lnTo>
                    <a:pt x="458863" y="283210"/>
                  </a:lnTo>
                  <a:lnTo>
                    <a:pt x="453999" y="278130"/>
                  </a:lnTo>
                  <a:lnTo>
                    <a:pt x="449160" y="274332"/>
                  </a:lnTo>
                  <a:lnTo>
                    <a:pt x="447548" y="273050"/>
                  </a:lnTo>
                  <a:lnTo>
                    <a:pt x="420243" y="259080"/>
                  </a:lnTo>
                  <a:lnTo>
                    <a:pt x="420243" y="251460"/>
                  </a:lnTo>
                  <a:lnTo>
                    <a:pt x="420243" y="245110"/>
                  </a:lnTo>
                  <a:lnTo>
                    <a:pt x="425361" y="240030"/>
                  </a:lnTo>
                  <a:lnTo>
                    <a:pt x="427926" y="237490"/>
                  </a:lnTo>
                  <a:lnTo>
                    <a:pt x="434276" y="229882"/>
                  </a:lnTo>
                  <a:lnTo>
                    <a:pt x="438988" y="220980"/>
                  </a:lnTo>
                  <a:lnTo>
                    <a:pt x="441833" y="209550"/>
                  </a:lnTo>
                  <a:lnTo>
                    <a:pt x="445211" y="203200"/>
                  </a:lnTo>
                  <a:lnTo>
                    <a:pt x="447586" y="195580"/>
                  </a:lnTo>
                  <a:lnTo>
                    <a:pt x="447865" y="194310"/>
                  </a:lnTo>
                  <a:lnTo>
                    <a:pt x="448983" y="189230"/>
                  </a:lnTo>
                  <a:lnTo>
                    <a:pt x="435673" y="144780"/>
                  </a:lnTo>
                  <a:lnTo>
                    <a:pt x="435102" y="144259"/>
                  </a:lnTo>
                  <a:lnTo>
                    <a:pt x="435102" y="181610"/>
                  </a:lnTo>
                  <a:lnTo>
                    <a:pt x="435102" y="185432"/>
                  </a:lnTo>
                  <a:lnTo>
                    <a:pt x="434086" y="190500"/>
                  </a:lnTo>
                  <a:lnTo>
                    <a:pt x="432689" y="194310"/>
                  </a:lnTo>
                  <a:lnTo>
                    <a:pt x="416267" y="181610"/>
                  </a:lnTo>
                  <a:lnTo>
                    <a:pt x="398716" y="173990"/>
                  </a:lnTo>
                  <a:lnTo>
                    <a:pt x="384390" y="168910"/>
                  </a:lnTo>
                  <a:lnTo>
                    <a:pt x="377685" y="167640"/>
                  </a:lnTo>
                  <a:lnTo>
                    <a:pt x="377063" y="166382"/>
                  </a:lnTo>
                  <a:lnTo>
                    <a:pt x="374383" y="166382"/>
                  </a:lnTo>
                  <a:lnTo>
                    <a:pt x="372859" y="167640"/>
                  </a:lnTo>
                  <a:lnTo>
                    <a:pt x="371462" y="167640"/>
                  </a:lnTo>
                  <a:lnTo>
                    <a:pt x="370078" y="170180"/>
                  </a:lnTo>
                  <a:lnTo>
                    <a:pt x="369062" y="171450"/>
                  </a:lnTo>
                  <a:lnTo>
                    <a:pt x="369062" y="173990"/>
                  </a:lnTo>
                  <a:lnTo>
                    <a:pt x="368554" y="177800"/>
                  </a:lnTo>
                  <a:lnTo>
                    <a:pt x="363855" y="182880"/>
                  </a:lnTo>
                  <a:lnTo>
                    <a:pt x="361442" y="185432"/>
                  </a:lnTo>
                  <a:lnTo>
                    <a:pt x="361442" y="190500"/>
                  </a:lnTo>
                  <a:lnTo>
                    <a:pt x="364985" y="194310"/>
                  </a:lnTo>
                  <a:lnTo>
                    <a:pt x="372237" y="194310"/>
                  </a:lnTo>
                  <a:lnTo>
                    <a:pt x="373380" y="193040"/>
                  </a:lnTo>
                  <a:lnTo>
                    <a:pt x="377190" y="189230"/>
                  </a:lnTo>
                  <a:lnTo>
                    <a:pt x="379603" y="185432"/>
                  </a:lnTo>
                  <a:lnTo>
                    <a:pt x="380619" y="181610"/>
                  </a:lnTo>
                  <a:lnTo>
                    <a:pt x="391121" y="185432"/>
                  </a:lnTo>
                  <a:lnTo>
                    <a:pt x="403872" y="191782"/>
                  </a:lnTo>
                  <a:lnTo>
                    <a:pt x="416458" y="199390"/>
                  </a:lnTo>
                  <a:lnTo>
                    <a:pt x="426466" y="208280"/>
                  </a:lnTo>
                  <a:lnTo>
                    <a:pt x="422452" y="220980"/>
                  </a:lnTo>
                  <a:lnTo>
                    <a:pt x="414604" y="231140"/>
                  </a:lnTo>
                  <a:lnTo>
                    <a:pt x="407289" y="235419"/>
                  </a:lnTo>
                  <a:lnTo>
                    <a:pt x="407289" y="265430"/>
                  </a:lnTo>
                  <a:lnTo>
                    <a:pt x="401561" y="271780"/>
                  </a:lnTo>
                  <a:lnTo>
                    <a:pt x="398513" y="274332"/>
                  </a:lnTo>
                  <a:lnTo>
                    <a:pt x="394843" y="275590"/>
                  </a:lnTo>
                  <a:lnTo>
                    <a:pt x="387337" y="275590"/>
                  </a:lnTo>
                  <a:lnTo>
                    <a:pt x="383667" y="274332"/>
                  </a:lnTo>
                  <a:lnTo>
                    <a:pt x="380619" y="271780"/>
                  </a:lnTo>
                  <a:lnTo>
                    <a:pt x="379272" y="270510"/>
                  </a:lnTo>
                  <a:lnTo>
                    <a:pt x="373888" y="265430"/>
                  </a:lnTo>
                  <a:lnTo>
                    <a:pt x="375285" y="264160"/>
                  </a:lnTo>
                  <a:lnTo>
                    <a:pt x="375793" y="261632"/>
                  </a:lnTo>
                  <a:lnTo>
                    <a:pt x="375793" y="251460"/>
                  </a:lnTo>
                  <a:lnTo>
                    <a:pt x="385318" y="254000"/>
                  </a:lnTo>
                  <a:lnTo>
                    <a:pt x="400685" y="254000"/>
                  </a:lnTo>
                  <a:lnTo>
                    <a:pt x="405892" y="251460"/>
                  </a:lnTo>
                  <a:lnTo>
                    <a:pt x="405892" y="261632"/>
                  </a:lnTo>
                  <a:lnTo>
                    <a:pt x="406387" y="264160"/>
                  </a:lnTo>
                  <a:lnTo>
                    <a:pt x="407289" y="265430"/>
                  </a:lnTo>
                  <a:lnTo>
                    <a:pt x="407289" y="235419"/>
                  </a:lnTo>
                  <a:lnTo>
                    <a:pt x="403720" y="237490"/>
                  </a:lnTo>
                  <a:lnTo>
                    <a:pt x="390652" y="240030"/>
                  </a:lnTo>
                  <a:lnTo>
                    <a:pt x="377126" y="237490"/>
                  </a:lnTo>
                  <a:lnTo>
                    <a:pt x="365963" y="229882"/>
                  </a:lnTo>
                  <a:lnTo>
                    <a:pt x="362991" y="226060"/>
                  </a:lnTo>
                  <a:lnTo>
                    <a:pt x="362839" y="225869"/>
                  </a:lnTo>
                  <a:lnTo>
                    <a:pt x="362839" y="245110"/>
                  </a:lnTo>
                  <a:lnTo>
                    <a:pt x="362839" y="259080"/>
                  </a:lnTo>
                  <a:lnTo>
                    <a:pt x="361937" y="259080"/>
                  </a:lnTo>
                  <a:lnTo>
                    <a:pt x="340487" y="270510"/>
                  </a:lnTo>
                  <a:lnTo>
                    <a:pt x="339979" y="270510"/>
                  </a:lnTo>
                  <a:lnTo>
                    <a:pt x="328663" y="265430"/>
                  </a:lnTo>
                  <a:lnTo>
                    <a:pt x="308864" y="256540"/>
                  </a:lnTo>
                  <a:lnTo>
                    <a:pt x="319239" y="252730"/>
                  </a:lnTo>
                  <a:lnTo>
                    <a:pt x="327990" y="247650"/>
                  </a:lnTo>
                  <a:lnTo>
                    <a:pt x="334949" y="243840"/>
                  </a:lnTo>
                  <a:lnTo>
                    <a:pt x="339979" y="241300"/>
                  </a:lnTo>
                  <a:lnTo>
                    <a:pt x="344678" y="238760"/>
                  </a:lnTo>
                  <a:lnTo>
                    <a:pt x="347091" y="232410"/>
                  </a:lnTo>
                  <a:lnTo>
                    <a:pt x="346062" y="227330"/>
                  </a:lnTo>
                  <a:lnTo>
                    <a:pt x="346062" y="226060"/>
                  </a:lnTo>
                  <a:lnTo>
                    <a:pt x="349135" y="231140"/>
                  </a:lnTo>
                  <a:lnTo>
                    <a:pt x="353072" y="236232"/>
                  </a:lnTo>
                  <a:lnTo>
                    <a:pt x="357695" y="241300"/>
                  </a:lnTo>
                  <a:lnTo>
                    <a:pt x="362839" y="245110"/>
                  </a:lnTo>
                  <a:lnTo>
                    <a:pt x="362839" y="225869"/>
                  </a:lnTo>
                  <a:lnTo>
                    <a:pt x="358051" y="219710"/>
                  </a:lnTo>
                  <a:lnTo>
                    <a:pt x="354330" y="207010"/>
                  </a:lnTo>
                  <a:lnTo>
                    <a:pt x="354330" y="205740"/>
                  </a:lnTo>
                  <a:lnTo>
                    <a:pt x="353809" y="205740"/>
                  </a:lnTo>
                  <a:lnTo>
                    <a:pt x="353314" y="204482"/>
                  </a:lnTo>
                  <a:lnTo>
                    <a:pt x="348983" y="196850"/>
                  </a:lnTo>
                  <a:lnTo>
                    <a:pt x="346583" y="189230"/>
                  </a:lnTo>
                  <a:lnTo>
                    <a:pt x="346583" y="181610"/>
                  </a:lnTo>
                  <a:lnTo>
                    <a:pt x="350012" y="163830"/>
                  </a:lnTo>
                  <a:lnTo>
                    <a:pt x="352577" y="160032"/>
                  </a:lnTo>
                  <a:lnTo>
                    <a:pt x="359422" y="149860"/>
                  </a:lnTo>
                  <a:lnTo>
                    <a:pt x="373418" y="139700"/>
                  </a:lnTo>
                  <a:lnTo>
                    <a:pt x="390652" y="135890"/>
                  </a:lnTo>
                  <a:lnTo>
                    <a:pt x="408038" y="139700"/>
                  </a:lnTo>
                  <a:lnTo>
                    <a:pt x="422160" y="149860"/>
                  </a:lnTo>
                  <a:lnTo>
                    <a:pt x="431634" y="163830"/>
                  </a:lnTo>
                  <a:lnTo>
                    <a:pt x="435102" y="181610"/>
                  </a:lnTo>
                  <a:lnTo>
                    <a:pt x="435102" y="144259"/>
                  </a:lnTo>
                  <a:lnTo>
                    <a:pt x="425958" y="135890"/>
                  </a:lnTo>
                  <a:lnTo>
                    <a:pt x="426466" y="132080"/>
                  </a:lnTo>
                  <a:lnTo>
                    <a:pt x="427355" y="129540"/>
                  </a:lnTo>
                  <a:lnTo>
                    <a:pt x="427355" y="128282"/>
                  </a:lnTo>
                  <a:lnTo>
                    <a:pt x="427355" y="127000"/>
                  </a:lnTo>
                  <a:lnTo>
                    <a:pt x="424522" y="114300"/>
                  </a:lnTo>
                  <a:lnTo>
                    <a:pt x="419709" y="107950"/>
                  </a:lnTo>
                  <a:lnTo>
                    <a:pt x="416826" y="104140"/>
                  </a:lnTo>
                  <a:lnTo>
                    <a:pt x="413004" y="102019"/>
                  </a:lnTo>
                  <a:lnTo>
                    <a:pt x="413004" y="127000"/>
                  </a:lnTo>
                  <a:lnTo>
                    <a:pt x="413004" y="128282"/>
                  </a:lnTo>
                  <a:lnTo>
                    <a:pt x="406387" y="125730"/>
                  </a:lnTo>
                  <a:lnTo>
                    <a:pt x="398780" y="124460"/>
                  </a:lnTo>
                  <a:lnTo>
                    <a:pt x="382905" y="124460"/>
                  </a:lnTo>
                  <a:lnTo>
                    <a:pt x="375285" y="125730"/>
                  </a:lnTo>
                  <a:lnTo>
                    <a:pt x="368554" y="128282"/>
                  </a:lnTo>
                  <a:lnTo>
                    <a:pt x="368554" y="127000"/>
                  </a:lnTo>
                  <a:lnTo>
                    <a:pt x="370319" y="119380"/>
                  </a:lnTo>
                  <a:lnTo>
                    <a:pt x="375119" y="114300"/>
                  </a:lnTo>
                  <a:lnTo>
                    <a:pt x="382155" y="109232"/>
                  </a:lnTo>
                  <a:lnTo>
                    <a:pt x="390652" y="107950"/>
                  </a:lnTo>
                  <a:lnTo>
                    <a:pt x="399554" y="109232"/>
                  </a:lnTo>
                  <a:lnTo>
                    <a:pt x="406628" y="114300"/>
                  </a:lnTo>
                  <a:lnTo>
                    <a:pt x="411314" y="119380"/>
                  </a:lnTo>
                  <a:lnTo>
                    <a:pt x="413004" y="127000"/>
                  </a:lnTo>
                  <a:lnTo>
                    <a:pt x="413004" y="102019"/>
                  </a:lnTo>
                  <a:lnTo>
                    <a:pt x="405434" y="97790"/>
                  </a:lnTo>
                  <a:lnTo>
                    <a:pt x="391541" y="95250"/>
                  </a:lnTo>
                  <a:lnTo>
                    <a:pt x="377469" y="97790"/>
                  </a:lnTo>
                  <a:lnTo>
                    <a:pt x="366102" y="104140"/>
                  </a:lnTo>
                  <a:lnTo>
                    <a:pt x="358495" y="114300"/>
                  </a:lnTo>
                  <a:lnTo>
                    <a:pt x="355727" y="127000"/>
                  </a:lnTo>
                  <a:lnTo>
                    <a:pt x="355727" y="129540"/>
                  </a:lnTo>
                  <a:lnTo>
                    <a:pt x="356108" y="133350"/>
                  </a:lnTo>
                  <a:lnTo>
                    <a:pt x="356616" y="135890"/>
                  </a:lnTo>
                  <a:lnTo>
                    <a:pt x="350812" y="140982"/>
                  </a:lnTo>
                  <a:lnTo>
                    <a:pt x="345655" y="146050"/>
                  </a:lnTo>
                  <a:lnTo>
                    <a:pt x="341210" y="152400"/>
                  </a:lnTo>
                  <a:lnTo>
                    <a:pt x="337566" y="160032"/>
                  </a:lnTo>
                  <a:lnTo>
                    <a:pt x="336207" y="147332"/>
                  </a:lnTo>
                  <a:lnTo>
                    <a:pt x="332740" y="106337"/>
                  </a:lnTo>
                  <a:lnTo>
                    <a:pt x="332740" y="228600"/>
                  </a:lnTo>
                  <a:lnTo>
                    <a:pt x="332740" y="229882"/>
                  </a:lnTo>
                  <a:lnTo>
                    <a:pt x="326097" y="233680"/>
                  </a:lnTo>
                  <a:lnTo>
                    <a:pt x="316776" y="238760"/>
                  </a:lnTo>
                  <a:lnTo>
                    <a:pt x="304673" y="242582"/>
                  </a:lnTo>
                  <a:lnTo>
                    <a:pt x="289687" y="247650"/>
                  </a:lnTo>
                  <a:lnTo>
                    <a:pt x="283959" y="245122"/>
                  </a:lnTo>
                  <a:lnTo>
                    <a:pt x="283959" y="260350"/>
                  </a:lnTo>
                  <a:lnTo>
                    <a:pt x="274167" y="273050"/>
                  </a:lnTo>
                  <a:lnTo>
                    <a:pt x="261569" y="283210"/>
                  </a:lnTo>
                  <a:lnTo>
                    <a:pt x="246799" y="289560"/>
                  </a:lnTo>
                  <a:lnTo>
                    <a:pt x="230505" y="292100"/>
                  </a:lnTo>
                  <a:lnTo>
                    <a:pt x="214439" y="289560"/>
                  </a:lnTo>
                  <a:lnTo>
                    <a:pt x="199936" y="283210"/>
                  </a:lnTo>
                  <a:lnTo>
                    <a:pt x="187794" y="273050"/>
                  </a:lnTo>
                  <a:lnTo>
                    <a:pt x="178816" y="260350"/>
                  </a:lnTo>
                  <a:lnTo>
                    <a:pt x="196469" y="251460"/>
                  </a:lnTo>
                  <a:lnTo>
                    <a:pt x="198882" y="247650"/>
                  </a:lnTo>
                  <a:lnTo>
                    <a:pt x="201295" y="243840"/>
                  </a:lnTo>
                  <a:lnTo>
                    <a:pt x="201295" y="219710"/>
                  </a:lnTo>
                  <a:lnTo>
                    <a:pt x="208241" y="222250"/>
                  </a:lnTo>
                  <a:lnTo>
                    <a:pt x="215582" y="223532"/>
                  </a:lnTo>
                  <a:lnTo>
                    <a:pt x="231394" y="226060"/>
                  </a:lnTo>
                  <a:lnTo>
                    <a:pt x="239115" y="224790"/>
                  </a:lnTo>
                  <a:lnTo>
                    <a:pt x="246570" y="224790"/>
                  </a:lnTo>
                  <a:lnTo>
                    <a:pt x="260985" y="219710"/>
                  </a:lnTo>
                  <a:lnTo>
                    <a:pt x="260985" y="243840"/>
                  </a:lnTo>
                  <a:lnTo>
                    <a:pt x="265811" y="251460"/>
                  </a:lnTo>
                  <a:lnTo>
                    <a:pt x="273431" y="255282"/>
                  </a:lnTo>
                  <a:lnTo>
                    <a:pt x="283959" y="260350"/>
                  </a:lnTo>
                  <a:lnTo>
                    <a:pt x="283959" y="245122"/>
                  </a:lnTo>
                  <a:lnTo>
                    <a:pt x="275336" y="241300"/>
                  </a:lnTo>
                  <a:lnTo>
                    <a:pt x="273431" y="238760"/>
                  </a:lnTo>
                  <a:lnTo>
                    <a:pt x="273431" y="219710"/>
                  </a:lnTo>
                  <a:lnTo>
                    <a:pt x="273431" y="212090"/>
                  </a:lnTo>
                  <a:lnTo>
                    <a:pt x="275120" y="210832"/>
                  </a:lnTo>
                  <a:lnTo>
                    <a:pt x="288658" y="200660"/>
                  </a:lnTo>
                  <a:lnTo>
                    <a:pt x="300266" y="184150"/>
                  </a:lnTo>
                  <a:lnTo>
                    <a:pt x="307657" y="166382"/>
                  </a:lnTo>
                  <a:lnTo>
                    <a:pt x="310261" y="146050"/>
                  </a:lnTo>
                  <a:lnTo>
                    <a:pt x="310261" y="124460"/>
                  </a:lnTo>
                  <a:lnTo>
                    <a:pt x="266319" y="90182"/>
                  </a:lnTo>
                  <a:lnTo>
                    <a:pt x="201803" y="73660"/>
                  </a:lnTo>
                  <a:lnTo>
                    <a:pt x="197612" y="73660"/>
                  </a:lnTo>
                  <a:lnTo>
                    <a:pt x="194564" y="76200"/>
                  </a:lnTo>
                  <a:lnTo>
                    <a:pt x="194564" y="78740"/>
                  </a:lnTo>
                  <a:lnTo>
                    <a:pt x="194056" y="82550"/>
                  </a:lnTo>
                  <a:lnTo>
                    <a:pt x="196977" y="86360"/>
                  </a:lnTo>
                  <a:lnTo>
                    <a:pt x="200787" y="86360"/>
                  </a:lnTo>
                  <a:lnTo>
                    <a:pt x="234403" y="92710"/>
                  </a:lnTo>
                  <a:lnTo>
                    <a:pt x="279260" y="111760"/>
                  </a:lnTo>
                  <a:lnTo>
                    <a:pt x="296418" y="127000"/>
                  </a:lnTo>
                  <a:lnTo>
                    <a:pt x="296418" y="144780"/>
                  </a:lnTo>
                  <a:lnTo>
                    <a:pt x="291147" y="170180"/>
                  </a:lnTo>
                  <a:lnTo>
                    <a:pt x="276885" y="191782"/>
                  </a:lnTo>
                  <a:lnTo>
                    <a:pt x="255905" y="205740"/>
                  </a:lnTo>
                  <a:lnTo>
                    <a:pt x="230505" y="210832"/>
                  </a:lnTo>
                  <a:lnTo>
                    <a:pt x="205092" y="205740"/>
                  </a:lnTo>
                  <a:lnTo>
                    <a:pt x="184251" y="191782"/>
                  </a:lnTo>
                  <a:lnTo>
                    <a:pt x="170154" y="170180"/>
                  </a:lnTo>
                  <a:lnTo>
                    <a:pt x="164973" y="144780"/>
                  </a:lnTo>
                  <a:lnTo>
                    <a:pt x="164973" y="135890"/>
                  </a:lnTo>
                  <a:lnTo>
                    <a:pt x="165862" y="134632"/>
                  </a:lnTo>
                  <a:lnTo>
                    <a:pt x="168275" y="132080"/>
                  </a:lnTo>
                  <a:lnTo>
                    <a:pt x="175133" y="128282"/>
                  </a:lnTo>
                  <a:lnTo>
                    <a:pt x="182206" y="121932"/>
                  </a:lnTo>
                  <a:lnTo>
                    <a:pt x="188658" y="113030"/>
                  </a:lnTo>
                  <a:lnTo>
                    <a:pt x="193675" y="102882"/>
                  </a:lnTo>
                  <a:lnTo>
                    <a:pt x="194564" y="100330"/>
                  </a:lnTo>
                  <a:lnTo>
                    <a:pt x="193167" y="95250"/>
                  </a:lnTo>
                  <a:lnTo>
                    <a:pt x="189357" y="95250"/>
                  </a:lnTo>
                  <a:lnTo>
                    <a:pt x="188595" y="93980"/>
                  </a:lnTo>
                  <a:lnTo>
                    <a:pt x="184404" y="93980"/>
                  </a:lnTo>
                  <a:lnTo>
                    <a:pt x="181991" y="96532"/>
                  </a:lnTo>
                  <a:lnTo>
                    <a:pt x="181229" y="99060"/>
                  </a:lnTo>
                  <a:lnTo>
                    <a:pt x="177507" y="106680"/>
                  </a:lnTo>
                  <a:lnTo>
                    <a:pt x="172605" y="113030"/>
                  </a:lnTo>
                  <a:lnTo>
                    <a:pt x="167347" y="116840"/>
                  </a:lnTo>
                  <a:lnTo>
                    <a:pt x="162560" y="120650"/>
                  </a:lnTo>
                  <a:lnTo>
                    <a:pt x="155829" y="124460"/>
                  </a:lnTo>
                  <a:lnTo>
                    <a:pt x="151638" y="132080"/>
                  </a:lnTo>
                  <a:lnTo>
                    <a:pt x="151638" y="144780"/>
                  </a:lnTo>
                  <a:lnTo>
                    <a:pt x="154203" y="165100"/>
                  </a:lnTo>
                  <a:lnTo>
                    <a:pt x="161556" y="184150"/>
                  </a:lnTo>
                  <a:lnTo>
                    <a:pt x="173113" y="199390"/>
                  </a:lnTo>
                  <a:lnTo>
                    <a:pt x="188341" y="212090"/>
                  </a:lnTo>
                  <a:lnTo>
                    <a:pt x="188341" y="238760"/>
                  </a:lnTo>
                  <a:lnTo>
                    <a:pt x="186436" y="241300"/>
                  </a:lnTo>
                  <a:lnTo>
                    <a:pt x="183642" y="242582"/>
                  </a:lnTo>
                  <a:lnTo>
                    <a:pt x="172085" y="247650"/>
                  </a:lnTo>
                  <a:lnTo>
                    <a:pt x="157111" y="242582"/>
                  </a:lnTo>
                  <a:lnTo>
                    <a:pt x="153035" y="240868"/>
                  </a:lnTo>
                  <a:lnTo>
                    <a:pt x="153035" y="256540"/>
                  </a:lnTo>
                  <a:lnTo>
                    <a:pt x="133858" y="265430"/>
                  </a:lnTo>
                  <a:lnTo>
                    <a:pt x="112395" y="259080"/>
                  </a:lnTo>
                  <a:lnTo>
                    <a:pt x="107061" y="256540"/>
                  </a:lnTo>
                  <a:lnTo>
                    <a:pt x="107061" y="251460"/>
                  </a:lnTo>
                  <a:lnTo>
                    <a:pt x="107061" y="245110"/>
                  </a:lnTo>
                  <a:lnTo>
                    <a:pt x="109474" y="243840"/>
                  </a:lnTo>
                  <a:lnTo>
                    <a:pt x="110998" y="241300"/>
                  </a:lnTo>
                  <a:lnTo>
                    <a:pt x="113284" y="240030"/>
                  </a:lnTo>
                  <a:lnTo>
                    <a:pt x="114808" y="238760"/>
                  </a:lnTo>
                  <a:lnTo>
                    <a:pt x="115697" y="237490"/>
                  </a:lnTo>
                  <a:lnTo>
                    <a:pt x="117094" y="234950"/>
                  </a:lnTo>
                  <a:lnTo>
                    <a:pt x="118110" y="237490"/>
                  </a:lnTo>
                  <a:lnTo>
                    <a:pt x="120015" y="240030"/>
                  </a:lnTo>
                  <a:lnTo>
                    <a:pt x="121920" y="241300"/>
                  </a:lnTo>
                  <a:lnTo>
                    <a:pt x="126733" y="243840"/>
                  </a:lnTo>
                  <a:lnTo>
                    <a:pt x="133477" y="247650"/>
                  </a:lnTo>
                  <a:lnTo>
                    <a:pt x="142201" y="252730"/>
                  </a:lnTo>
                  <a:lnTo>
                    <a:pt x="153035" y="256540"/>
                  </a:lnTo>
                  <a:lnTo>
                    <a:pt x="153035" y="240868"/>
                  </a:lnTo>
                  <a:lnTo>
                    <a:pt x="138988" y="234950"/>
                  </a:lnTo>
                  <a:lnTo>
                    <a:pt x="135928" y="233680"/>
                  </a:lnTo>
                  <a:lnTo>
                    <a:pt x="129540" y="229882"/>
                  </a:lnTo>
                  <a:lnTo>
                    <a:pt x="129540" y="228600"/>
                  </a:lnTo>
                  <a:lnTo>
                    <a:pt x="131978" y="213360"/>
                  </a:lnTo>
                  <a:lnTo>
                    <a:pt x="135407" y="186690"/>
                  </a:lnTo>
                  <a:lnTo>
                    <a:pt x="139357" y="149860"/>
                  </a:lnTo>
                  <a:lnTo>
                    <a:pt x="140525" y="135890"/>
                  </a:lnTo>
                  <a:lnTo>
                    <a:pt x="143383" y="101600"/>
                  </a:lnTo>
                  <a:lnTo>
                    <a:pt x="146291" y="81280"/>
                  </a:lnTo>
                  <a:lnTo>
                    <a:pt x="170688" y="35560"/>
                  </a:lnTo>
                  <a:lnTo>
                    <a:pt x="214045" y="13982"/>
                  </a:lnTo>
                  <a:lnTo>
                    <a:pt x="231394" y="12700"/>
                  </a:lnTo>
                  <a:lnTo>
                    <a:pt x="248653" y="13982"/>
                  </a:lnTo>
                  <a:lnTo>
                    <a:pt x="291592" y="35560"/>
                  </a:lnTo>
                  <a:lnTo>
                    <a:pt x="315887" y="81280"/>
                  </a:lnTo>
                  <a:lnTo>
                    <a:pt x="323126" y="149860"/>
                  </a:lnTo>
                  <a:lnTo>
                    <a:pt x="327050" y="186690"/>
                  </a:lnTo>
                  <a:lnTo>
                    <a:pt x="330352" y="213360"/>
                  </a:lnTo>
                  <a:lnTo>
                    <a:pt x="332740" y="228600"/>
                  </a:lnTo>
                  <a:lnTo>
                    <a:pt x="332740" y="106337"/>
                  </a:lnTo>
                  <a:lnTo>
                    <a:pt x="322491" y="59690"/>
                  </a:lnTo>
                  <a:lnTo>
                    <a:pt x="301244" y="26682"/>
                  </a:lnTo>
                  <a:lnTo>
                    <a:pt x="281711" y="12700"/>
                  </a:lnTo>
                  <a:lnTo>
                    <a:pt x="269748" y="6350"/>
                  </a:lnTo>
                  <a:lnTo>
                    <a:pt x="251269" y="1282"/>
                  </a:lnTo>
                  <a:lnTo>
                    <a:pt x="231394" y="0"/>
                  </a:lnTo>
                  <a:lnTo>
                    <a:pt x="211289" y="1282"/>
                  </a:lnTo>
                  <a:lnTo>
                    <a:pt x="161163" y="26682"/>
                  </a:lnTo>
                  <a:lnTo>
                    <a:pt x="139496" y="59690"/>
                  </a:lnTo>
                  <a:lnTo>
                    <a:pt x="130048" y="100330"/>
                  </a:lnTo>
                  <a:lnTo>
                    <a:pt x="128651" y="123190"/>
                  </a:lnTo>
                  <a:lnTo>
                    <a:pt x="122428" y="123190"/>
                  </a:lnTo>
                  <a:lnTo>
                    <a:pt x="122428" y="135890"/>
                  </a:lnTo>
                  <a:lnTo>
                    <a:pt x="122428" y="170180"/>
                  </a:lnTo>
                  <a:lnTo>
                    <a:pt x="121412" y="173990"/>
                  </a:lnTo>
                  <a:lnTo>
                    <a:pt x="115697" y="185432"/>
                  </a:lnTo>
                  <a:lnTo>
                    <a:pt x="115189" y="186690"/>
                  </a:lnTo>
                  <a:lnTo>
                    <a:pt x="115189" y="201930"/>
                  </a:lnTo>
                  <a:lnTo>
                    <a:pt x="114414" y="209550"/>
                  </a:lnTo>
                  <a:lnTo>
                    <a:pt x="93726" y="236689"/>
                  </a:lnTo>
                  <a:lnTo>
                    <a:pt x="93726" y="259080"/>
                  </a:lnTo>
                  <a:lnTo>
                    <a:pt x="77470" y="274332"/>
                  </a:lnTo>
                  <a:lnTo>
                    <a:pt x="72339" y="269240"/>
                  </a:lnTo>
                  <a:lnTo>
                    <a:pt x="62103" y="259080"/>
                  </a:lnTo>
                  <a:lnTo>
                    <a:pt x="62611" y="257810"/>
                  </a:lnTo>
                  <a:lnTo>
                    <a:pt x="62611" y="251460"/>
                  </a:lnTo>
                  <a:lnTo>
                    <a:pt x="66929" y="252730"/>
                  </a:lnTo>
                  <a:lnTo>
                    <a:pt x="71755" y="254000"/>
                  </a:lnTo>
                  <a:lnTo>
                    <a:pt x="83693" y="254000"/>
                  </a:lnTo>
                  <a:lnTo>
                    <a:pt x="93218" y="251460"/>
                  </a:lnTo>
                  <a:lnTo>
                    <a:pt x="93218" y="257810"/>
                  </a:lnTo>
                  <a:lnTo>
                    <a:pt x="93726" y="259080"/>
                  </a:lnTo>
                  <a:lnTo>
                    <a:pt x="93726" y="236689"/>
                  </a:lnTo>
                  <a:lnTo>
                    <a:pt x="92481" y="237490"/>
                  </a:lnTo>
                  <a:lnTo>
                    <a:pt x="79883" y="240030"/>
                  </a:lnTo>
                  <a:lnTo>
                    <a:pt x="76962" y="240030"/>
                  </a:lnTo>
                  <a:lnTo>
                    <a:pt x="63106" y="236232"/>
                  </a:lnTo>
                  <a:lnTo>
                    <a:pt x="51714" y="228600"/>
                  </a:lnTo>
                  <a:lnTo>
                    <a:pt x="43992" y="215900"/>
                  </a:lnTo>
                  <a:lnTo>
                    <a:pt x="41148" y="200660"/>
                  </a:lnTo>
                  <a:lnTo>
                    <a:pt x="41148" y="186690"/>
                  </a:lnTo>
                  <a:lnTo>
                    <a:pt x="40640" y="185432"/>
                  </a:lnTo>
                  <a:lnTo>
                    <a:pt x="36322" y="176530"/>
                  </a:lnTo>
                  <a:lnTo>
                    <a:pt x="34417" y="173990"/>
                  </a:lnTo>
                  <a:lnTo>
                    <a:pt x="33909" y="170180"/>
                  </a:lnTo>
                  <a:lnTo>
                    <a:pt x="33909" y="166382"/>
                  </a:lnTo>
                  <a:lnTo>
                    <a:pt x="36271" y="154940"/>
                  </a:lnTo>
                  <a:lnTo>
                    <a:pt x="42735" y="146050"/>
                  </a:lnTo>
                  <a:lnTo>
                    <a:pt x="52336" y="138430"/>
                  </a:lnTo>
                  <a:lnTo>
                    <a:pt x="64135" y="135890"/>
                  </a:lnTo>
                  <a:lnTo>
                    <a:pt x="122428" y="135890"/>
                  </a:lnTo>
                  <a:lnTo>
                    <a:pt x="122428" y="123190"/>
                  </a:lnTo>
                  <a:lnTo>
                    <a:pt x="64516" y="123190"/>
                  </a:lnTo>
                  <a:lnTo>
                    <a:pt x="47713" y="127000"/>
                  </a:lnTo>
                  <a:lnTo>
                    <a:pt x="34036" y="135890"/>
                  </a:lnTo>
                  <a:lnTo>
                    <a:pt x="24828" y="149860"/>
                  </a:lnTo>
                  <a:lnTo>
                    <a:pt x="21463" y="166382"/>
                  </a:lnTo>
                  <a:lnTo>
                    <a:pt x="21463" y="172732"/>
                  </a:lnTo>
                  <a:lnTo>
                    <a:pt x="22479" y="179082"/>
                  </a:lnTo>
                  <a:lnTo>
                    <a:pt x="24892" y="182880"/>
                  </a:lnTo>
                  <a:lnTo>
                    <a:pt x="28702" y="190500"/>
                  </a:lnTo>
                  <a:lnTo>
                    <a:pt x="28702" y="201930"/>
                  </a:lnTo>
                  <a:lnTo>
                    <a:pt x="30327" y="214630"/>
                  </a:lnTo>
                  <a:lnTo>
                    <a:pt x="34874" y="226060"/>
                  </a:lnTo>
                  <a:lnTo>
                    <a:pt x="41821" y="236232"/>
                  </a:lnTo>
                  <a:lnTo>
                    <a:pt x="50673" y="245110"/>
                  </a:lnTo>
                  <a:lnTo>
                    <a:pt x="50673" y="255282"/>
                  </a:lnTo>
                  <a:lnTo>
                    <a:pt x="50165" y="256540"/>
                  </a:lnTo>
                  <a:lnTo>
                    <a:pt x="48768" y="257810"/>
                  </a:lnTo>
                  <a:lnTo>
                    <a:pt x="21082" y="265430"/>
                  </a:lnTo>
                  <a:lnTo>
                    <a:pt x="12687" y="269240"/>
                  </a:lnTo>
                  <a:lnTo>
                    <a:pt x="6007" y="275590"/>
                  </a:lnTo>
                  <a:lnTo>
                    <a:pt x="1587" y="283210"/>
                  </a:lnTo>
                  <a:lnTo>
                    <a:pt x="0" y="292100"/>
                  </a:lnTo>
                  <a:lnTo>
                    <a:pt x="0" y="351790"/>
                  </a:lnTo>
                  <a:lnTo>
                    <a:pt x="2921" y="355600"/>
                  </a:lnTo>
                  <a:lnTo>
                    <a:pt x="10033" y="355600"/>
                  </a:lnTo>
                  <a:lnTo>
                    <a:pt x="12954" y="351790"/>
                  </a:lnTo>
                  <a:lnTo>
                    <a:pt x="12954" y="285750"/>
                  </a:lnTo>
                  <a:lnTo>
                    <a:pt x="17653" y="279400"/>
                  </a:lnTo>
                  <a:lnTo>
                    <a:pt x="23876" y="278130"/>
                  </a:lnTo>
                  <a:lnTo>
                    <a:pt x="52070" y="270510"/>
                  </a:lnTo>
                  <a:lnTo>
                    <a:pt x="53594" y="270510"/>
                  </a:lnTo>
                  <a:lnTo>
                    <a:pt x="54991" y="269240"/>
                  </a:lnTo>
                  <a:lnTo>
                    <a:pt x="72136" y="287032"/>
                  </a:lnTo>
                  <a:lnTo>
                    <a:pt x="72136" y="353060"/>
                  </a:lnTo>
                  <a:lnTo>
                    <a:pt x="75057" y="355600"/>
                  </a:lnTo>
                  <a:lnTo>
                    <a:pt x="82296" y="355600"/>
                  </a:lnTo>
                  <a:lnTo>
                    <a:pt x="85598" y="353060"/>
                  </a:lnTo>
                  <a:lnTo>
                    <a:pt x="85598" y="287032"/>
                  </a:lnTo>
                  <a:lnTo>
                    <a:pt x="97840" y="274332"/>
                  </a:lnTo>
                  <a:lnTo>
                    <a:pt x="102743" y="269240"/>
                  </a:lnTo>
                  <a:lnTo>
                    <a:pt x="105156" y="270510"/>
                  </a:lnTo>
                  <a:lnTo>
                    <a:pt x="107569" y="270510"/>
                  </a:lnTo>
                  <a:lnTo>
                    <a:pt x="109474" y="271780"/>
                  </a:lnTo>
                  <a:lnTo>
                    <a:pt x="116586" y="273050"/>
                  </a:lnTo>
                  <a:lnTo>
                    <a:pt x="110185" y="279400"/>
                  </a:lnTo>
                  <a:lnTo>
                    <a:pt x="105384" y="285750"/>
                  </a:lnTo>
                  <a:lnTo>
                    <a:pt x="102387" y="294640"/>
                  </a:lnTo>
                  <a:lnTo>
                    <a:pt x="101346" y="303530"/>
                  </a:lnTo>
                  <a:lnTo>
                    <a:pt x="101346" y="353060"/>
                  </a:lnTo>
                  <a:lnTo>
                    <a:pt x="104775" y="355600"/>
                  </a:lnTo>
                  <a:lnTo>
                    <a:pt x="111887" y="355600"/>
                  </a:lnTo>
                  <a:lnTo>
                    <a:pt x="114808" y="353060"/>
                  </a:lnTo>
                  <a:lnTo>
                    <a:pt x="114808" y="293382"/>
                  </a:lnTo>
                  <a:lnTo>
                    <a:pt x="120015" y="285750"/>
                  </a:lnTo>
                  <a:lnTo>
                    <a:pt x="127635" y="281940"/>
                  </a:lnTo>
                  <a:lnTo>
                    <a:pt x="157810" y="269240"/>
                  </a:lnTo>
                  <a:lnTo>
                    <a:pt x="166878" y="265430"/>
                  </a:lnTo>
                  <a:lnTo>
                    <a:pt x="178092" y="281940"/>
                  </a:lnTo>
                  <a:lnTo>
                    <a:pt x="193230" y="294640"/>
                  </a:lnTo>
                  <a:lnTo>
                    <a:pt x="211302" y="302260"/>
                  </a:lnTo>
                  <a:lnTo>
                    <a:pt x="231394" y="304800"/>
                  </a:lnTo>
                  <a:lnTo>
                    <a:pt x="251307" y="302260"/>
                  </a:lnTo>
                  <a:lnTo>
                    <a:pt x="269405" y="294640"/>
                  </a:lnTo>
                  <a:lnTo>
                    <a:pt x="272453" y="292100"/>
                  </a:lnTo>
                  <a:lnTo>
                    <a:pt x="284632" y="281940"/>
                  </a:lnTo>
                  <a:lnTo>
                    <a:pt x="295910" y="265430"/>
                  </a:lnTo>
                  <a:lnTo>
                    <a:pt x="334645" y="281940"/>
                  </a:lnTo>
                  <a:lnTo>
                    <a:pt x="342760" y="285750"/>
                  </a:lnTo>
                  <a:lnTo>
                    <a:pt x="347586" y="293382"/>
                  </a:lnTo>
                  <a:lnTo>
                    <a:pt x="347586" y="353060"/>
                  </a:lnTo>
                  <a:lnTo>
                    <a:pt x="350888" y="355600"/>
                  </a:lnTo>
                  <a:lnTo>
                    <a:pt x="358140" y="355600"/>
                  </a:lnTo>
                  <a:lnTo>
                    <a:pt x="360934" y="353060"/>
                  </a:lnTo>
                  <a:lnTo>
                    <a:pt x="360934" y="293382"/>
                  </a:lnTo>
                  <a:lnTo>
                    <a:pt x="358140" y="285750"/>
                  </a:lnTo>
                  <a:lnTo>
                    <a:pt x="352285" y="279400"/>
                  </a:lnTo>
                  <a:lnTo>
                    <a:pt x="363334" y="274332"/>
                  </a:lnTo>
                  <a:lnTo>
                    <a:pt x="370967" y="281940"/>
                  </a:lnTo>
                  <a:lnTo>
                    <a:pt x="376288" y="287032"/>
                  </a:lnTo>
                  <a:lnTo>
                    <a:pt x="383413" y="289560"/>
                  </a:lnTo>
                  <a:lnTo>
                    <a:pt x="397764" y="289560"/>
                  </a:lnTo>
                  <a:lnTo>
                    <a:pt x="405003" y="287032"/>
                  </a:lnTo>
                  <a:lnTo>
                    <a:pt x="410718" y="281940"/>
                  </a:lnTo>
                  <a:lnTo>
                    <a:pt x="417068" y="275590"/>
                  </a:lnTo>
                  <a:lnTo>
                    <a:pt x="418338" y="274332"/>
                  </a:lnTo>
                  <a:lnTo>
                    <a:pt x="440817" y="285750"/>
                  </a:lnTo>
                  <a:lnTo>
                    <a:pt x="446532" y="288290"/>
                  </a:lnTo>
                  <a:lnTo>
                    <a:pt x="449453" y="293382"/>
                  </a:lnTo>
                  <a:lnTo>
                    <a:pt x="449453" y="351790"/>
                  </a:lnTo>
                  <a:lnTo>
                    <a:pt x="452247" y="355600"/>
                  </a:lnTo>
                  <a:lnTo>
                    <a:pt x="459486" y="355600"/>
                  </a:lnTo>
                  <a:lnTo>
                    <a:pt x="462280" y="351790"/>
                  </a:lnTo>
                  <a:lnTo>
                    <a:pt x="462280" y="2984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70014" y="3266313"/>
            <a:ext cx="4817110" cy="237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1800" spc="-235" dirty="0">
                <a:latin typeface="Arial Black"/>
                <a:cs typeface="Arial Black"/>
              </a:rPr>
              <a:t>Г</a:t>
            </a:r>
            <a:r>
              <a:rPr sz="1800" spc="-100" dirty="0">
                <a:latin typeface="Arial Black"/>
                <a:cs typeface="Arial Black"/>
              </a:rPr>
              <a:t>о</a:t>
            </a:r>
            <a:r>
              <a:rPr sz="1800" spc="-200" dirty="0">
                <a:latin typeface="Arial Black"/>
                <a:cs typeface="Arial Black"/>
              </a:rPr>
              <a:t>су</a:t>
            </a:r>
            <a:r>
              <a:rPr sz="1800" spc="-215" dirty="0">
                <a:latin typeface="Arial Black"/>
                <a:cs typeface="Arial Black"/>
              </a:rPr>
              <a:t>д</a:t>
            </a:r>
            <a:r>
              <a:rPr sz="1800" spc="-175" dirty="0">
                <a:latin typeface="Arial Black"/>
                <a:cs typeface="Arial Black"/>
              </a:rPr>
              <a:t>а</a:t>
            </a:r>
            <a:r>
              <a:rPr sz="1800" spc="-90" dirty="0">
                <a:latin typeface="Arial Black"/>
                <a:cs typeface="Arial Black"/>
              </a:rPr>
              <a:t>р</a:t>
            </a:r>
            <a:r>
              <a:rPr sz="1800" spc="-340" dirty="0">
                <a:latin typeface="Arial Black"/>
                <a:cs typeface="Arial Black"/>
              </a:rPr>
              <a:t>с</a:t>
            </a:r>
            <a:r>
              <a:rPr sz="1800" spc="-45" dirty="0">
                <a:latin typeface="Arial Black"/>
                <a:cs typeface="Arial Black"/>
              </a:rPr>
              <a:t>т</a:t>
            </a:r>
            <a:r>
              <a:rPr sz="1800" spc="-35" dirty="0">
                <a:latin typeface="Arial Black"/>
                <a:cs typeface="Arial Black"/>
              </a:rPr>
              <a:t>в</a:t>
            </a:r>
            <a:r>
              <a:rPr sz="1800" spc="-170" dirty="0">
                <a:latin typeface="Arial Black"/>
                <a:cs typeface="Arial Black"/>
              </a:rPr>
              <a:t>енные </a:t>
            </a:r>
            <a:r>
              <a:rPr sz="1800" spc="-114" dirty="0">
                <a:latin typeface="Arial Black"/>
                <a:cs typeface="Arial Black"/>
              </a:rPr>
              <a:t>г</a:t>
            </a:r>
            <a:r>
              <a:rPr sz="1800" spc="-175" dirty="0">
                <a:latin typeface="Arial Black"/>
                <a:cs typeface="Arial Black"/>
              </a:rPr>
              <a:t>а</a:t>
            </a:r>
            <a:r>
              <a:rPr sz="1800" spc="-75" dirty="0">
                <a:latin typeface="Arial Black"/>
                <a:cs typeface="Arial Black"/>
              </a:rPr>
              <a:t>р</a:t>
            </a:r>
            <a:r>
              <a:rPr sz="1800" spc="-175" dirty="0">
                <a:latin typeface="Arial Black"/>
                <a:cs typeface="Arial Black"/>
              </a:rPr>
              <a:t>а</a:t>
            </a:r>
            <a:r>
              <a:rPr sz="1800" spc="-85" dirty="0">
                <a:latin typeface="Arial Black"/>
                <a:cs typeface="Arial Black"/>
              </a:rPr>
              <a:t>нт</a:t>
            </a:r>
            <a:r>
              <a:rPr sz="1800" spc="-90" dirty="0">
                <a:latin typeface="Arial Black"/>
                <a:cs typeface="Arial Black"/>
              </a:rPr>
              <a:t>ии</a:t>
            </a:r>
            <a:r>
              <a:rPr sz="1800" spc="-180" dirty="0">
                <a:latin typeface="Arial Black"/>
                <a:cs typeface="Arial Black"/>
              </a:rPr>
              <a:t> </a:t>
            </a:r>
            <a:r>
              <a:rPr sz="1800" spc="-320" dirty="0">
                <a:latin typeface="Arial Black"/>
                <a:cs typeface="Arial Black"/>
              </a:rPr>
              <a:t>с</a:t>
            </a:r>
            <a:r>
              <a:rPr sz="1800" spc="-100" dirty="0">
                <a:latin typeface="Arial Black"/>
                <a:cs typeface="Arial Black"/>
              </a:rPr>
              <a:t>о</a:t>
            </a:r>
            <a:r>
              <a:rPr sz="1800" spc="-235" dirty="0">
                <a:latin typeface="Arial Black"/>
                <a:cs typeface="Arial Black"/>
              </a:rPr>
              <a:t>х</a:t>
            </a:r>
            <a:r>
              <a:rPr sz="1800" spc="-90" dirty="0">
                <a:latin typeface="Arial Black"/>
                <a:cs typeface="Arial Black"/>
              </a:rPr>
              <a:t>р</a:t>
            </a:r>
            <a:r>
              <a:rPr sz="1800" spc="-140" dirty="0">
                <a:latin typeface="Arial Black"/>
                <a:cs typeface="Arial Black"/>
              </a:rPr>
              <a:t>анн</a:t>
            </a:r>
            <a:r>
              <a:rPr sz="1800" spc="-150" dirty="0">
                <a:latin typeface="Arial Black"/>
                <a:cs typeface="Arial Black"/>
              </a:rPr>
              <a:t>ости</a:t>
            </a:r>
            <a:r>
              <a:rPr sz="1800" spc="-1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–</a:t>
            </a:r>
          </a:p>
          <a:p>
            <a:pPr marL="12700" marR="575945">
              <a:lnSpc>
                <a:spcPts val="2150"/>
              </a:lnSpc>
              <a:spcBef>
                <a:spcPts val="125"/>
              </a:spcBef>
            </a:pPr>
            <a:r>
              <a:rPr sz="2000" b="1" spc="35" dirty="0">
                <a:solidFill>
                  <a:srgbClr val="017D73"/>
                </a:solidFill>
                <a:latin typeface="Arial"/>
                <a:cs typeface="Arial"/>
              </a:rPr>
              <a:t>до</a:t>
            </a:r>
            <a:r>
              <a:rPr sz="2000" b="1" spc="-55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rgbClr val="017D73"/>
                </a:solidFill>
                <a:latin typeface="Arial"/>
                <a:cs typeface="Arial"/>
              </a:rPr>
              <a:t>2,8</a:t>
            </a:r>
            <a:r>
              <a:rPr sz="2000" b="1" spc="-45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114" dirty="0">
                <a:solidFill>
                  <a:srgbClr val="017D73"/>
                </a:solidFill>
                <a:latin typeface="Arial"/>
                <a:cs typeface="Arial"/>
              </a:rPr>
              <a:t>млн</a:t>
            </a:r>
            <a:r>
              <a:rPr sz="2000" b="1" spc="-60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017D73"/>
                </a:solidFill>
                <a:latin typeface="Arial"/>
                <a:cs typeface="Arial"/>
              </a:rPr>
              <a:t>руб.</a:t>
            </a:r>
            <a:r>
              <a:rPr sz="2000" b="1" spc="-45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17D73"/>
                </a:solidFill>
                <a:latin typeface="Arial"/>
                <a:cs typeface="Arial"/>
              </a:rPr>
              <a:t>+</a:t>
            </a:r>
            <a:r>
              <a:rPr sz="2000" b="1" spc="-50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нвестиционный </a:t>
            </a:r>
            <a:r>
              <a:rPr sz="1800" spc="-46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доход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Microsoft Sans Serif"/>
              <a:cs typeface="Microsoft Sans Serif"/>
            </a:endParaRPr>
          </a:p>
          <a:p>
            <a:pPr marL="12700" marR="505459">
              <a:lnSpc>
                <a:spcPct val="92200"/>
              </a:lnSpc>
            </a:pPr>
            <a:r>
              <a:rPr sz="1800" spc="-235" dirty="0">
                <a:latin typeface="Arial Black"/>
                <a:cs typeface="Arial Black"/>
              </a:rPr>
              <a:t>Г</a:t>
            </a:r>
            <a:r>
              <a:rPr sz="1800" spc="-175" dirty="0">
                <a:latin typeface="Arial Black"/>
                <a:cs typeface="Arial Black"/>
              </a:rPr>
              <a:t>а</a:t>
            </a:r>
            <a:r>
              <a:rPr sz="1800" spc="-140" dirty="0">
                <a:latin typeface="Arial Black"/>
                <a:cs typeface="Arial Black"/>
              </a:rPr>
              <a:t>р</a:t>
            </a:r>
            <a:r>
              <a:rPr sz="1800" spc="-125" dirty="0">
                <a:latin typeface="Arial Black"/>
                <a:cs typeface="Arial Black"/>
              </a:rPr>
              <a:t>а</a:t>
            </a:r>
            <a:r>
              <a:rPr sz="1800" spc="-100" dirty="0">
                <a:latin typeface="Arial Black"/>
                <a:cs typeface="Arial Black"/>
              </a:rPr>
              <a:t>н</a:t>
            </a:r>
            <a:r>
              <a:rPr sz="1800" spc="-85" dirty="0">
                <a:latin typeface="Arial Black"/>
                <a:cs typeface="Arial Black"/>
              </a:rPr>
              <a:t>т</a:t>
            </a:r>
            <a:r>
              <a:rPr sz="1800" spc="-100" dirty="0">
                <a:latin typeface="Arial Black"/>
                <a:cs typeface="Arial Black"/>
              </a:rPr>
              <a:t>ия</a:t>
            </a:r>
            <a:r>
              <a:rPr sz="1800" spc="-175" dirty="0">
                <a:latin typeface="Arial Black"/>
                <a:cs typeface="Arial Black"/>
              </a:rPr>
              <a:t> </a:t>
            </a:r>
            <a:r>
              <a:rPr sz="1800" spc="-114" dirty="0">
                <a:latin typeface="Arial Black"/>
                <a:cs typeface="Arial Black"/>
              </a:rPr>
              <a:t>б</a:t>
            </a:r>
            <a:r>
              <a:rPr sz="1800" spc="-175" dirty="0">
                <a:latin typeface="Arial Black"/>
                <a:cs typeface="Arial Black"/>
              </a:rPr>
              <a:t>е</a:t>
            </a:r>
            <a:r>
              <a:rPr sz="1800" spc="-315" dirty="0">
                <a:latin typeface="Arial Black"/>
                <a:cs typeface="Arial Black"/>
              </a:rPr>
              <a:t>з</a:t>
            </a:r>
            <a:r>
              <a:rPr sz="1800" spc="-160" dirty="0">
                <a:latin typeface="Arial Black"/>
                <a:cs typeface="Arial Black"/>
              </a:rPr>
              <a:t>у</a:t>
            </a:r>
            <a:r>
              <a:rPr sz="1800" spc="-114" dirty="0">
                <a:latin typeface="Arial Black"/>
                <a:cs typeface="Arial Black"/>
              </a:rPr>
              <a:t>б</a:t>
            </a:r>
            <a:r>
              <a:rPr sz="1800" spc="-220" dirty="0">
                <a:latin typeface="Arial Black"/>
                <a:cs typeface="Arial Black"/>
              </a:rPr>
              <a:t>ы</a:t>
            </a:r>
            <a:r>
              <a:rPr sz="1800" spc="-75" dirty="0">
                <a:latin typeface="Arial Black"/>
                <a:cs typeface="Arial Black"/>
              </a:rPr>
              <a:t>то</a:t>
            </a:r>
            <a:r>
              <a:rPr sz="1800" spc="-90" dirty="0">
                <a:latin typeface="Arial Black"/>
                <a:cs typeface="Arial Black"/>
              </a:rPr>
              <a:t>ч</a:t>
            </a:r>
            <a:r>
              <a:rPr sz="1800" spc="-140" dirty="0">
                <a:latin typeface="Arial Black"/>
                <a:cs typeface="Arial Black"/>
              </a:rPr>
              <a:t>ност</a:t>
            </a:r>
            <a:r>
              <a:rPr sz="1800" spc="-150" dirty="0">
                <a:latin typeface="Arial Black"/>
                <a:cs typeface="Arial Black"/>
              </a:rPr>
              <a:t>и</a:t>
            </a:r>
            <a:r>
              <a:rPr sz="1800" spc="-16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–</a:t>
            </a:r>
            <a:r>
              <a:rPr sz="1800" spc="-135" dirty="0">
                <a:latin typeface="Arial Black"/>
                <a:cs typeface="Arial Black"/>
              </a:rPr>
              <a:t> </a:t>
            </a:r>
            <a:r>
              <a:rPr sz="1800" b="1" spc="30" dirty="0">
                <a:solidFill>
                  <a:srgbClr val="0D0D0D"/>
                </a:solidFill>
                <a:latin typeface="Arial"/>
                <a:cs typeface="Arial"/>
              </a:rPr>
              <a:t>НПФ  </a:t>
            </a:r>
            <a:r>
              <a:rPr sz="2000" b="1" spc="60" dirty="0">
                <a:solidFill>
                  <a:srgbClr val="017D73"/>
                </a:solidFill>
                <a:latin typeface="Arial"/>
                <a:cs typeface="Arial"/>
              </a:rPr>
              <a:t>обязан</a:t>
            </a:r>
            <a:r>
              <a:rPr sz="2000" b="1" spc="-60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65" dirty="0">
                <a:solidFill>
                  <a:srgbClr val="017D73"/>
                </a:solidFill>
                <a:latin typeface="Arial"/>
                <a:cs typeface="Arial"/>
              </a:rPr>
              <a:t>обеспечить</a:t>
            </a:r>
            <a:r>
              <a:rPr sz="2000" b="1" spc="-75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017D73"/>
                </a:solidFill>
                <a:latin typeface="Arial"/>
                <a:cs typeface="Arial"/>
              </a:rPr>
              <a:t>сохранность </a:t>
            </a:r>
            <a:r>
              <a:rPr sz="2000" b="1" spc="-540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средств</a:t>
            </a:r>
            <a:r>
              <a:rPr sz="18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5" dirty="0">
                <a:solidFill>
                  <a:srgbClr val="0D0D0D"/>
                </a:solidFill>
                <a:latin typeface="Microsoft Sans Serif"/>
                <a:cs typeface="Microsoft Sans Serif"/>
              </a:rPr>
              <a:t>счете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18859" y="4791455"/>
            <a:ext cx="687705" cy="797560"/>
            <a:chOff x="6118859" y="4791455"/>
            <a:chExt cx="687705" cy="797560"/>
          </a:xfrm>
        </p:grpSpPr>
        <p:sp>
          <p:nvSpPr>
            <p:cNvPr id="9" name="object 9"/>
            <p:cNvSpPr/>
            <p:nvPr/>
          </p:nvSpPr>
          <p:spPr>
            <a:xfrm>
              <a:off x="6118859" y="4791455"/>
              <a:ext cx="687705" cy="797560"/>
            </a:xfrm>
            <a:custGeom>
              <a:avLst/>
              <a:gdLst/>
              <a:ahLst/>
              <a:cxnLst/>
              <a:rect l="l" t="t" r="r" b="b"/>
              <a:pathLst>
                <a:path w="687704" h="797560">
                  <a:moveTo>
                    <a:pt x="343662" y="0"/>
                  </a:moveTo>
                  <a:lnTo>
                    <a:pt x="0" y="196596"/>
                  </a:lnTo>
                  <a:lnTo>
                    <a:pt x="0" y="600456"/>
                  </a:lnTo>
                  <a:lnTo>
                    <a:pt x="343662" y="797052"/>
                  </a:lnTo>
                  <a:lnTo>
                    <a:pt x="687323" y="600456"/>
                  </a:lnTo>
                  <a:lnTo>
                    <a:pt x="687323" y="196596"/>
                  </a:lnTo>
                  <a:lnTo>
                    <a:pt x="343662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4891" y="5076443"/>
              <a:ext cx="166624" cy="2164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53492" y="4963667"/>
              <a:ext cx="412750" cy="472440"/>
            </a:xfrm>
            <a:custGeom>
              <a:avLst/>
              <a:gdLst/>
              <a:ahLst/>
              <a:cxnLst/>
              <a:rect l="l" t="t" r="r" b="b"/>
              <a:pathLst>
                <a:path w="412750" h="472439">
                  <a:moveTo>
                    <a:pt x="357606" y="262763"/>
                  </a:moveTo>
                  <a:lnTo>
                    <a:pt x="355587" y="258826"/>
                  </a:lnTo>
                  <a:lnTo>
                    <a:pt x="350888" y="257060"/>
                  </a:lnTo>
                  <a:lnTo>
                    <a:pt x="347205" y="257060"/>
                  </a:lnTo>
                  <a:lnTo>
                    <a:pt x="344411" y="259207"/>
                  </a:lnTo>
                  <a:lnTo>
                    <a:pt x="343128" y="261747"/>
                  </a:lnTo>
                  <a:lnTo>
                    <a:pt x="333654" y="289140"/>
                  </a:lnTo>
                  <a:lnTo>
                    <a:pt x="321627" y="313982"/>
                  </a:lnTo>
                  <a:lnTo>
                    <a:pt x="291071" y="356108"/>
                  </a:lnTo>
                  <a:lnTo>
                    <a:pt x="252615" y="387896"/>
                  </a:lnTo>
                  <a:lnTo>
                    <a:pt x="206362" y="410337"/>
                  </a:lnTo>
                  <a:lnTo>
                    <a:pt x="169633" y="393966"/>
                  </a:lnTo>
                  <a:lnTo>
                    <a:pt x="137629" y="371817"/>
                  </a:lnTo>
                  <a:lnTo>
                    <a:pt x="110464" y="344068"/>
                  </a:lnTo>
                  <a:lnTo>
                    <a:pt x="88252" y="310896"/>
                  </a:lnTo>
                  <a:lnTo>
                    <a:pt x="65709" y="251383"/>
                  </a:lnTo>
                  <a:lnTo>
                    <a:pt x="54978" y="181864"/>
                  </a:lnTo>
                  <a:lnTo>
                    <a:pt x="54978" y="178054"/>
                  </a:lnTo>
                  <a:lnTo>
                    <a:pt x="51549" y="175260"/>
                  </a:lnTo>
                  <a:lnTo>
                    <a:pt x="48374" y="175260"/>
                  </a:lnTo>
                  <a:lnTo>
                    <a:pt x="43548" y="175387"/>
                  </a:lnTo>
                  <a:lnTo>
                    <a:pt x="40627" y="179324"/>
                  </a:lnTo>
                  <a:lnTo>
                    <a:pt x="45224" y="220306"/>
                  </a:lnTo>
                  <a:lnTo>
                    <a:pt x="62941" y="287909"/>
                  </a:lnTo>
                  <a:lnTo>
                    <a:pt x="100457" y="353936"/>
                  </a:lnTo>
                  <a:lnTo>
                    <a:pt x="129616" y="383768"/>
                  </a:lnTo>
                  <a:lnTo>
                    <a:pt x="164261" y="407365"/>
                  </a:lnTo>
                  <a:lnTo>
                    <a:pt x="204330" y="424688"/>
                  </a:lnTo>
                  <a:lnTo>
                    <a:pt x="204838" y="424688"/>
                  </a:lnTo>
                  <a:lnTo>
                    <a:pt x="205854" y="425196"/>
                  </a:lnTo>
                  <a:lnTo>
                    <a:pt x="208267" y="425196"/>
                  </a:lnTo>
                  <a:lnTo>
                    <a:pt x="236054" y="414058"/>
                  </a:lnTo>
                  <a:lnTo>
                    <a:pt x="282714" y="384848"/>
                  </a:lnTo>
                  <a:lnTo>
                    <a:pt x="319925" y="344766"/>
                  </a:lnTo>
                  <a:lnTo>
                    <a:pt x="347459" y="294805"/>
                  </a:lnTo>
                  <a:lnTo>
                    <a:pt x="357606" y="266204"/>
                  </a:lnTo>
                  <a:lnTo>
                    <a:pt x="357606" y="262763"/>
                  </a:lnTo>
                  <a:close/>
                </a:path>
                <a:path w="412750" h="472439">
                  <a:moveTo>
                    <a:pt x="371741" y="147040"/>
                  </a:moveTo>
                  <a:lnTo>
                    <a:pt x="370205" y="116268"/>
                  </a:lnTo>
                  <a:lnTo>
                    <a:pt x="368922" y="103378"/>
                  </a:lnTo>
                  <a:lnTo>
                    <a:pt x="367906" y="99949"/>
                  </a:lnTo>
                  <a:lnTo>
                    <a:pt x="364985" y="97409"/>
                  </a:lnTo>
                  <a:lnTo>
                    <a:pt x="361937" y="97409"/>
                  </a:lnTo>
                  <a:lnTo>
                    <a:pt x="310730" y="89357"/>
                  </a:lnTo>
                  <a:lnTo>
                    <a:pt x="261493" y="71564"/>
                  </a:lnTo>
                  <a:lnTo>
                    <a:pt x="224180" y="53594"/>
                  </a:lnTo>
                  <a:lnTo>
                    <a:pt x="208775" y="44958"/>
                  </a:lnTo>
                  <a:lnTo>
                    <a:pt x="206235" y="44196"/>
                  </a:lnTo>
                  <a:lnTo>
                    <a:pt x="205219" y="44196"/>
                  </a:lnTo>
                  <a:lnTo>
                    <a:pt x="204076" y="44196"/>
                  </a:lnTo>
                  <a:lnTo>
                    <a:pt x="203060" y="44450"/>
                  </a:lnTo>
                  <a:lnTo>
                    <a:pt x="187096" y="53594"/>
                  </a:lnTo>
                  <a:lnTo>
                    <a:pt x="149745" y="71564"/>
                  </a:lnTo>
                  <a:lnTo>
                    <a:pt x="100355" y="89357"/>
                  </a:lnTo>
                  <a:lnTo>
                    <a:pt x="49009" y="97409"/>
                  </a:lnTo>
                  <a:lnTo>
                    <a:pt x="46088" y="97409"/>
                  </a:lnTo>
                  <a:lnTo>
                    <a:pt x="43040" y="99949"/>
                  </a:lnTo>
                  <a:lnTo>
                    <a:pt x="42151" y="103378"/>
                  </a:lnTo>
                  <a:lnTo>
                    <a:pt x="40627" y="118046"/>
                  </a:lnTo>
                  <a:lnTo>
                    <a:pt x="39573" y="134531"/>
                  </a:lnTo>
                  <a:lnTo>
                    <a:pt x="39103" y="159385"/>
                  </a:lnTo>
                  <a:lnTo>
                    <a:pt x="42151" y="162433"/>
                  </a:lnTo>
                  <a:lnTo>
                    <a:pt x="49517" y="162433"/>
                  </a:lnTo>
                  <a:lnTo>
                    <a:pt x="53073" y="159385"/>
                  </a:lnTo>
                  <a:lnTo>
                    <a:pt x="53225" y="141224"/>
                  </a:lnTo>
                  <a:lnTo>
                    <a:pt x="53708" y="128625"/>
                  </a:lnTo>
                  <a:lnTo>
                    <a:pt x="54457" y="118452"/>
                  </a:lnTo>
                  <a:lnTo>
                    <a:pt x="55486" y="110998"/>
                  </a:lnTo>
                  <a:lnTo>
                    <a:pt x="77444" y="108534"/>
                  </a:lnTo>
                  <a:lnTo>
                    <a:pt x="101422" y="103289"/>
                  </a:lnTo>
                  <a:lnTo>
                    <a:pt x="155562" y="83947"/>
                  </a:lnTo>
                  <a:lnTo>
                    <a:pt x="197688" y="63284"/>
                  </a:lnTo>
                  <a:lnTo>
                    <a:pt x="205346" y="58928"/>
                  </a:lnTo>
                  <a:lnTo>
                    <a:pt x="212852" y="63284"/>
                  </a:lnTo>
                  <a:lnTo>
                    <a:pt x="255003" y="83947"/>
                  </a:lnTo>
                  <a:lnTo>
                    <a:pt x="308940" y="103479"/>
                  </a:lnTo>
                  <a:lnTo>
                    <a:pt x="355079" y="110998"/>
                  </a:lnTo>
                  <a:lnTo>
                    <a:pt x="356666" y="130327"/>
                  </a:lnTo>
                  <a:lnTo>
                    <a:pt x="357289" y="160210"/>
                  </a:lnTo>
                  <a:lnTo>
                    <a:pt x="355066" y="197726"/>
                  </a:lnTo>
                  <a:lnTo>
                    <a:pt x="348081" y="239903"/>
                  </a:lnTo>
                  <a:lnTo>
                    <a:pt x="347586" y="243840"/>
                  </a:lnTo>
                  <a:lnTo>
                    <a:pt x="349605" y="247396"/>
                  </a:lnTo>
                  <a:lnTo>
                    <a:pt x="353047" y="248412"/>
                  </a:lnTo>
                  <a:lnTo>
                    <a:pt x="357479" y="248412"/>
                  </a:lnTo>
                  <a:lnTo>
                    <a:pt x="360527" y="245872"/>
                  </a:lnTo>
                  <a:lnTo>
                    <a:pt x="361429" y="242316"/>
                  </a:lnTo>
                  <a:lnTo>
                    <a:pt x="369989" y="190715"/>
                  </a:lnTo>
                  <a:lnTo>
                    <a:pt x="371741" y="147040"/>
                  </a:lnTo>
                  <a:close/>
                </a:path>
                <a:path w="412750" h="472439">
                  <a:moveTo>
                    <a:pt x="412203" y="124028"/>
                  </a:moveTo>
                  <a:lnTo>
                    <a:pt x="409765" y="86944"/>
                  </a:lnTo>
                  <a:lnTo>
                    <a:pt x="407657" y="71755"/>
                  </a:lnTo>
                  <a:lnTo>
                    <a:pt x="407149" y="68834"/>
                  </a:lnTo>
                  <a:lnTo>
                    <a:pt x="404228" y="66294"/>
                  </a:lnTo>
                  <a:lnTo>
                    <a:pt x="401180" y="66294"/>
                  </a:lnTo>
                  <a:lnTo>
                    <a:pt x="398170" y="65824"/>
                  </a:lnTo>
                  <a:lnTo>
                    <a:pt x="398170" y="138607"/>
                  </a:lnTo>
                  <a:lnTo>
                    <a:pt x="395960" y="184619"/>
                  </a:lnTo>
                  <a:lnTo>
                    <a:pt x="387845" y="236867"/>
                  </a:lnTo>
                  <a:lnTo>
                    <a:pt x="366483" y="307009"/>
                  </a:lnTo>
                  <a:lnTo>
                    <a:pt x="333235" y="365633"/>
                  </a:lnTo>
                  <a:lnTo>
                    <a:pt x="307594" y="395503"/>
                  </a:lnTo>
                  <a:lnTo>
                    <a:pt x="277660" y="420966"/>
                  </a:lnTo>
                  <a:lnTo>
                    <a:pt x="243649" y="441883"/>
                  </a:lnTo>
                  <a:lnTo>
                    <a:pt x="205727" y="458089"/>
                  </a:lnTo>
                  <a:lnTo>
                    <a:pt x="167576" y="442239"/>
                  </a:lnTo>
                  <a:lnTo>
                    <a:pt x="133515" y="421576"/>
                  </a:lnTo>
                  <a:lnTo>
                    <a:pt x="103568" y="396163"/>
                  </a:lnTo>
                  <a:lnTo>
                    <a:pt x="77711" y="366014"/>
                  </a:lnTo>
                  <a:lnTo>
                    <a:pt x="45021" y="307822"/>
                  </a:lnTo>
                  <a:lnTo>
                    <a:pt x="23101" y="238391"/>
                  </a:lnTo>
                  <a:lnTo>
                    <a:pt x="15481" y="185978"/>
                  </a:lnTo>
                  <a:lnTo>
                    <a:pt x="13398" y="139560"/>
                  </a:lnTo>
                  <a:lnTo>
                    <a:pt x="14579" y="103035"/>
                  </a:lnTo>
                  <a:lnTo>
                    <a:pt x="16751" y="80264"/>
                  </a:lnTo>
                  <a:lnTo>
                    <a:pt x="44208" y="77571"/>
                  </a:lnTo>
                  <a:lnTo>
                    <a:pt x="74434" y="71056"/>
                  </a:lnTo>
                  <a:lnTo>
                    <a:pt x="142227" y="46990"/>
                  </a:lnTo>
                  <a:lnTo>
                    <a:pt x="182118" y="28054"/>
                  </a:lnTo>
                  <a:lnTo>
                    <a:pt x="205727" y="15113"/>
                  </a:lnTo>
                  <a:lnTo>
                    <a:pt x="214782" y="20231"/>
                  </a:lnTo>
                  <a:lnTo>
                    <a:pt x="268706" y="46990"/>
                  </a:lnTo>
                  <a:lnTo>
                    <a:pt x="304253" y="60833"/>
                  </a:lnTo>
                  <a:lnTo>
                    <a:pt x="367296" y="77571"/>
                  </a:lnTo>
                  <a:lnTo>
                    <a:pt x="394703" y="80264"/>
                  </a:lnTo>
                  <a:lnTo>
                    <a:pt x="396925" y="102577"/>
                  </a:lnTo>
                  <a:lnTo>
                    <a:pt x="398170" y="138607"/>
                  </a:lnTo>
                  <a:lnTo>
                    <a:pt x="398170" y="65824"/>
                  </a:lnTo>
                  <a:lnTo>
                    <a:pt x="336880" y="56210"/>
                  </a:lnTo>
                  <a:lnTo>
                    <a:pt x="275069" y="33921"/>
                  </a:lnTo>
                  <a:lnTo>
                    <a:pt x="235953" y="15113"/>
                  </a:lnTo>
                  <a:lnTo>
                    <a:pt x="228295" y="11430"/>
                  </a:lnTo>
                  <a:lnTo>
                    <a:pt x="209156" y="762"/>
                  </a:lnTo>
                  <a:lnTo>
                    <a:pt x="207886" y="254"/>
                  </a:lnTo>
                  <a:lnTo>
                    <a:pt x="206743" y="0"/>
                  </a:lnTo>
                  <a:lnTo>
                    <a:pt x="204457" y="0"/>
                  </a:lnTo>
                  <a:lnTo>
                    <a:pt x="203441" y="254"/>
                  </a:lnTo>
                  <a:lnTo>
                    <a:pt x="202679" y="762"/>
                  </a:lnTo>
                  <a:lnTo>
                    <a:pt x="183603" y="11430"/>
                  </a:lnTo>
                  <a:lnTo>
                    <a:pt x="136867" y="33921"/>
                  </a:lnTo>
                  <a:lnTo>
                    <a:pt x="75069" y="56210"/>
                  </a:lnTo>
                  <a:lnTo>
                    <a:pt x="10782" y="66294"/>
                  </a:lnTo>
                  <a:lnTo>
                    <a:pt x="7734" y="66294"/>
                  </a:lnTo>
                  <a:lnTo>
                    <a:pt x="4813" y="68834"/>
                  </a:lnTo>
                  <a:lnTo>
                    <a:pt x="4305" y="71755"/>
                  </a:lnTo>
                  <a:lnTo>
                    <a:pt x="2209" y="86944"/>
                  </a:lnTo>
                  <a:lnTo>
                    <a:pt x="0" y="124028"/>
                  </a:lnTo>
                  <a:lnTo>
                    <a:pt x="1422" y="177101"/>
                  </a:lnTo>
                  <a:lnTo>
                    <a:pt x="10274" y="240284"/>
                  </a:lnTo>
                  <a:lnTo>
                    <a:pt x="19735" y="278015"/>
                  </a:lnTo>
                  <a:lnTo>
                    <a:pt x="48323" y="344716"/>
                  </a:lnTo>
                  <a:lnTo>
                    <a:pt x="94919" y="405676"/>
                  </a:lnTo>
                  <a:lnTo>
                    <a:pt x="127025" y="432816"/>
                  </a:lnTo>
                  <a:lnTo>
                    <a:pt x="163499" y="454914"/>
                  </a:lnTo>
                  <a:lnTo>
                    <a:pt x="204203" y="471932"/>
                  </a:lnTo>
                  <a:lnTo>
                    <a:pt x="205219" y="471932"/>
                  </a:lnTo>
                  <a:lnTo>
                    <a:pt x="205727" y="472440"/>
                  </a:lnTo>
                  <a:lnTo>
                    <a:pt x="208140" y="472440"/>
                  </a:lnTo>
                  <a:lnTo>
                    <a:pt x="209156" y="471932"/>
                  </a:lnTo>
                  <a:lnTo>
                    <a:pt x="242265" y="458089"/>
                  </a:lnTo>
                  <a:lnTo>
                    <a:pt x="286435" y="432816"/>
                  </a:lnTo>
                  <a:lnTo>
                    <a:pt x="318693" y="405676"/>
                  </a:lnTo>
                  <a:lnTo>
                    <a:pt x="346570" y="373507"/>
                  </a:lnTo>
                  <a:lnTo>
                    <a:pt x="380758" y="312470"/>
                  </a:lnTo>
                  <a:lnTo>
                    <a:pt x="403720" y="240284"/>
                  </a:lnTo>
                  <a:lnTo>
                    <a:pt x="411378" y="177101"/>
                  </a:lnTo>
                  <a:lnTo>
                    <a:pt x="412203" y="1240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18859" y="3300984"/>
            <a:ext cx="687705" cy="797560"/>
            <a:chOff x="6118859" y="3300984"/>
            <a:chExt cx="687705" cy="797560"/>
          </a:xfrm>
        </p:grpSpPr>
        <p:sp>
          <p:nvSpPr>
            <p:cNvPr id="13" name="object 13"/>
            <p:cNvSpPr/>
            <p:nvPr/>
          </p:nvSpPr>
          <p:spPr>
            <a:xfrm>
              <a:off x="6118859" y="3300984"/>
              <a:ext cx="687705" cy="797560"/>
            </a:xfrm>
            <a:custGeom>
              <a:avLst/>
              <a:gdLst/>
              <a:ahLst/>
              <a:cxnLst/>
              <a:rect l="l" t="t" r="r" b="b"/>
              <a:pathLst>
                <a:path w="687704" h="797560">
                  <a:moveTo>
                    <a:pt x="343662" y="0"/>
                  </a:moveTo>
                  <a:lnTo>
                    <a:pt x="0" y="196595"/>
                  </a:lnTo>
                  <a:lnTo>
                    <a:pt x="0" y="600455"/>
                  </a:lnTo>
                  <a:lnTo>
                    <a:pt x="343662" y="797051"/>
                  </a:lnTo>
                  <a:lnTo>
                    <a:pt x="687323" y="600455"/>
                  </a:lnTo>
                  <a:lnTo>
                    <a:pt x="687323" y="196595"/>
                  </a:lnTo>
                  <a:lnTo>
                    <a:pt x="343662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43828" y="3537204"/>
              <a:ext cx="440690" cy="327660"/>
            </a:xfrm>
            <a:custGeom>
              <a:avLst/>
              <a:gdLst/>
              <a:ahLst/>
              <a:cxnLst/>
              <a:rect l="l" t="t" r="r" b="b"/>
              <a:pathLst>
                <a:path w="440690" h="327660">
                  <a:moveTo>
                    <a:pt x="365760" y="144399"/>
                  </a:moveTo>
                  <a:lnTo>
                    <a:pt x="361950" y="140716"/>
                  </a:lnTo>
                  <a:lnTo>
                    <a:pt x="360299" y="140081"/>
                  </a:lnTo>
                  <a:lnTo>
                    <a:pt x="356743" y="140081"/>
                  </a:lnTo>
                  <a:lnTo>
                    <a:pt x="354965" y="140716"/>
                  </a:lnTo>
                  <a:lnTo>
                    <a:pt x="193675" y="302006"/>
                  </a:lnTo>
                  <a:lnTo>
                    <a:pt x="187617" y="306997"/>
                  </a:lnTo>
                  <a:lnTo>
                    <a:pt x="180822" y="310667"/>
                  </a:lnTo>
                  <a:lnTo>
                    <a:pt x="173431" y="312928"/>
                  </a:lnTo>
                  <a:lnTo>
                    <a:pt x="165608" y="313690"/>
                  </a:lnTo>
                  <a:lnTo>
                    <a:pt x="158000" y="312928"/>
                  </a:lnTo>
                  <a:lnTo>
                    <a:pt x="150723" y="310667"/>
                  </a:lnTo>
                  <a:lnTo>
                    <a:pt x="143903" y="306997"/>
                  </a:lnTo>
                  <a:lnTo>
                    <a:pt x="137668" y="302006"/>
                  </a:lnTo>
                  <a:lnTo>
                    <a:pt x="17780" y="181737"/>
                  </a:lnTo>
                  <a:lnTo>
                    <a:pt x="73279" y="126746"/>
                  </a:lnTo>
                  <a:lnTo>
                    <a:pt x="94234" y="147701"/>
                  </a:lnTo>
                  <a:lnTo>
                    <a:pt x="96012" y="148463"/>
                  </a:lnTo>
                  <a:lnTo>
                    <a:pt x="99568" y="148463"/>
                  </a:lnTo>
                  <a:lnTo>
                    <a:pt x="101219" y="147701"/>
                  </a:lnTo>
                  <a:lnTo>
                    <a:pt x="105918" y="143510"/>
                  </a:lnTo>
                  <a:lnTo>
                    <a:pt x="105918" y="139319"/>
                  </a:lnTo>
                  <a:lnTo>
                    <a:pt x="102616" y="136525"/>
                  </a:lnTo>
                  <a:lnTo>
                    <a:pt x="76962" y="110490"/>
                  </a:lnTo>
                  <a:lnTo>
                    <a:pt x="75184" y="109728"/>
                  </a:lnTo>
                  <a:lnTo>
                    <a:pt x="73533" y="109728"/>
                  </a:lnTo>
                  <a:lnTo>
                    <a:pt x="71755" y="109728"/>
                  </a:lnTo>
                  <a:lnTo>
                    <a:pt x="69977" y="110490"/>
                  </a:lnTo>
                  <a:lnTo>
                    <a:pt x="0" y="180340"/>
                  </a:lnTo>
                  <a:lnTo>
                    <a:pt x="0" y="184023"/>
                  </a:lnTo>
                  <a:lnTo>
                    <a:pt x="127889" y="311785"/>
                  </a:lnTo>
                  <a:lnTo>
                    <a:pt x="165100" y="327660"/>
                  </a:lnTo>
                  <a:lnTo>
                    <a:pt x="175501" y="326682"/>
                  </a:lnTo>
                  <a:lnTo>
                    <a:pt x="185381" y="323723"/>
                  </a:lnTo>
                  <a:lnTo>
                    <a:pt x="194449" y="318770"/>
                  </a:lnTo>
                  <a:lnTo>
                    <a:pt x="202438" y="311785"/>
                  </a:lnTo>
                  <a:lnTo>
                    <a:pt x="365760" y="149098"/>
                  </a:lnTo>
                  <a:lnTo>
                    <a:pt x="365760" y="144399"/>
                  </a:lnTo>
                  <a:close/>
                </a:path>
                <a:path w="440690" h="327660">
                  <a:moveTo>
                    <a:pt x="440436" y="70993"/>
                  </a:moveTo>
                  <a:lnTo>
                    <a:pt x="438531" y="67310"/>
                  </a:lnTo>
                  <a:lnTo>
                    <a:pt x="373126" y="2159"/>
                  </a:lnTo>
                  <a:lnTo>
                    <a:pt x="371475" y="762"/>
                  </a:lnTo>
                  <a:lnTo>
                    <a:pt x="369697" y="0"/>
                  </a:lnTo>
                  <a:lnTo>
                    <a:pt x="368046" y="0"/>
                  </a:lnTo>
                  <a:lnTo>
                    <a:pt x="366268" y="0"/>
                  </a:lnTo>
                  <a:lnTo>
                    <a:pt x="364490" y="762"/>
                  </a:lnTo>
                  <a:lnTo>
                    <a:pt x="362839" y="2159"/>
                  </a:lnTo>
                  <a:lnTo>
                    <a:pt x="170434" y="194437"/>
                  </a:lnTo>
                  <a:lnTo>
                    <a:pt x="169037" y="195453"/>
                  </a:lnTo>
                  <a:lnTo>
                    <a:pt x="167640" y="195834"/>
                  </a:lnTo>
                  <a:lnTo>
                    <a:pt x="163957" y="195834"/>
                  </a:lnTo>
                  <a:lnTo>
                    <a:pt x="162560" y="195453"/>
                  </a:lnTo>
                  <a:lnTo>
                    <a:pt x="161163" y="194437"/>
                  </a:lnTo>
                  <a:lnTo>
                    <a:pt x="122809" y="155829"/>
                  </a:lnTo>
                  <a:lnTo>
                    <a:pt x="121158" y="154432"/>
                  </a:lnTo>
                  <a:lnTo>
                    <a:pt x="119507" y="153670"/>
                  </a:lnTo>
                  <a:lnTo>
                    <a:pt x="115951" y="153670"/>
                  </a:lnTo>
                  <a:lnTo>
                    <a:pt x="114173" y="154432"/>
                  </a:lnTo>
                  <a:lnTo>
                    <a:pt x="109728" y="158623"/>
                  </a:lnTo>
                  <a:lnTo>
                    <a:pt x="109728" y="162814"/>
                  </a:lnTo>
                  <a:lnTo>
                    <a:pt x="112522" y="166116"/>
                  </a:lnTo>
                  <a:lnTo>
                    <a:pt x="151257" y="204216"/>
                  </a:lnTo>
                  <a:lnTo>
                    <a:pt x="155067" y="208407"/>
                  </a:lnTo>
                  <a:lnTo>
                    <a:pt x="159766" y="210312"/>
                  </a:lnTo>
                  <a:lnTo>
                    <a:pt x="170434" y="210312"/>
                  </a:lnTo>
                  <a:lnTo>
                    <a:pt x="175641" y="208026"/>
                  </a:lnTo>
                  <a:lnTo>
                    <a:pt x="366649" y="17526"/>
                  </a:lnTo>
                  <a:lnTo>
                    <a:pt x="422148" y="72390"/>
                  </a:lnTo>
                  <a:lnTo>
                    <a:pt x="372745" y="122301"/>
                  </a:lnTo>
                  <a:lnTo>
                    <a:pt x="369443" y="125095"/>
                  </a:lnTo>
                  <a:lnTo>
                    <a:pt x="369443" y="129286"/>
                  </a:lnTo>
                  <a:lnTo>
                    <a:pt x="374142" y="133477"/>
                  </a:lnTo>
                  <a:lnTo>
                    <a:pt x="375793" y="134112"/>
                  </a:lnTo>
                  <a:lnTo>
                    <a:pt x="379349" y="134112"/>
                  </a:lnTo>
                  <a:lnTo>
                    <a:pt x="381127" y="133477"/>
                  </a:lnTo>
                  <a:lnTo>
                    <a:pt x="438531" y="76200"/>
                  </a:lnTo>
                  <a:lnTo>
                    <a:pt x="439039" y="74295"/>
                  </a:lnTo>
                  <a:lnTo>
                    <a:pt x="439039" y="72898"/>
                  </a:lnTo>
                  <a:lnTo>
                    <a:pt x="440436" y="70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20623" y="4791455"/>
            <a:ext cx="687705" cy="797560"/>
            <a:chOff x="420623" y="4791455"/>
            <a:chExt cx="687705" cy="797560"/>
          </a:xfrm>
        </p:grpSpPr>
        <p:sp>
          <p:nvSpPr>
            <p:cNvPr id="16" name="object 16"/>
            <p:cNvSpPr/>
            <p:nvPr/>
          </p:nvSpPr>
          <p:spPr>
            <a:xfrm>
              <a:off x="420623" y="4791455"/>
              <a:ext cx="687705" cy="797560"/>
            </a:xfrm>
            <a:custGeom>
              <a:avLst/>
              <a:gdLst/>
              <a:ahLst/>
              <a:cxnLst/>
              <a:rect l="l" t="t" r="r" b="b"/>
              <a:pathLst>
                <a:path w="687705" h="797560">
                  <a:moveTo>
                    <a:pt x="343662" y="0"/>
                  </a:moveTo>
                  <a:lnTo>
                    <a:pt x="0" y="196596"/>
                  </a:lnTo>
                  <a:lnTo>
                    <a:pt x="0" y="600456"/>
                  </a:lnTo>
                  <a:lnTo>
                    <a:pt x="343662" y="797052"/>
                  </a:lnTo>
                  <a:lnTo>
                    <a:pt x="687324" y="600456"/>
                  </a:lnTo>
                  <a:lnTo>
                    <a:pt x="687324" y="196596"/>
                  </a:lnTo>
                  <a:lnTo>
                    <a:pt x="343662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4774" y="4969763"/>
              <a:ext cx="424180" cy="403860"/>
            </a:xfrm>
            <a:custGeom>
              <a:avLst/>
              <a:gdLst/>
              <a:ahLst/>
              <a:cxnLst/>
              <a:rect l="l" t="t" r="r" b="b"/>
              <a:pathLst>
                <a:path w="424180" h="403860">
                  <a:moveTo>
                    <a:pt x="102069" y="352298"/>
                  </a:moveTo>
                  <a:lnTo>
                    <a:pt x="88442" y="332244"/>
                  </a:lnTo>
                  <a:lnTo>
                    <a:pt x="88442" y="347853"/>
                  </a:lnTo>
                  <a:lnTo>
                    <a:pt x="88442" y="356743"/>
                  </a:lnTo>
                  <a:lnTo>
                    <a:pt x="85344" y="359791"/>
                  </a:lnTo>
                  <a:lnTo>
                    <a:pt x="76568" y="359791"/>
                  </a:lnTo>
                  <a:lnTo>
                    <a:pt x="73050" y="356743"/>
                  </a:lnTo>
                  <a:lnTo>
                    <a:pt x="73050" y="347853"/>
                  </a:lnTo>
                  <a:lnTo>
                    <a:pt x="76123" y="344297"/>
                  </a:lnTo>
                  <a:lnTo>
                    <a:pt x="85344" y="344297"/>
                  </a:lnTo>
                  <a:lnTo>
                    <a:pt x="88442" y="347853"/>
                  </a:lnTo>
                  <a:lnTo>
                    <a:pt x="88442" y="332244"/>
                  </a:lnTo>
                  <a:lnTo>
                    <a:pt x="59436" y="352298"/>
                  </a:lnTo>
                  <a:lnTo>
                    <a:pt x="61061" y="360578"/>
                  </a:lnTo>
                  <a:lnTo>
                    <a:pt x="65582" y="367271"/>
                  </a:lnTo>
                  <a:lnTo>
                    <a:pt x="72402" y="371754"/>
                  </a:lnTo>
                  <a:lnTo>
                    <a:pt x="80949" y="373380"/>
                  </a:lnTo>
                  <a:lnTo>
                    <a:pt x="89255" y="371754"/>
                  </a:lnTo>
                  <a:lnTo>
                    <a:pt x="95961" y="367271"/>
                  </a:lnTo>
                  <a:lnTo>
                    <a:pt x="100431" y="360578"/>
                  </a:lnTo>
                  <a:lnTo>
                    <a:pt x="100584" y="359791"/>
                  </a:lnTo>
                  <a:lnTo>
                    <a:pt x="102069" y="352298"/>
                  </a:lnTo>
                  <a:close/>
                </a:path>
                <a:path w="424180" h="403860">
                  <a:moveTo>
                    <a:pt x="423595" y="169545"/>
                  </a:moveTo>
                  <a:lnTo>
                    <a:pt x="420712" y="155524"/>
                  </a:lnTo>
                  <a:lnTo>
                    <a:pt x="412877" y="144106"/>
                  </a:lnTo>
                  <a:lnTo>
                    <a:pt x="401294" y="136423"/>
                  </a:lnTo>
                  <a:lnTo>
                    <a:pt x="387159" y="133604"/>
                  </a:lnTo>
                  <a:lnTo>
                    <a:pt x="284492" y="133604"/>
                  </a:lnTo>
                  <a:lnTo>
                    <a:pt x="284416" y="67310"/>
                  </a:lnTo>
                  <a:lnTo>
                    <a:pt x="271703" y="20789"/>
                  </a:lnTo>
                  <a:lnTo>
                    <a:pt x="233895" y="495"/>
                  </a:lnTo>
                  <a:lnTo>
                    <a:pt x="224980" y="0"/>
                  </a:lnTo>
                  <a:lnTo>
                    <a:pt x="212763" y="0"/>
                  </a:lnTo>
                  <a:lnTo>
                    <a:pt x="203365" y="2667"/>
                  </a:lnTo>
                  <a:lnTo>
                    <a:pt x="202692" y="2794"/>
                  </a:lnTo>
                  <a:lnTo>
                    <a:pt x="199999" y="4191"/>
                  </a:lnTo>
                  <a:lnTo>
                    <a:pt x="197802" y="6477"/>
                  </a:lnTo>
                  <a:lnTo>
                    <a:pt x="197802" y="101981"/>
                  </a:lnTo>
                  <a:lnTo>
                    <a:pt x="130670" y="187325"/>
                  </a:lnTo>
                  <a:lnTo>
                    <a:pt x="129514" y="184658"/>
                  </a:lnTo>
                  <a:lnTo>
                    <a:pt x="127889" y="180860"/>
                  </a:lnTo>
                  <a:lnTo>
                    <a:pt x="123151" y="175666"/>
                  </a:lnTo>
                  <a:lnTo>
                    <a:pt x="116827" y="172199"/>
                  </a:lnTo>
                  <a:lnTo>
                    <a:pt x="109308" y="170942"/>
                  </a:lnTo>
                  <a:lnTo>
                    <a:pt x="21767" y="170942"/>
                  </a:lnTo>
                  <a:lnTo>
                    <a:pt x="13474" y="172593"/>
                  </a:lnTo>
                  <a:lnTo>
                    <a:pt x="6540" y="177139"/>
                  </a:lnTo>
                  <a:lnTo>
                    <a:pt x="1765" y="184023"/>
                  </a:lnTo>
                  <a:lnTo>
                    <a:pt x="0" y="192659"/>
                  </a:lnTo>
                  <a:lnTo>
                    <a:pt x="0" y="218059"/>
                  </a:lnTo>
                  <a:lnTo>
                    <a:pt x="3543" y="220726"/>
                  </a:lnTo>
                  <a:lnTo>
                    <a:pt x="10185" y="220726"/>
                  </a:lnTo>
                  <a:lnTo>
                    <a:pt x="13322" y="217551"/>
                  </a:lnTo>
                  <a:lnTo>
                    <a:pt x="13322" y="188214"/>
                  </a:lnTo>
                  <a:lnTo>
                    <a:pt x="16878" y="184658"/>
                  </a:lnTo>
                  <a:lnTo>
                    <a:pt x="113347" y="184658"/>
                  </a:lnTo>
                  <a:lnTo>
                    <a:pt x="116890" y="188214"/>
                  </a:lnTo>
                  <a:lnTo>
                    <a:pt x="116890" y="386461"/>
                  </a:lnTo>
                  <a:lnTo>
                    <a:pt x="113347" y="389636"/>
                  </a:lnTo>
                  <a:lnTo>
                    <a:pt x="16878" y="389636"/>
                  </a:lnTo>
                  <a:lnTo>
                    <a:pt x="13322" y="386461"/>
                  </a:lnTo>
                  <a:lnTo>
                    <a:pt x="13322" y="239395"/>
                  </a:lnTo>
                  <a:lnTo>
                    <a:pt x="10185" y="236220"/>
                  </a:lnTo>
                  <a:lnTo>
                    <a:pt x="2654" y="236220"/>
                  </a:lnTo>
                  <a:lnTo>
                    <a:pt x="0" y="239776"/>
                  </a:lnTo>
                  <a:lnTo>
                    <a:pt x="0" y="382016"/>
                  </a:lnTo>
                  <a:lnTo>
                    <a:pt x="1651" y="390309"/>
                  </a:lnTo>
                  <a:lnTo>
                    <a:pt x="6210" y="397281"/>
                  </a:lnTo>
                  <a:lnTo>
                    <a:pt x="13119" y="402082"/>
                  </a:lnTo>
                  <a:lnTo>
                    <a:pt x="21767" y="403860"/>
                  </a:lnTo>
                  <a:lnTo>
                    <a:pt x="109308" y="403860"/>
                  </a:lnTo>
                  <a:lnTo>
                    <a:pt x="117779" y="402145"/>
                  </a:lnTo>
                  <a:lnTo>
                    <a:pt x="124714" y="397471"/>
                  </a:lnTo>
                  <a:lnTo>
                    <a:pt x="129387" y="390525"/>
                  </a:lnTo>
                  <a:lnTo>
                    <a:pt x="129565" y="389636"/>
                  </a:lnTo>
                  <a:lnTo>
                    <a:pt x="131114" y="382016"/>
                  </a:lnTo>
                  <a:lnTo>
                    <a:pt x="131114" y="363855"/>
                  </a:lnTo>
                  <a:lnTo>
                    <a:pt x="164909" y="380238"/>
                  </a:lnTo>
                  <a:lnTo>
                    <a:pt x="166217" y="380746"/>
                  </a:lnTo>
                  <a:lnTo>
                    <a:pt x="303568" y="380746"/>
                  </a:lnTo>
                  <a:lnTo>
                    <a:pt x="306260" y="377571"/>
                  </a:lnTo>
                  <a:lnTo>
                    <a:pt x="306260" y="370459"/>
                  </a:lnTo>
                  <a:lnTo>
                    <a:pt x="302704" y="367411"/>
                  </a:lnTo>
                  <a:lnTo>
                    <a:pt x="170243" y="367411"/>
                  </a:lnTo>
                  <a:lnTo>
                    <a:pt x="163068" y="363855"/>
                  </a:lnTo>
                  <a:lnTo>
                    <a:pt x="131572" y="348234"/>
                  </a:lnTo>
                  <a:lnTo>
                    <a:pt x="131572" y="208661"/>
                  </a:lnTo>
                  <a:lnTo>
                    <a:pt x="148450" y="187325"/>
                  </a:lnTo>
                  <a:lnTo>
                    <a:pt x="210680" y="108712"/>
                  </a:lnTo>
                  <a:lnTo>
                    <a:pt x="211569" y="107315"/>
                  </a:lnTo>
                  <a:lnTo>
                    <a:pt x="212471" y="106045"/>
                  </a:lnTo>
                  <a:lnTo>
                    <a:pt x="212471" y="14859"/>
                  </a:lnTo>
                  <a:lnTo>
                    <a:pt x="216014" y="14097"/>
                  </a:lnTo>
                  <a:lnTo>
                    <a:pt x="221132" y="13335"/>
                  </a:lnTo>
                  <a:lnTo>
                    <a:pt x="226961" y="13335"/>
                  </a:lnTo>
                  <a:lnTo>
                    <a:pt x="262191" y="28930"/>
                  </a:lnTo>
                  <a:lnTo>
                    <a:pt x="271564" y="67310"/>
                  </a:lnTo>
                  <a:lnTo>
                    <a:pt x="271564" y="144145"/>
                  </a:lnTo>
                  <a:lnTo>
                    <a:pt x="275120" y="146939"/>
                  </a:lnTo>
                  <a:lnTo>
                    <a:pt x="388048" y="146939"/>
                  </a:lnTo>
                  <a:lnTo>
                    <a:pt x="396570" y="148717"/>
                  </a:lnTo>
                  <a:lnTo>
                    <a:pt x="403656" y="153530"/>
                  </a:lnTo>
                  <a:lnTo>
                    <a:pt x="408482" y="160604"/>
                  </a:lnTo>
                  <a:lnTo>
                    <a:pt x="410273" y="169164"/>
                  </a:lnTo>
                  <a:lnTo>
                    <a:pt x="408482" y="177888"/>
                  </a:lnTo>
                  <a:lnTo>
                    <a:pt x="403656" y="184950"/>
                  </a:lnTo>
                  <a:lnTo>
                    <a:pt x="396570" y="189674"/>
                  </a:lnTo>
                  <a:lnTo>
                    <a:pt x="388048" y="191389"/>
                  </a:lnTo>
                  <a:lnTo>
                    <a:pt x="325818" y="191389"/>
                  </a:lnTo>
                  <a:lnTo>
                    <a:pt x="322681" y="194945"/>
                  </a:lnTo>
                  <a:lnTo>
                    <a:pt x="322681" y="202057"/>
                  </a:lnTo>
                  <a:lnTo>
                    <a:pt x="326263" y="204724"/>
                  </a:lnTo>
                  <a:lnTo>
                    <a:pt x="381825" y="204724"/>
                  </a:lnTo>
                  <a:lnTo>
                    <a:pt x="389966" y="206743"/>
                  </a:lnTo>
                  <a:lnTo>
                    <a:pt x="396608" y="211645"/>
                  </a:lnTo>
                  <a:lnTo>
                    <a:pt x="401078" y="218655"/>
                  </a:lnTo>
                  <a:lnTo>
                    <a:pt x="402729" y="226949"/>
                  </a:lnTo>
                  <a:lnTo>
                    <a:pt x="401002" y="235458"/>
                  </a:lnTo>
                  <a:lnTo>
                    <a:pt x="396278" y="242544"/>
                  </a:lnTo>
                  <a:lnTo>
                    <a:pt x="389216" y="247383"/>
                  </a:lnTo>
                  <a:lnTo>
                    <a:pt x="380479" y="249174"/>
                  </a:lnTo>
                  <a:lnTo>
                    <a:pt x="325818" y="249174"/>
                  </a:lnTo>
                  <a:lnTo>
                    <a:pt x="322681" y="252730"/>
                  </a:lnTo>
                  <a:lnTo>
                    <a:pt x="322681" y="259842"/>
                  </a:lnTo>
                  <a:lnTo>
                    <a:pt x="326263" y="262521"/>
                  </a:lnTo>
                  <a:lnTo>
                    <a:pt x="376034" y="262521"/>
                  </a:lnTo>
                  <a:lnTo>
                    <a:pt x="383781" y="264795"/>
                  </a:lnTo>
                  <a:lnTo>
                    <a:pt x="389978" y="269773"/>
                  </a:lnTo>
                  <a:lnTo>
                    <a:pt x="394093" y="276682"/>
                  </a:lnTo>
                  <a:lnTo>
                    <a:pt x="395592" y="284734"/>
                  </a:lnTo>
                  <a:lnTo>
                    <a:pt x="393865" y="293243"/>
                  </a:lnTo>
                  <a:lnTo>
                    <a:pt x="389140" y="300329"/>
                  </a:lnTo>
                  <a:lnTo>
                    <a:pt x="382092" y="305168"/>
                  </a:lnTo>
                  <a:lnTo>
                    <a:pt x="373380" y="306959"/>
                  </a:lnTo>
                  <a:lnTo>
                    <a:pt x="325818" y="306959"/>
                  </a:lnTo>
                  <a:lnTo>
                    <a:pt x="322681" y="310515"/>
                  </a:lnTo>
                  <a:lnTo>
                    <a:pt x="322681" y="317627"/>
                  </a:lnTo>
                  <a:lnTo>
                    <a:pt x="326263" y="320294"/>
                  </a:lnTo>
                  <a:lnTo>
                    <a:pt x="369392" y="320294"/>
                  </a:lnTo>
                  <a:lnTo>
                    <a:pt x="370243" y="320675"/>
                  </a:lnTo>
                  <a:lnTo>
                    <a:pt x="377405" y="323570"/>
                  </a:lnTo>
                  <a:lnTo>
                    <a:pt x="383209" y="328510"/>
                  </a:lnTo>
                  <a:lnTo>
                    <a:pt x="387083" y="335089"/>
                  </a:lnTo>
                  <a:lnTo>
                    <a:pt x="388505" y="342900"/>
                  </a:lnTo>
                  <a:lnTo>
                    <a:pt x="386715" y="351624"/>
                  </a:lnTo>
                  <a:lnTo>
                    <a:pt x="381876" y="358686"/>
                  </a:lnTo>
                  <a:lnTo>
                    <a:pt x="374789" y="363410"/>
                  </a:lnTo>
                  <a:lnTo>
                    <a:pt x="366255" y="365125"/>
                  </a:lnTo>
                  <a:lnTo>
                    <a:pt x="325818" y="365125"/>
                  </a:lnTo>
                  <a:lnTo>
                    <a:pt x="322681" y="368681"/>
                  </a:lnTo>
                  <a:lnTo>
                    <a:pt x="322681" y="375793"/>
                  </a:lnTo>
                  <a:lnTo>
                    <a:pt x="326263" y="378460"/>
                  </a:lnTo>
                  <a:lnTo>
                    <a:pt x="366255" y="378460"/>
                  </a:lnTo>
                  <a:lnTo>
                    <a:pt x="380314" y="375653"/>
                  </a:lnTo>
                  <a:lnTo>
                    <a:pt x="391756" y="367969"/>
                  </a:lnTo>
                  <a:lnTo>
                    <a:pt x="399453" y="356552"/>
                  </a:lnTo>
                  <a:lnTo>
                    <a:pt x="402272" y="342519"/>
                  </a:lnTo>
                  <a:lnTo>
                    <a:pt x="401459" y="334784"/>
                  </a:lnTo>
                  <a:lnTo>
                    <a:pt x="399161" y="327660"/>
                  </a:lnTo>
                  <a:lnTo>
                    <a:pt x="395516" y="321310"/>
                  </a:lnTo>
                  <a:lnTo>
                    <a:pt x="390702" y="315849"/>
                  </a:lnTo>
                  <a:lnTo>
                    <a:pt x="398310" y="310235"/>
                  </a:lnTo>
                  <a:lnTo>
                    <a:pt x="404202" y="302895"/>
                  </a:lnTo>
                  <a:lnTo>
                    <a:pt x="408012" y="294132"/>
                  </a:lnTo>
                  <a:lnTo>
                    <a:pt x="409371" y="284226"/>
                  </a:lnTo>
                  <a:lnTo>
                    <a:pt x="408559" y="276517"/>
                  </a:lnTo>
                  <a:lnTo>
                    <a:pt x="406260" y="269417"/>
                  </a:lnTo>
                  <a:lnTo>
                    <a:pt x="402628" y="263067"/>
                  </a:lnTo>
                  <a:lnTo>
                    <a:pt x="397840" y="257556"/>
                  </a:lnTo>
                  <a:lnTo>
                    <a:pt x="405358" y="253428"/>
                  </a:lnTo>
                  <a:lnTo>
                    <a:pt x="411099" y="246748"/>
                  </a:lnTo>
                  <a:lnTo>
                    <a:pt x="414756" y="238150"/>
                  </a:lnTo>
                  <a:lnTo>
                    <a:pt x="416052" y="228219"/>
                  </a:lnTo>
                  <a:lnTo>
                    <a:pt x="415239" y="220510"/>
                  </a:lnTo>
                  <a:lnTo>
                    <a:pt x="412927" y="213410"/>
                  </a:lnTo>
                  <a:lnTo>
                    <a:pt x="409295" y="207060"/>
                  </a:lnTo>
                  <a:lnTo>
                    <a:pt x="404482" y="201549"/>
                  </a:lnTo>
                  <a:lnTo>
                    <a:pt x="412153" y="195935"/>
                  </a:lnTo>
                  <a:lnTo>
                    <a:pt x="418211" y="188556"/>
                  </a:lnTo>
                  <a:lnTo>
                    <a:pt x="422173" y="179679"/>
                  </a:lnTo>
                  <a:lnTo>
                    <a:pt x="423595" y="1695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69619" y="4858258"/>
            <a:ext cx="3764915" cy="5975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420"/>
              </a:spcBef>
            </a:pPr>
            <a:r>
              <a:rPr sz="1800" spc="-150" dirty="0">
                <a:latin typeface="Arial Black"/>
                <a:cs typeface="Arial Black"/>
              </a:rPr>
              <a:t>Н</a:t>
            </a:r>
            <a:r>
              <a:rPr sz="1800" spc="-175" dirty="0">
                <a:latin typeface="Arial Black"/>
                <a:cs typeface="Arial Black"/>
              </a:rPr>
              <a:t>а</a:t>
            </a:r>
            <a:r>
              <a:rPr sz="1800" spc="-229" dirty="0">
                <a:latin typeface="Arial Black"/>
                <a:cs typeface="Arial Black"/>
              </a:rPr>
              <a:t>л</a:t>
            </a:r>
            <a:r>
              <a:rPr sz="1800" spc="-100" dirty="0">
                <a:latin typeface="Arial Black"/>
                <a:cs typeface="Arial Black"/>
              </a:rPr>
              <a:t>ого</a:t>
            </a:r>
            <a:r>
              <a:rPr sz="1800" spc="-95" dirty="0">
                <a:latin typeface="Arial Black"/>
                <a:cs typeface="Arial Black"/>
              </a:rPr>
              <a:t>в</a:t>
            </a:r>
            <a:r>
              <a:rPr sz="1800" spc="-215" dirty="0">
                <a:latin typeface="Arial Black"/>
                <a:cs typeface="Arial Black"/>
              </a:rPr>
              <a:t>ы</a:t>
            </a:r>
            <a:r>
              <a:rPr sz="1800" spc="-90" dirty="0">
                <a:latin typeface="Arial Black"/>
                <a:cs typeface="Arial Black"/>
              </a:rPr>
              <a:t>й</a:t>
            </a:r>
            <a:r>
              <a:rPr sz="1800" spc="-180" dirty="0">
                <a:latin typeface="Arial Black"/>
                <a:cs typeface="Arial Black"/>
              </a:rPr>
              <a:t> </a:t>
            </a:r>
            <a:r>
              <a:rPr sz="1800" spc="-45" dirty="0">
                <a:latin typeface="Arial Black"/>
                <a:cs typeface="Arial Black"/>
              </a:rPr>
              <a:t>в</a:t>
            </a:r>
            <a:r>
              <a:rPr sz="1800" spc="-215" dirty="0">
                <a:latin typeface="Arial Black"/>
                <a:cs typeface="Arial Black"/>
              </a:rPr>
              <a:t>ы</a:t>
            </a:r>
            <a:r>
              <a:rPr sz="1800" spc="-70" dirty="0">
                <a:latin typeface="Arial Black"/>
                <a:cs typeface="Arial Black"/>
              </a:rPr>
              <a:t>ч</a:t>
            </a:r>
            <a:r>
              <a:rPr sz="1800" spc="-175" dirty="0">
                <a:latin typeface="Arial Black"/>
                <a:cs typeface="Arial Black"/>
              </a:rPr>
              <a:t>е</a:t>
            </a:r>
            <a:r>
              <a:rPr sz="1800" spc="-30" dirty="0">
                <a:latin typeface="Arial Black"/>
                <a:cs typeface="Arial Black"/>
              </a:rPr>
              <a:t>т</a:t>
            </a:r>
            <a:r>
              <a:rPr sz="1800" spc="-145" dirty="0">
                <a:latin typeface="Arial Black"/>
                <a:cs typeface="Arial Black"/>
              </a:rPr>
              <a:t> </a:t>
            </a:r>
            <a:r>
              <a:rPr sz="2000" spc="-190" dirty="0">
                <a:solidFill>
                  <a:srgbClr val="017D73"/>
                </a:solidFill>
                <a:latin typeface="Arial Black"/>
                <a:cs typeface="Arial Black"/>
              </a:rPr>
              <a:t>13</a:t>
            </a:r>
            <a:r>
              <a:rPr sz="2000" spc="-295" dirty="0">
                <a:solidFill>
                  <a:srgbClr val="017D73"/>
                </a:solidFill>
                <a:latin typeface="Arial Black"/>
                <a:cs typeface="Arial Black"/>
              </a:rPr>
              <a:t>%</a:t>
            </a:r>
            <a:r>
              <a:rPr sz="2000" spc="-215" dirty="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–</a:t>
            </a:r>
            <a:r>
              <a:rPr sz="1800" spc="-145" dirty="0"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D0D0D"/>
                </a:solidFill>
                <a:latin typeface="Microsoft Sans Serif"/>
                <a:cs typeface="Microsoft Sans Serif"/>
              </a:rPr>
              <a:t>сумм</a:t>
            </a:r>
            <a:r>
              <a:rPr sz="18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ы  </a:t>
            </a:r>
            <a:r>
              <a:rPr sz="18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взносов</a:t>
            </a:r>
            <a:r>
              <a:rPr sz="18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b="1" spc="35" dirty="0">
                <a:solidFill>
                  <a:srgbClr val="017D73"/>
                </a:solidFill>
                <a:latin typeface="Arial"/>
                <a:cs typeface="Arial"/>
              </a:rPr>
              <a:t>до</a:t>
            </a:r>
            <a:r>
              <a:rPr sz="2000" b="1" spc="-50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rgbClr val="017D73"/>
                </a:solidFill>
                <a:latin typeface="Arial"/>
                <a:cs typeface="Arial"/>
              </a:rPr>
              <a:t>400</a:t>
            </a:r>
            <a:r>
              <a:rPr sz="2000" b="1" spc="-40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017D73"/>
                </a:solidFill>
                <a:latin typeface="Arial"/>
                <a:cs typeface="Arial"/>
              </a:rPr>
              <a:t>тыс.</a:t>
            </a:r>
            <a:r>
              <a:rPr sz="2000" b="1" spc="-50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017D73"/>
                </a:solidFill>
                <a:latin typeface="Arial"/>
                <a:cs typeface="Arial"/>
              </a:rPr>
              <a:t>руб</a:t>
            </a:r>
            <a:r>
              <a:rPr sz="2000" spc="10" dirty="0">
                <a:solidFill>
                  <a:srgbClr val="017D73"/>
                </a:solidFill>
                <a:latin typeface="Microsoft Sans Serif"/>
                <a:cs typeface="Microsoft Sans Serif"/>
              </a:rPr>
              <a:t>.</a:t>
            </a:r>
            <a:r>
              <a:rPr sz="2000" spc="-15" dirty="0">
                <a:solidFill>
                  <a:srgbClr val="017D73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год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20623" y="3305555"/>
            <a:ext cx="687705" cy="797560"/>
            <a:chOff x="420623" y="3305555"/>
            <a:chExt cx="687705" cy="797560"/>
          </a:xfrm>
        </p:grpSpPr>
        <p:sp>
          <p:nvSpPr>
            <p:cNvPr id="20" name="object 20"/>
            <p:cNvSpPr/>
            <p:nvPr/>
          </p:nvSpPr>
          <p:spPr>
            <a:xfrm>
              <a:off x="420623" y="3305555"/>
              <a:ext cx="687705" cy="797560"/>
            </a:xfrm>
            <a:custGeom>
              <a:avLst/>
              <a:gdLst/>
              <a:ahLst/>
              <a:cxnLst/>
              <a:rect l="l" t="t" r="r" b="b"/>
              <a:pathLst>
                <a:path w="687705" h="797560">
                  <a:moveTo>
                    <a:pt x="343662" y="0"/>
                  </a:moveTo>
                  <a:lnTo>
                    <a:pt x="0" y="196596"/>
                  </a:lnTo>
                  <a:lnTo>
                    <a:pt x="0" y="600456"/>
                  </a:lnTo>
                  <a:lnTo>
                    <a:pt x="343662" y="797052"/>
                  </a:lnTo>
                  <a:lnTo>
                    <a:pt x="687324" y="600456"/>
                  </a:lnTo>
                  <a:lnTo>
                    <a:pt x="687324" y="196596"/>
                  </a:lnTo>
                  <a:lnTo>
                    <a:pt x="343662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8784" y="3494531"/>
              <a:ext cx="440690" cy="441959"/>
            </a:xfrm>
            <a:custGeom>
              <a:avLst/>
              <a:gdLst/>
              <a:ahLst/>
              <a:cxnLst/>
              <a:rect l="l" t="t" r="r" b="b"/>
              <a:pathLst>
                <a:path w="440690" h="441960">
                  <a:moveTo>
                    <a:pt x="325983" y="282956"/>
                  </a:moveTo>
                  <a:lnTo>
                    <a:pt x="325932" y="237972"/>
                  </a:lnTo>
                  <a:lnTo>
                    <a:pt x="312851" y="197053"/>
                  </a:lnTo>
                  <a:lnTo>
                    <a:pt x="312851" y="240309"/>
                  </a:lnTo>
                  <a:lnTo>
                    <a:pt x="312851" y="281114"/>
                  </a:lnTo>
                  <a:lnTo>
                    <a:pt x="300304" y="320319"/>
                  </a:lnTo>
                  <a:lnTo>
                    <a:pt x="275196" y="354838"/>
                  </a:lnTo>
                  <a:lnTo>
                    <a:pt x="230911" y="384098"/>
                  </a:lnTo>
                  <a:lnTo>
                    <a:pt x="180479" y="393827"/>
                  </a:lnTo>
                  <a:lnTo>
                    <a:pt x="154863" y="391401"/>
                  </a:lnTo>
                  <a:lnTo>
                    <a:pt x="106578" y="371919"/>
                  </a:lnTo>
                  <a:lnTo>
                    <a:pt x="60337" y="320319"/>
                  </a:lnTo>
                  <a:lnTo>
                    <a:pt x="47790" y="281114"/>
                  </a:lnTo>
                  <a:lnTo>
                    <a:pt x="47790" y="240309"/>
                  </a:lnTo>
                  <a:lnTo>
                    <a:pt x="60337" y="200952"/>
                  </a:lnTo>
                  <a:lnTo>
                    <a:pt x="85445" y="166116"/>
                  </a:lnTo>
                  <a:lnTo>
                    <a:pt x="129819" y="136880"/>
                  </a:lnTo>
                  <a:lnTo>
                    <a:pt x="180568" y="126873"/>
                  </a:lnTo>
                  <a:lnTo>
                    <a:pt x="206006" y="129336"/>
                  </a:lnTo>
                  <a:lnTo>
                    <a:pt x="254254" y="148958"/>
                  </a:lnTo>
                  <a:lnTo>
                    <a:pt x="300304" y="200952"/>
                  </a:lnTo>
                  <a:lnTo>
                    <a:pt x="312851" y="240309"/>
                  </a:lnTo>
                  <a:lnTo>
                    <a:pt x="312851" y="197053"/>
                  </a:lnTo>
                  <a:lnTo>
                    <a:pt x="284607" y="156845"/>
                  </a:lnTo>
                  <a:lnTo>
                    <a:pt x="239826" y="126873"/>
                  </a:lnTo>
                  <a:lnTo>
                    <a:pt x="180682" y="114300"/>
                  </a:lnTo>
                  <a:lnTo>
                    <a:pt x="152450" y="116967"/>
                  </a:lnTo>
                  <a:lnTo>
                    <a:pt x="99275" y="138252"/>
                  </a:lnTo>
                  <a:lnTo>
                    <a:pt x="48666" y="194843"/>
                  </a:lnTo>
                  <a:lnTo>
                    <a:pt x="34988" y="237972"/>
                  </a:lnTo>
                  <a:lnTo>
                    <a:pt x="35026" y="282956"/>
                  </a:lnTo>
                  <a:lnTo>
                    <a:pt x="48666" y="326072"/>
                  </a:lnTo>
                  <a:lnTo>
                    <a:pt x="76034" y="364236"/>
                  </a:lnTo>
                  <a:lnTo>
                    <a:pt x="124929" y="396290"/>
                  </a:lnTo>
                  <a:lnTo>
                    <a:pt x="180568" y="406908"/>
                  </a:lnTo>
                  <a:lnTo>
                    <a:pt x="208597" y="404266"/>
                  </a:lnTo>
                  <a:lnTo>
                    <a:pt x="235762" y="396290"/>
                  </a:lnTo>
                  <a:lnTo>
                    <a:pt x="240487" y="393827"/>
                  </a:lnTo>
                  <a:lnTo>
                    <a:pt x="261340" y="382968"/>
                  </a:lnTo>
                  <a:lnTo>
                    <a:pt x="284607" y="364236"/>
                  </a:lnTo>
                  <a:lnTo>
                    <a:pt x="312204" y="326072"/>
                  </a:lnTo>
                  <a:lnTo>
                    <a:pt x="325983" y="282956"/>
                  </a:lnTo>
                  <a:close/>
                </a:path>
                <a:path w="440690" h="441960">
                  <a:moveTo>
                    <a:pt x="361899" y="261366"/>
                  </a:moveTo>
                  <a:lnTo>
                    <a:pt x="348132" y="192074"/>
                  </a:lnTo>
                  <a:lnTo>
                    <a:pt x="308279" y="133350"/>
                  </a:lnTo>
                  <a:lnTo>
                    <a:pt x="249643" y="94399"/>
                  </a:lnTo>
                  <a:lnTo>
                    <a:pt x="180441" y="80772"/>
                  </a:lnTo>
                  <a:lnTo>
                    <a:pt x="144767" y="84239"/>
                  </a:lnTo>
                  <a:lnTo>
                    <a:pt x="110972" y="94399"/>
                  </a:lnTo>
                  <a:lnTo>
                    <a:pt x="79806" y="110883"/>
                  </a:lnTo>
                  <a:lnTo>
                    <a:pt x="52082" y="133350"/>
                  </a:lnTo>
                  <a:lnTo>
                    <a:pt x="49758" y="135636"/>
                  </a:lnTo>
                  <a:lnTo>
                    <a:pt x="49758" y="139954"/>
                  </a:lnTo>
                  <a:lnTo>
                    <a:pt x="87274" y="121767"/>
                  </a:lnTo>
                  <a:lnTo>
                    <a:pt x="116205" y="106299"/>
                  </a:lnTo>
                  <a:lnTo>
                    <a:pt x="147510" y="96748"/>
                  </a:lnTo>
                  <a:lnTo>
                    <a:pt x="180441" y="93472"/>
                  </a:lnTo>
                  <a:lnTo>
                    <a:pt x="213347" y="96748"/>
                  </a:lnTo>
                  <a:lnTo>
                    <a:pt x="273367" y="121767"/>
                  </a:lnTo>
                  <a:lnTo>
                    <a:pt x="320078" y="168465"/>
                  </a:lnTo>
                  <a:lnTo>
                    <a:pt x="345008" y="228511"/>
                  </a:lnTo>
                  <a:lnTo>
                    <a:pt x="348234" y="261366"/>
                  </a:lnTo>
                  <a:lnTo>
                    <a:pt x="345008" y="294220"/>
                  </a:lnTo>
                  <a:lnTo>
                    <a:pt x="320078" y="354114"/>
                  </a:lnTo>
                  <a:lnTo>
                    <a:pt x="272605" y="400964"/>
                  </a:lnTo>
                  <a:lnTo>
                    <a:pt x="212293" y="425437"/>
                  </a:lnTo>
                  <a:lnTo>
                    <a:pt x="180200" y="428498"/>
                  </a:lnTo>
                  <a:lnTo>
                    <a:pt x="148094" y="425437"/>
                  </a:lnTo>
                  <a:lnTo>
                    <a:pt x="87769" y="400964"/>
                  </a:lnTo>
                  <a:lnTo>
                    <a:pt x="42760" y="357339"/>
                  </a:lnTo>
                  <a:lnTo>
                    <a:pt x="18516" y="305422"/>
                  </a:lnTo>
                  <a:lnTo>
                    <a:pt x="13246" y="248399"/>
                  </a:lnTo>
                  <a:lnTo>
                    <a:pt x="17843" y="220408"/>
                  </a:lnTo>
                  <a:lnTo>
                    <a:pt x="27114" y="193573"/>
                  </a:lnTo>
                  <a:lnTo>
                    <a:pt x="40830" y="168529"/>
                  </a:lnTo>
                  <a:lnTo>
                    <a:pt x="42684" y="165608"/>
                  </a:lnTo>
                  <a:lnTo>
                    <a:pt x="42214" y="161417"/>
                  </a:lnTo>
                  <a:lnTo>
                    <a:pt x="39408" y="159131"/>
                  </a:lnTo>
                  <a:lnTo>
                    <a:pt x="37007" y="158115"/>
                  </a:lnTo>
                  <a:lnTo>
                    <a:pt x="33642" y="158115"/>
                  </a:lnTo>
                  <a:lnTo>
                    <a:pt x="4978" y="216649"/>
                  </a:lnTo>
                  <a:lnTo>
                    <a:pt x="0" y="247065"/>
                  </a:lnTo>
                  <a:lnTo>
                    <a:pt x="406" y="278257"/>
                  </a:lnTo>
                  <a:lnTo>
                    <a:pt x="16954" y="338391"/>
                  </a:lnTo>
                  <a:lnTo>
                    <a:pt x="52552" y="389001"/>
                  </a:lnTo>
                  <a:lnTo>
                    <a:pt x="112496" y="428637"/>
                  </a:lnTo>
                  <a:lnTo>
                    <a:pt x="180911" y="441960"/>
                  </a:lnTo>
                  <a:lnTo>
                    <a:pt x="215544" y="438619"/>
                  </a:lnTo>
                  <a:lnTo>
                    <a:pt x="280441" y="412064"/>
                  </a:lnTo>
                  <a:lnTo>
                    <a:pt x="331533" y="361543"/>
                  </a:lnTo>
                  <a:lnTo>
                    <a:pt x="358419" y="296760"/>
                  </a:lnTo>
                  <a:lnTo>
                    <a:pt x="361899" y="261366"/>
                  </a:lnTo>
                  <a:close/>
                </a:path>
                <a:path w="440690" h="441960">
                  <a:moveTo>
                    <a:pt x="440309" y="180975"/>
                  </a:moveTo>
                  <a:lnTo>
                    <a:pt x="434467" y="135039"/>
                  </a:lnTo>
                  <a:lnTo>
                    <a:pt x="416902" y="91541"/>
                  </a:lnTo>
                  <a:lnTo>
                    <a:pt x="387654" y="52959"/>
                  </a:lnTo>
                  <a:lnTo>
                    <a:pt x="328053" y="13246"/>
                  </a:lnTo>
                  <a:lnTo>
                    <a:pt x="260134" y="0"/>
                  </a:lnTo>
                  <a:lnTo>
                    <a:pt x="225628" y="3314"/>
                  </a:lnTo>
                  <a:lnTo>
                    <a:pt x="160794" y="29794"/>
                  </a:lnTo>
                  <a:lnTo>
                    <a:pt x="128358" y="57162"/>
                  </a:lnTo>
                  <a:lnTo>
                    <a:pt x="124625" y="61849"/>
                  </a:lnTo>
                  <a:lnTo>
                    <a:pt x="118059" y="69469"/>
                  </a:lnTo>
                  <a:lnTo>
                    <a:pt x="118529" y="73660"/>
                  </a:lnTo>
                  <a:lnTo>
                    <a:pt x="122694" y="76974"/>
                  </a:lnTo>
                  <a:lnTo>
                    <a:pt x="124155" y="77470"/>
                  </a:lnTo>
                  <a:lnTo>
                    <a:pt x="127495" y="77470"/>
                  </a:lnTo>
                  <a:lnTo>
                    <a:pt x="129336" y="76581"/>
                  </a:lnTo>
                  <a:lnTo>
                    <a:pt x="130721" y="74549"/>
                  </a:lnTo>
                  <a:lnTo>
                    <a:pt x="134454" y="70866"/>
                  </a:lnTo>
                  <a:lnTo>
                    <a:pt x="168109" y="40881"/>
                  </a:lnTo>
                  <a:lnTo>
                    <a:pt x="228155" y="16395"/>
                  </a:lnTo>
                  <a:lnTo>
                    <a:pt x="260134" y="13335"/>
                  </a:lnTo>
                  <a:lnTo>
                    <a:pt x="292087" y="16395"/>
                  </a:lnTo>
                  <a:lnTo>
                    <a:pt x="352145" y="40881"/>
                  </a:lnTo>
                  <a:lnTo>
                    <a:pt x="405409" y="98132"/>
                  </a:lnTo>
                  <a:lnTo>
                    <a:pt x="421678" y="138506"/>
                  </a:lnTo>
                  <a:lnTo>
                    <a:pt x="427101" y="181190"/>
                  </a:lnTo>
                  <a:lnTo>
                    <a:pt x="421678" y="223875"/>
                  </a:lnTo>
                  <a:lnTo>
                    <a:pt x="405409" y="264287"/>
                  </a:lnTo>
                  <a:lnTo>
                    <a:pt x="378307" y="300101"/>
                  </a:lnTo>
                  <a:lnTo>
                    <a:pt x="374103" y="304292"/>
                  </a:lnTo>
                  <a:lnTo>
                    <a:pt x="363321" y="313690"/>
                  </a:lnTo>
                  <a:lnTo>
                    <a:pt x="362381" y="317881"/>
                  </a:lnTo>
                  <a:lnTo>
                    <a:pt x="366153" y="322580"/>
                  </a:lnTo>
                  <a:lnTo>
                    <a:pt x="368007" y="323088"/>
                  </a:lnTo>
                  <a:lnTo>
                    <a:pt x="371779" y="323088"/>
                  </a:lnTo>
                  <a:lnTo>
                    <a:pt x="373151" y="322580"/>
                  </a:lnTo>
                  <a:lnTo>
                    <a:pt x="374103" y="321183"/>
                  </a:lnTo>
                  <a:lnTo>
                    <a:pt x="378777" y="317881"/>
                  </a:lnTo>
                  <a:lnTo>
                    <a:pt x="383451" y="313690"/>
                  </a:lnTo>
                  <a:lnTo>
                    <a:pt x="387654" y="308991"/>
                  </a:lnTo>
                  <a:lnTo>
                    <a:pt x="416902" y="270421"/>
                  </a:lnTo>
                  <a:lnTo>
                    <a:pt x="434467" y="226923"/>
                  </a:lnTo>
                  <a:lnTo>
                    <a:pt x="440309" y="1809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426" y="3529583"/>
              <a:ext cx="279650" cy="31402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269619" y="3270630"/>
            <a:ext cx="3883025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1800" spc="-254" dirty="0">
                <a:solidFill>
                  <a:srgbClr val="0D0D0D"/>
                </a:solidFill>
                <a:latin typeface="Arial Black"/>
                <a:cs typeface="Arial Black"/>
              </a:rPr>
              <a:t>С</a:t>
            </a:r>
            <a:r>
              <a:rPr sz="1800" spc="-100" dirty="0">
                <a:solidFill>
                  <a:srgbClr val="0D0D0D"/>
                </a:solidFill>
                <a:latin typeface="Arial Black"/>
                <a:cs typeface="Arial Black"/>
              </a:rPr>
              <a:t>о</a:t>
            </a:r>
            <a:r>
              <a:rPr sz="1800" spc="-484" dirty="0">
                <a:solidFill>
                  <a:srgbClr val="0D0D0D"/>
                </a:solidFill>
                <a:latin typeface="Arial Black"/>
                <a:cs typeface="Arial Black"/>
              </a:rPr>
              <a:t>ф</a:t>
            </a:r>
            <a:r>
              <a:rPr sz="1800" spc="-90" dirty="0">
                <a:solidFill>
                  <a:srgbClr val="0D0D0D"/>
                </a:solidFill>
                <a:latin typeface="Arial Black"/>
                <a:cs typeface="Arial Black"/>
              </a:rPr>
              <a:t>и</a:t>
            </a:r>
            <a:r>
              <a:rPr sz="1800" spc="-165" dirty="0">
                <a:solidFill>
                  <a:srgbClr val="0D0D0D"/>
                </a:solidFill>
                <a:latin typeface="Arial Black"/>
                <a:cs typeface="Arial Black"/>
              </a:rPr>
              <a:t>нансир</a:t>
            </a:r>
            <a:r>
              <a:rPr sz="1800" spc="-85" dirty="0">
                <a:solidFill>
                  <a:srgbClr val="0D0D0D"/>
                </a:solidFill>
                <a:latin typeface="Arial Black"/>
                <a:cs typeface="Arial Black"/>
              </a:rPr>
              <a:t>о</a:t>
            </a:r>
            <a:r>
              <a:rPr sz="1800" spc="-75" dirty="0">
                <a:solidFill>
                  <a:srgbClr val="0D0D0D"/>
                </a:solidFill>
                <a:latin typeface="Arial Black"/>
                <a:cs typeface="Arial Black"/>
              </a:rPr>
              <a:t>в</a:t>
            </a:r>
            <a:r>
              <a:rPr sz="1800" spc="-145" dirty="0">
                <a:solidFill>
                  <a:srgbClr val="0D0D0D"/>
                </a:solidFill>
                <a:latin typeface="Arial Black"/>
                <a:cs typeface="Arial Black"/>
              </a:rPr>
              <a:t>ание</a:t>
            </a:r>
            <a:r>
              <a:rPr sz="1800" spc="-160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1800" spc="-114" dirty="0">
                <a:solidFill>
                  <a:srgbClr val="0D0D0D"/>
                </a:solidFill>
                <a:latin typeface="Arial Black"/>
                <a:cs typeface="Arial Black"/>
              </a:rPr>
              <a:t>г</a:t>
            </a:r>
            <a:r>
              <a:rPr sz="1800" spc="-100" dirty="0">
                <a:solidFill>
                  <a:srgbClr val="0D0D0D"/>
                </a:solidFill>
                <a:latin typeface="Arial Black"/>
                <a:cs typeface="Arial Black"/>
              </a:rPr>
              <a:t>о</a:t>
            </a:r>
            <a:r>
              <a:rPr sz="1800" spc="-320" dirty="0">
                <a:solidFill>
                  <a:srgbClr val="0D0D0D"/>
                </a:solidFill>
                <a:latin typeface="Arial Black"/>
                <a:cs typeface="Arial Black"/>
              </a:rPr>
              <a:t>с</a:t>
            </a:r>
            <a:r>
              <a:rPr sz="1800" spc="-145" dirty="0">
                <a:solidFill>
                  <a:srgbClr val="0D0D0D"/>
                </a:solidFill>
                <a:latin typeface="Arial Black"/>
                <a:cs typeface="Arial Black"/>
              </a:rPr>
              <a:t>ударства</a:t>
            </a:r>
            <a:r>
              <a:rPr sz="1800" spc="-165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D0D0D"/>
                </a:solidFill>
                <a:latin typeface="Arial Black"/>
                <a:cs typeface="Arial Black"/>
              </a:rPr>
              <a:t>–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2220"/>
              </a:lnSpc>
            </a:pPr>
            <a:r>
              <a:rPr sz="2000" b="1" spc="35" dirty="0">
                <a:solidFill>
                  <a:srgbClr val="017D73"/>
                </a:solidFill>
                <a:latin typeface="Arial"/>
                <a:cs typeface="Arial"/>
              </a:rPr>
              <a:t>до</a:t>
            </a:r>
            <a:r>
              <a:rPr sz="2000" b="1" spc="-55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017D73"/>
                </a:solidFill>
                <a:latin typeface="Arial"/>
                <a:cs typeface="Arial"/>
              </a:rPr>
              <a:t>36</a:t>
            </a:r>
            <a:r>
              <a:rPr sz="2000" b="1" spc="-45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35" dirty="0">
                <a:solidFill>
                  <a:srgbClr val="017D73"/>
                </a:solidFill>
                <a:latin typeface="Arial"/>
                <a:cs typeface="Arial"/>
              </a:rPr>
              <a:t>тысяч</a:t>
            </a:r>
            <a:r>
              <a:rPr sz="2000" b="1" spc="-50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017D73"/>
                </a:solidFill>
                <a:latin typeface="Arial"/>
                <a:cs typeface="Arial"/>
              </a:rPr>
              <a:t>рублей</a:t>
            </a:r>
            <a:r>
              <a:rPr sz="2000" b="1" spc="-110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год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135"/>
              </a:lnSpc>
            </a:pP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течение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3</a:t>
            </a:r>
            <a:r>
              <a:rPr sz="18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лет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20623" y="1810511"/>
            <a:ext cx="687705" cy="797560"/>
            <a:chOff x="420623" y="1810511"/>
            <a:chExt cx="687705" cy="797560"/>
          </a:xfrm>
        </p:grpSpPr>
        <p:sp>
          <p:nvSpPr>
            <p:cNvPr id="25" name="object 25"/>
            <p:cNvSpPr/>
            <p:nvPr/>
          </p:nvSpPr>
          <p:spPr>
            <a:xfrm>
              <a:off x="420623" y="1810511"/>
              <a:ext cx="687705" cy="797560"/>
            </a:xfrm>
            <a:custGeom>
              <a:avLst/>
              <a:gdLst/>
              <a:ahLst/>
              <a:cxnLst/>
              <a:rect l="l" t="t" r="r" b="b"/>
              <a:pathLst>
                <a:path w="687705" h="797560">
                  <a:moveTo>
                    <a:pt x="343662" y="0"/>
                  </a:moveTo>
                  <a:lnTo>
                    <a:pt x="0" y="196596"/>
                  </a:lnTo>
                  <a:lnTo>
                    <a:pt x="0" y="600455"/>
                  </a:lnTo>
                  <a:lnTo>
                    <a:pt x="343662" y="797051"/>
                  </a:lnTo>
                  <a:lnTo>
                    <a:pt x="687324" y="600455"/>
                  </a:lnTo>
                  <a:lnTo>
                    <a:pt x="687324" y="196596"/>
                  </a:lnTo>
                  <a:lnTo>
                    <a:pt x="343662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4427" y="1981753"/>
              <a:ext cx="395605" cy="395605"/>
            </a:xfrm>
            <a:custGeom>
              <a:avLst/>
              <a:gdLst/>
              <a:ahLst/>
              <a:cxnLst/>
              <a:rect l="l" t="t" r="r" b="b"/>
              <a:pathLst>
                <a:path w="395605" h="395605">
                  <a:moveTo>
                    <a:pt x="111392" y="115344"/>
                  </a:moveTo>
                  <a:lnTo>
                    <a:pt x="41194" y="115344"/>
                  </a:lnTo>
                  <a:lnTo>
                    <a:pt x="25164" y="118583"/>
                  </a:lnTo>
                  <a:lnTo>
                    <a:pt x="12069" y="127414"/>
                  </a:lnTo>
                  <a:lnTo>
                    <a:pt x="3238" y="140508"/>
                  </a:lnTo>
                  <a:lnTo>
                    <a:pt x="0" y="156539"/>
                  </a:lnTo>
                  <a:lnTo>
                    <a:pt x="0" y="395465"/>
                  </a:lnTo>
                  <a:lnTo>
                    <a:pt x="280122" y="395465"/>
                  </a:lnTo>
                  <a:lnTo>
                    <a:pt x="280122" y="378987"/>
                  </a:lnTo>
                  <a:lnTo>
                    <a:pt x="16477" y="378987"/>
                  </a:lnTo>
                  <a:lnTo>
                    <a:pt x="16477" y="156539"/>
                  </a:lnTo>
                  <a:lnTo>
                    <a:pt x="18416" y="146906"/>
                  </a:lnTo>
                  <a:lnTo>
                    <a:pt x="23707" y="139051"/>
                  </a:lnTo>
                  <a:lnTo>
                    <a:pt x="31562" y="133761"/>
                  </a:lnTo>
                  <a:lnTo>
                    <a:pt x="41194" y="131822"/>
                  </a:lnTo>
                  <a:lnTo>
                    <a:pt x="103314" y="131822"/>
                  </a:lnTo>
                  <a:lnTo>
                    <a:pt x="105457" y="126055"/>
                  </a:lnTo>
                  <a:lnTo>
                    <a:pt x="107929" y="120449"/>
                  </a:lnTo>
                  <a:lnTo>
                    <a:pt x="111392" y="115344"/>
                  </a:lnTo>
                  <a:close/>
                </a:path>
                <a:path w="395605" h="395605">
                  <a:moveTo>
                    <a:pt x="280122" y="280122"/>
                  </a:moveTo>
                  <a:lnTo>
                    <a:pt x="263645" y="280122"/>
                  </a:lnTo>
                  <a:lnTo>
                    <a:pt x="263645" y="378987"/>
                  </a:lnTo>
                  <a:lnTo>
                    <a:pt x="280122" y="378987"/>
                  </a:lnTo>
                  <a:lnTo>
                    <a:pt x="280122" y="280122"/>
                  </a:lnTo>
                  <a:close/>
                </a:path>
                <a:path w="395605" h="395605">
                  <a:moveTo>
                    <a:pt x="282098" y="0"/>
                  </a:moveTo>
                  <a:lnTo>
                    <a:pt x="270403" y="11695"/>
                  </a:lnTo>
                  <a:lnTo>
                    <a:pt x="374046" y="115344"/>
                  </a:lnTo>
                  <a:lnTo>
                    <a:pt x="173017" y="115344"/>
                  </a:lnTo>
                  <a:lnTo>
                    <a:pt x="156986" y="118583"/>
                  </a:lnTo>
                  <a:lnTo>
                    <a:pt x="143891" y="127414"/>
                  </a:lnTo>
                  <a:lnTo>
                    <a:pt x="135061" y="140508"/>
                  </a:lnTo>
                  <a:lnTo>
                    <a:pt x="131822" y="156539"/>
                  </a:lnTo>
                  <a:lnTo>
                    <a:pt x="131822" y="296600"/>
                  </a:lnTo>
                  <a:lnTo>
                    <a:pt x="148300" y="296600"/>
                  </a:lnTo>
                  <a:lnTo>
                    <a:pt x="148300" y="156539"/>
                  </a:lnTo>
                  <a:lnTo>
                    <a:pt x="150238" y="146906"/>
                  </a:lnTo>
                  <a:lnTo>
                    <a:pt x="155529" y="139051"/>
                  </a:lnTo>
                  <a:lnTo>
                    <a:pt x="163384" y="133761"/>
                  </a:lnTo>
                  <a:lnTo>
                    <a:pt x="173017" y="131822"/>
                  </a:lnTo>
                  <a:lnTo>
                    <a:pt x="393964" y="131822"/>
                  </a:lnTo>
                  <a:lnTo>
                    <a:pt x="395549" y="123580"/>
                  </a:lnTo>
                  <a:lnTo>
                    <a:pt x="393757" y="114260"/>
                  </a:lnTo>
                  <a:lnTo>
                    <a:pt x="388380" y="106114"/>
                  </a:lnTo>
                  <a:lnTo>
                    <a:pt x="388219" y="106114"/>
                  </a:lnTo>
                  <a:lnTo>
                    <a:pt x="282098" y="0"/>
                  </a:lnTo>
                  <a:close/>
                </a:path>
                <a:path w="395605" h="395605">
                  <a:moveTo>
                    <a:pt x="393964" y="131822"/>
                  </a:moveTo>
                  <a:lnTo>
                    <a:pt x="374213" y="131822"/>
                  </a:lnTo>
                  <a:lnTo>
                    <a:pt x="270892" y="235137"/>
                  </a:lnTo>
                  <a:lnTo>
                    <a:pt x="282594" y="246832"/>
                  </a:lnTo>
                  <a:lnTo>
                    <a:pt x="388380" y="141046"/>
                  </a:lnTo>
                  <a:lnTo>
                    <a:pt x="393757" y="132899"/>
                  </a:lnTo>
                  <a:lnTo>
                    <a:pt x="393964" y="1318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69619" y="1876806"/>
            <a:ext cx="4041140" cy="598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105"/>
              </a:spcBef>
            </a:pPr>
            <a:r>
              <a:rPr sz="2000" spc="-195" dirty="0">
                <a:solidFill>
                  <a:srgbClr val="017D73"/>
                </a:solidFill>
                <a:latin typeface="Arial Black"/>
                <a:cs typeface="Arial Black"/>
              </a:rPr>
              <a:t>П</a:t>
            </a:r>
            <a:r>
              <a:rPr sz="2000" spc="-185" dirty="0">
                <a:solidFill>
                  <a:srgbClr val="017D73"/>
                </a:solidFill>
                <a:latin typeface="Arial Black"/>
                <a:cs typeface="Arial Black"/>
              </a:rPr>
              <a:t>е</a:t>
            </a:r>
            <a:r>
              <a:rPr sz="2000" spc="-95" dirty="0">
                <a:solidFill>
                  <a:srgbClr val="017D73"/>
                </a:solidFill>
                <a:latin typeface="Arial Black"/>
                <a:cs typeface="Arial Black"/>
              </a:rPr>
              <a:t>р</a:t>
            </a:r>
            <a:r>
              <a:rPr sz="2000" spc="-130" dirty="0">
                <a:solidFill>
                  <a:srgbClr val="017D73"/>
                </a:solidFill>
                <a:latin typeface="Arial Black"/>
                <a:cs typeface="Arial Black"/>
              </a:rPr>
              <a:t>е</a:t>
            </a:r>
            <a:r>
              <a:rPr sz="2000" spc="-135" dirty="0">
                <a:solidFill>
                  <a:srgbClr val="017D73"/>
                </a:solidFill>
                <a:latin typeface="Arial Black"/>
                <a:cs typeface="Arial Black"/>
              </a:rPr>
              <a:t>в</a:t>
            </a:r>
            <a:r>
              <a:rPr sz="2000" spc="-114" dirty="0">
                <a:solidFill>
                  <a:srgbClr val="017D73"/>
                </a:solidFill>
                <a:latin typeface="Arial Black"/>
                <a:cs typeface="Arial Black"/>
              </a:rPr>
              <a:t>о</a:t>
            </a:r>
            <a:r>
              <a:rPr sz="2000" spc="-130" dirty="0">
                <a:solidFill>
                  <a:srgbClr val="017D73"/>
                </a:solidFill>
                <a:latin typeface="Arial Black"/>
                <a:cs typeface="Arial Black"/>
              </a:rPr>
              <a:t>д</a:t>
            </a:r>
            <a:r>
              <a:rPr sz="2000" spc="-240" dirty="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latin typeface="Arial Black"/>
                <a:cs typeface="Arial Black"/>
              </a:rPr>
              <a:t>п</a:t>
            </a:r>
            <a:r>
              <a:rPr sz="1800" spc="-175" dirty="0">
                <a:latin typeface="Arial Black"/>
                <a:cs typeface="Arial Black"/>
              </a:rPr>
              <a:t>е</a:t>
            </a:r>
            <a:r>
              <a:rPr sz="1800" spc="-125" dirty="0">
                <a:latin typeface="Arial Black"/>
                <a:cs typeface="Arial Black"/>
              </a:rPr>
              <a:t>н</a:t>
            </a:r>
            <a:r>
              <a:rPr sz="1800" spc="-165" dirty="0">
                <a:latin typeface="Arial Black"/>
                <a:cs typeface="Arial Black"/>
              </a:rPr>
              <a:t>сио</a:t>
            </a:r>
            <a:r>
              <a:rPr sz="1800" spc="-180" dirty="0">
                <a:latin typeface="Arial Black"/>
                <a:cs typeface="Arial Black"/>
              </a:rPr>
              <a:t>н</a:t>
            </a:r>
            <a:r>
              <a:rPr sz="1800" spc="-215" dirty="0">
                <a:latin typeface="Arial Black"/>
                <a:cs typeface="Arial Black"/>
              </a:rPr>
              <a:t>ны</a:t>
            </a:r>
            <a:r>
              <a:rPr sz="1800" spc="-170" dirty="0">
                <a:latin typeface="Arial Black"/>
                <a:cs typeface="Arial Black"/>
              </a:rPr>
              <a:t>х </a:t>
            </a:r>
            <a:r>
              <a:rPr sz="1800" spc="-125" dirty="0">
                <a:latin typeface="Arial Black"/>
                <a:cs typeface="Arial Black"/>
              </a:rPr>
              <a:t>н</a:t>
            </a:r>
            <a:r>
              <a:rPr sz="1800" spc="-175" dirty="0">
                <a:latin typeface="Arial Black"/>
                <a:cs typeface="Arial Black"/>
              </a:rPr>
              <a:t>ак</a:t>
            </a:r>
            <a:r>
              <a:rPr sz="1800" spc="-135" dirty="0">
                <a:latin typeface="Arial Black"/>
                <a:cs typeface="Arial Black"/>
              </a:rPr>
              <a:t>оп</a:t>
            </a:r>
            <a:r>
              <a:rPr sz="1800" spc="-155" dirty="0">
                <a:latin typeface="Arial Black"/>
                <a:cs typeface="Arial Black"/>
              </a:rPr>
              <a:t>л</a:t>
            </a:r>
            <a:r>
              <a:rPr sz="1800" spc="-125" dirty="0">
                <a:latin typeface="Arial Black"/>
                <a:cs typeface="Arial Black"/>
              </a:rPr>
              <a:t>ений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2135"/>
              </a:lnSpc>
            </a:pPr>
            <a:r>
              <a:rPr sz="1800" spc="-90" dirty="0">
                <a:latin typeface="Arial Black"/>
                <a:cs typeface="Arial Black"/>
              </a:rPr>
              <a:t>по</a:t>
            </a:r>
            <a:r>
              <a:rPr sz="1800" spc="-150" dirty="0">
                <a:latin typeface="Arial Black"/>
                <a:cs typeface="Arial Black"/>
              </a:rPr>
              <a:t> </a:t>
            </a:r>
            <a:r>
              <a:rPr sz="1800" spc="-100" dirty="0">
                <a:latin typeface="Arial Black"/>
                <a:cs typeface="Arial Black"/>
              </a:rPr>
              <a:t>О</a:t>
            </a:r>
            <a:r>
              <a:rPr sz="1800" spc="-229" dirty="0">
                <a:latin typeface="Arial Black"/>
                <a:cs typeface="Arial Black"/>
              </a:rPr>
              <a:t>ПС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678666" y="6412400"/>
            <a:ext cx="178435" cy="2686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z="1400" spc="20" dirty="0">
                <a:solidFill>
                  <a:srgbClr val="0E173E"/>
                </a:solidFill>
                <a:latin typeface="Microsoft Sans Serif"/>
                <a:cs typeface="Microsoft Sans Serif"/>
              </a:rPr>
              <a:t>3</a:t>
            </a:fld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43280" y="279654"/>
            <a:ext cx="3599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Преимущества</a:t>
            </a:r>
            <a:r>
              <a:rPr sz="2800" spc="-160" dirty="0"/>
              <a:t> </a:t>
            </a:r>
            <a:r>
              <a:rPr sz="2800" dirty="0"/>
              <a:t>ПДС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3257" y="3076677"/>
            <a:ext cx="3198742" cy="378132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7885" y="4330395"/>
            <a:ext cx="10528935" cy="190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930" algn="ctr">
              <a:lnSpc>
                <a:spcPct val="100000"/>
              </a:lnSpc>
              <a:spcBef>
                <a:spcPts val="100"/>
              </a:spcBef>
            </a:pPr>
            <a:r>
              <a:rPr sz="2400" spc="-315" dirty="0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2400" spc="-145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400" spc="-140" dirty="0">
                <a:solidFill>
                  <a:srgbClr val="0DB6B6"/>
                </a:solidFill>
                <a:latin typeface="Arial Black"/>
                <a:cs typeface="Arial Black"/>
              </a:rPr>
              <a:t>вер</a:t>
            </a:r>
            <a:r>
              <a:rPr sz="2400" spc="-180" dirty="0">
                <a:solidFill>
                  <a:srgbClr val="0DB6B6"/>
                </a:solidFill>
                <a:latin typeface="Arial Black"/>
                <a:cs typeface="Arial Black"/>
              </a:rPr>
              <a:t>ие</a:t>
            </a:r>
            <a:r>
              <a:rPr sz="2400" spc="-22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145" dirty="0">
                <a:solidFill>
                  <a:srgbClr val="0DB6B6"/>
                </a:solidFill>
                <a:latin typeface="Arial Black"/>
                <a:cs typeface="Arial Black"/>
              </a:rPr>
              <a:t>г</a:t>
            </a:r>
            <a:r>
              <a:rPr sz="2400" spc="-185" dirty="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2400" spc="-165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400" spc="-305" dirty="0">
                <a:solidFill>
                  <a:srgbClr val="0DB6B6"/>
                </a:solidFill>
                <a:latin typeface="Arial Black"/>
                <a:cs typeface="Arial Black"/>
              </a:rPr>
              <a:t>ж</a:t>
            </a:r>
            <a:r>
              <a:rPr sz="2400" spc="-229" dirty="0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2400" spc="-204" dirty="0">
                <a:solidFill>
                  <a:srgbClr val="0DB6B6"/>
                </a:solidFill>
                <a:latin typeface="Arial Black"/>
                <a:cs typeface="Arial Black"/>
              </a:rPr>
              <a:t>ан</a:t>
            </a:r>
            <a:r>
              <a:rPr sz="2400" spc="-21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120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2400" spc="-17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114" dirty="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2400" spc="-229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400" spc="-155" dirty="0">
                <a:solidFill>
                  <a:srgbClr val="0DB6B6"/>
                </a:solidFill>
                <a:latin typeface="Arial Black"/>
                <a:cs typeface="Arial Black"/>
              </a:rPr>
              <a:t>б</a:t>
            </a:r>
            <a:r>
              <a:rPr sz="2400" spc="-145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400" spc="-85" dirty="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2400" spc="-114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400" spc="-170" dirty="0">
                <a:solidFill>
                  <a:srgbClr val="0DB6B6"/>
                </a:solidFill>
                <a:latin typeface="Arial Black"/>
                <a:cs typeface="Arial Black"/>
              </a:rPr>
              <a:t>дат</a:t>
            </a:r>
            <a:r>
              <a:rPr sz="2400" spc="-200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2400" spc="-225" dirty="0">
                <a:solidFill>
                  <a:srgbClr val="0DB6B6"/>
                </a:solidFill>
                <a:latin typeface="Arial Black"/>
                <a:cs typeface="Arial Black"/>
              </a:rPr>
              <a:t>ле</a:t>
            </a:r>
            <a:r>
              <a:rPr sz="2400" spc="-220" dirty="0">
                <a:solidFill>
                  <a:srgbClr val="0DB6B6"/>
                </a:solidFill>
                <a:latin typeface="Arial Black"/>
                <a:cs typeface="Arial Black"/>
              </a:rPr>
              <a:t>й</a:t>
            </a:r>
            <a:r>
              <a:rPr sz="2400" spc="-22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240" dirty="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2400" spc="-18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235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400" spc="-225" dirty="0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2400" spc="-270" dirty="0">
                <a:solidFill>
                  <a:srgbClr val="0DB6B6"/>
                </a:solidFill>
                <a:latin typeface="Arial Black"/>
                <a:cs typeface="Arial Black"/>
              </a:rPr>
              <a:t>Ф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spc="-165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2001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года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18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клиентов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b="1" spc="5" dirty="0">
                <a:solidFill>
                  <a:srgbClr val="017D73"/>
                </a:solidFill>
                <a:latin typeface="Arial"/>
                <a:cs typeface="Arial"/>
              </a:rPr>
              <a:t>выросло</a:t>
            </a:r>
            <a:r>
              <a:rPr sz="1800" b="1" spc="-50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017D73"/>
                </a:solidFill>
                <a:latin typeface="Arial"/>
                <a:cs typeface="Arial"/>
              </a:rPr>
              <a:t>более</a:t>
            </a:r>
            <a:r>
              <a:rPr sz="1800" b="1" spc="-35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b="1" spc="125" dirty="0">
                <a:solidFill>
                  <a:srgbClr val="017D73"/>
                </a:solidFill>
                <a:latin typeface="Arial"/>
                <a:cs typeface="Arial"/>
              </a:rPr>
              <a:t>чем</a:t>
            </a:r>
            <a:r>
              <a:rPr sz="1800" b="1" spc="-35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017D73"/>
                </a:solidFill>
                <a:latin typeface="Arial"/>
                <a:cs typeface="Arial"/>
              </a:rPr>
              <a:t>в</a:t>
            </a:r>
            <a:r>
              <a:rPr sz="1800" b="1" spc="-40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017D73"/>
                </a:solidFill>
                <a:latin typeface="Arial"/>
                <a:cs typeface="Arial"/>
              </a:rPr>
              <a:t>10</a:t>
            </a:r>
            <a:r>
              <a:rPr sz="1800" b="1" spc="-35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017D73"/>
                </a:solidFill>
                <a:latin typeface="Arial"/>
                <a:cs typeface="Arial"/>
              </a:rPr>
              <a:t>раз</a:t>
            </a:r>
            <a:r>
              <a:rPr sz="1800" b="1" spc="-40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370" dirty="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r>
              <a:rPr sz="18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b="1" spc="30" dirty="0">
                <a:solidFill>
                  <a:srgbClr val="017D73"/>
                </a:solidFill>
                <a:latin typeface="Arial"/>
                <a:cs typeface="Arial"/>
              </a:rPr>
              <a:t>4</a:t>
            </a:r>
            <a:r>
              <a:rPr sz="2000" b="1" spc="-100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млн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до</a:t>
            </a:r>
            <a:r>
              <a:rPr sz="18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b="1" spc="25" dirty="0">
                <a:solidFill>
                  <a:srgbClr val="017D73"/>
                </a:solidFill>
                <a:latin typeface="Arial"/>
                <a:cs typeface="Arial"/>
              </a:rPr>
              <a:t>42,5</a:t>
            </a:r>
            <a:r>
              <a:rPr sz="2000" b="1" spc="-100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млн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человек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8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Активы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под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управлением</a:t>
            </a:r>
            <a:r>
              <a:rPr sz="18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увеличились</a:t>
            </a:r>
            <a:r>
              <a:rPr sz="18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b="1" spc="20" dirty="0">
                <a:solidFill>
                  <a:srgbClr val="017D73"/>
                </a:solidFill>
                <a:latin typeface="Arial"/>
                <a:cs typeface="Arial"/>
              </a:rPr>
              <a:t>0,1</a:t>
            </a:r>
            <a:r>
              <a:rPr sz="2000" b="1" spc="-105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трлн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руб.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до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b="1" spc="20" dirty="0">
                <a:solidFill>
                  <a:srgbClr val="017D73"/>
                </a:solidFill>
                <a:latin typeface="Arial"/>
                <a:cs typeface="Arial"/>
              </a:rPr>
              <a:t>5,1</a:t>
            </a:r>
            <a:r>
              <a:rPr sz="2000" b="1" spc="-110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трлн</a:t>
            </a:r>
            <a:r>
              <a:rPr sz="18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руб.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0D0D0D"/>
                </a:solidFill>
                <a:latin typeface="Microsoft Sans Serif"/>
                <a:cs typeface="Microsoft Sans Serif"/>
              </a:rPr>
              <a:t>(ОПС</a:t>
            </a:r>
            <a:r>
              <a:rPr sz="18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35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НПО)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8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2023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году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НПФ</a:t>
            </a:r>
            <a:r>
              <a:rPr sz="18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выплатили</a:t>
            </a: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более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000" b="1" spc="25" dirty="0">
                <a:solidFill>
                  <a:srgbClr val="017D73"/>
                </a:solidFill>
                <a:latin typeface="Arial"/>
                <a:cs typeface="Arial"/>
              </a:rPr>
              <a:t>130</a:t>
            </a:r>
            <a:r>
              <a:rPr sz="2000" b="1" spc="-100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млрд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руб.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пенсий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0D0D0D"/>
                </a:solidFill>
                <a:latin typeface="Microsoft Sans Serif"/>
                <a:cs typeface="Microsoft Sans Serif"/>
              </a:rPr>
              <a:t>(ОПС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30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НПО)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930" y="1365580"/>
            <a:ext cx="5942330" cy="228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15" dirty="0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2400" spc="-145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400" spc="-140" dirty="0">
                <a:solidFill>
                  <a:srgbClr val="0DB6B6"/>
                </a:solidFill>
                <a:latin typeface="Arial Black"/>
                <a:cs typeface="Arial Black"/>
              </a:rPr>
              <a:t>вер</a:t>
            </a:r>
            <a:r>
              <a:rPr sz="2400" spc="-180" dirty="0">
                <a:solidFill>
                  <a:srgbClr val="0DB6B6"/>
                </a:solidFill>
                <a:latin typeface="Arial Black"/>
                <a:cs typeface="Arial Black"/>
              </a:rPr>
              <a:t>ие</a:t>
            </a:r>
            <a:r>
              <a:rPr sz="2400" spc="-22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145" dirty="0">
                <a:solidFill>
                  <a:srgbClr val="0DB6B6"/>
                </a:solidFill>
                <a:latin typeface="Arial Black"/>
                <a:cs typeface="Arial Black"/>
              </a:rPr>
              <a:t>го</a:t>
            </a:r>
            <a:r>
              <a:rPr sz="2400" spc="-235" dirty="0">
                <a:solidFill>
                  <a:srgbClr val="0DB6B6"/>
                </a:solidFill>
                <a:latin typeface="Arial Black"/>
                <a:cs typeface="Arial Black"/>
              </a:rPr>
              <a:t>судар</a:t>
            </a:r>
            <a:r>
              <a:rPr sz="2400" spc="-195" dirty="0">
                <a:solidFill>
                  <a:srgbClr val="0DB6B6"/>
                </a:solidFill>
                <a:latin typeface="Arial Black"/>
                <a:cs typeface="Arial Black"/>
              </a:rPr>
              <a:t>ства</a:t>
            </a:r>
            <a:r>
              <a:rPr sz="2400" spc="-22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240" dirty="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2400" spc="-18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204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400" spc="-260" dirty="0">
                <a:solidFill>
                  <a:srgbClr val="0DB6B6"/>
                </a:solidFill>
                <a:latin typeface="Arial Black"/>
                <a:cs typeface="Arial Black"/>
              </a:rPr>
              <a:t>ПФ</a:t>
            </a:r>
            <a:endParaRPr sz="2400">
              <a:latin typeface="Arial Black"/>
              <a:cs typeface="Arial Black"/>
            </a:endParaRPr>
          </a:p>
          <a:p>
            <a:pPr marL="265430">
              <a:lnSpc>
                <a:spcPct val="100000"/>
              </a:lnSpc>
              <a:spcBef>
                <a:spcPts val="2225"/>
              </a:spcBef>
            </a:pPr>
            <a:r>
              <a:rPr sz="18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Накопления</a:t>
            </a: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НПФ</a:t>
            </a:r>
            <a:r>
              <a:rPr sz="18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b="1" spc="45" dirty="0">
                <a:solidFill>
                  <a:srgbClr val="017D73"/>
                </a:solidFill>
                <a:latin typeface="Arial"/>
                <a:cs typeface="Arial"/>
              </a:rPr>
              <a:t>застрахованы</a:t>
            </a:r>
            <a:r>
              <a:rPr sz="1800" b="1" spc="-55" dirty="0">
                <a:solidFill>
                  <a:srgbClr val="017D73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017D73"/>
                </a:solidFill>
                <a:latin typeface="Arial"/>
                <a:cs typeface="Arial"/>
              </a:rPr>
              <a:t>государством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Arial"/>
              <a:cs typeface="Arial"/>
            </a:endParaRPr>
          </a:p>
          <a:p>
            <a:pPr marL="265430" marR="5080">
              <a:lnSpc>
                <a:spcPts val="1800"/>
              </a:lnSpc>
            </a:pPr>
            <a:r>
              <a:rPr sz="1800" spc="-175" dirty="0">
                <a:solidFill>
                  <a:srgbClr val="017D73"/>
                </a:solidFill>
                <a:latin typeface="Arial Black"/>
                <a:cs typeface="Arial Black"/>
              </a:rPr>
              <a:t>П</a:t>
            </a:r>
            <a:r>
              <a:rPr sz="1800" spc="-235" dirty="0">
                <a:solidFill>
                  <a:srgbClr val="017D73"/>
                </a:solidFill>
                <a:latin typeface="Arial Black"/>
                <a:cs typeface="Arial Black"/>
              </a:rPr>
              <a:t>Д</a:t>
            </a:r>
            <a:r>
              <a:rPr sz="1800" spc="-265" dirty="0">
                <a:solidFill>
                  <a:srgbClr val="017D73"/>
                </a:solidFill>
                <a:latin typeface="Arial Black"/>
                <a:cs typeface="Arial Black"/>
              </a:rPr>
              <a:t>С</a:t>
            </a:r>
            <a:r>
              <a:rPr sz="1800" spc="-165" dirty="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370" dirty="0">
                <a:latin typeface="Microsoft Sans Serif"/>
                <a:cs typeface="Microsoft Sans Serif"/>
              </a:rPr>
              <a:t>–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един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ств</a:t>
            </a:r>
            <a:r>
              <a:rPr sz="18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е</a:t>
            </a:r>
            <a:r>
              <a:rPr sz="1800" spc="90" dirty="0">
                <a:solidFill>
                  <a:srgbClr val="0D0D0D"/>
                </a:solidFill>
                <a:latin typeface="Microsoft Sans Serif"/>
                <a:cs typeface="Microsoft Sans Serif"/>
              </a:rPr>
              <a:t>нн</a:t>
            </a:r>
            <a:r>
              <a:rPr sz="1800"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а</a:t>
            </a:r>
            <a:r>
              <a:rPr sz="18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я</a:t>
            </a:r>
            <a:r>
              <a:rPr sz="18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програ</a:t>
            </a:r>
            <a:r>
              <a:rPr sz="1800" spc="85" dirty="0">
                <a:solidFill>
                  <a:srgbClr val="0D0D0D"/>
                </a:solidFill>
                <a:latin typeface="Microsoft Sans Serif"/>
                <a:cs typeface="Microsoft Sans Serif"/>
              </a:rPr>
              <a:t>м</a:t>
            </a:r>
            <a:r>
              <a:rPr sz="1800" spc="15" dirty="0">
                <a:solidFill>
                  <a:srgbClr val="0D0D0D"/>
                </a:solidFill>
                <a:latin typeface="Microsoft Sans Serif"/>
                <a:cs typeface="Microsoft Sans Serif"/>
              </a:rPr>
              <a:t>ма</a:t>
            </a:r>
            <a:r>
              <a:rPr sz="18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5" dirty="0">
                <a:solidFill>
                  <a:srgbClr val="0D0D0D"/>
                </a:solidFill>
                <a:latin typeface="Microsoft Sans Serif"/>
                <a:cs typeface="Microsoft Sans Serif"/>
              </a:rPr>
              <a:t>софи</a:t>
            </a:r>
            <a:r>
              <a:rPr sz="1800" spc="10" dirty="0">
                <a:solidFill>
                  <a:srgbClr val="0D0D0D"/>
                </a:solidFill>
                <a:latin typeface="Microsoft Sans Serif"/>
                <a:cs typeface="Microsoft Sans Serif"/>
              </a:rPr>
              <a:t>н</a:t>
            </a:r>
            <a:r>
              <a:rPr sz="18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а</a:t>
            </a:r>
            <a:r>
              <a:rPr sz="18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н</a:t>
            </a:r>
            <a:r>
              <a:rPr sz="18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си</a:t>
            </a:r>
            <a:r>
              <a:rPr sz="1800" spc="85" dirty="0">
                <a:solidFill>
                  <a:srgbClr val="0D0D0D"/>
                </a:solidFill>
                <a:latin typeface="Microsoft Sans Serif"/>
                <a:cs typeface="Microsoft Sans Serif"/>
              </a:rPr>
              <a:t>р</a:t>
            </a:r>
            <a:r>
              <a:rPr sz="1800" spc="10" dirty="0">
                <a:solidFill>
                  <a:srgbClr val="0D0D0D"/>
                </a:solidFill>
                <a:latin typeface="Microsoft Sans Serif"/>
                <a:cs typeface="Microsoft Sans Serif"/>
              </a:rPr>
              <a:t>уемая 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государством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265430">
              <a:lnSpc>
                <a:spcPct val="100000"/>
              </a:lnSpc>
            </a:pPr>
            <a:r>
              <a:rPr sz="1800" spc="-90" dirty="0">
                <a:solidFill>
                  <a:srgbClr val="017D73"/>
                </a:solidFill>
                <a:latin typeface="Arial Black"/>
                <a:cs typeface="Arial Black"/>
              </a:rPr>
              <a:t>О</a:t>
            </a:r>
            <a:r>
              <a:rPr sz="1800" spc="-20" dirty="0">
                <a:solidFill>
                  <a:srgbClr val="017D73"/>
                </a:solidFill>
                <a:latin typeface="Arial Black"/>
                <a:cs typeface="Arial Black"/>
              </a:rPr>
              <a:t>т</a:t>
            </a:r>
            <a:r>
              <a:rPr sz="1800" spc="-105" dirty="0">
                <a:solidFill>
                  <a:srgbClr val="017D73"/>
                </a:solidFill>
                <a:latin typeface="Arial Black"/>
                <a:cs typeface="Arial Black"/>
              </a:rPr>
              <a:t>д</a:t>
            </a:r>
            <a:r>
              <a:rPr sz="1800" spc="-155" dirty="0">
                <a:solidFill>
                  <a:srgbClr val="017D73"/>
                </a:solidFill>
                <a:latin typeface="Arial Black"/>
                <a:cs typeface="Arial Black"/>
              </a:rPr>
              <a:t>ел</a:t>
            </a:r>
            <a:r>
              <a:rPr sz="1800" spc="-135" dirty="0">
                <a:solidFill>
                  <a:srgbClr val="017D73"/>
                </a:solidFill>
                <a:latin typeface="Arial Black"/>
                <a:cs typeface="Arial Black"/>
              </a:rPr>
              <a:t>ь</a:t>
            </a:r>
            <a:r>
              <a:rPr sz="1800" spc="-160" dirty="0">
                <a:solidFill>
                  <a:srgbClr val="017D73"/>
                </a:solidFill>
                <a:latin typeface="Arial Black"/>
                <a:cs typeface="Arial Black"/>
              </a:rPr>
              <a:t>ны</a:t>
            </a:r>
            <a:r>
              <a:rPr sz="1800" spc="-135" dirty="0">
                <a:solidFill>
                  <a:srgbClr val="017D73"/>
                </a:solidFill>
                <a:latin typeface="Arial Black"/>
                <a:cs typeface="Arial Black"/>
              </a:rPr>
              <a:t>й</a:t>
            </a:r>
            <a:r>
              <a:rPr sz="1800" spc="-170" dirty="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125" dirty="0">
                <a:solidFill>
                  <a:srgbClr val="017D73"/>
                </a:solidFill>
                <a:latin typeface="Arial Black"/>
                <a:cs typeface="Arial Black"/>
              </a:rPr>
              <a:t>н</a:t>
            </a:r>
            <a:r>
              <a:rPr sz="1800" spc="-175" dirty="0">
                <a:solidFill>
                  <a:srgbClr val="017D73"/>
                </a:solidFill>
                <a:latin typeface="Arial Black"/>
                <a:cs typeface="Arial Black"/>
              </a:rPr>
              <a:t>а</a:t>
            </a:r>
            <a:r>
              <a:rPr sz="1800" spc="-229" dirty="0">
                <a:solidFill>
                  <a:srgbClr val="017D73"/>
                </a:solidFill>
                <a:latin typeface="Arial Black"/>
                <a:cs typeface="Arial Black"/>
              </a:rPr>
              <a:t>л</a:t>
            </a:r>
            <a:r>
              <a:rPr sz="1800" spc="-130" dirty="0">
                <a:solidFill>
                  <a:srgbClr val="017D73"/>
                </a:solidFill>
                <a:latin typeface="Arial Black"/>
                <a:cs typeface="Arial Black"/>
              </a:rPr>
              <a:t>о</a:t>
            </a:r>
            <a:r>
              <a:rPr sz="1800" spc="-95" dirty="0">
                <a:solidFill>
                  <a:srgbClr val="017D73"/>
                </a:solidFill>
                <a:latin typeface="Arial Black"/>
                <a:cs typeface="Arial Black"/>
              </a:rPr>
              <a:t>г</a:t>
            </a:r>
            <a:r>
              <a:rPr sz="1800" spc="-114" dirty="0">
                <a:solidFill>
                  <a:srgbClr val="017D73"/>
                </a:solidFill>
                <a:latin typeface="Arial Black"/>
                <a:cs typeface="Arial Black"/>
              </a:rPr>
              <a:t>ов</a:t>
            </a:r>
            <a:r>
              <a:rPr sz="1800" spc="-155" dirty="0">
                <a:solidFill>
                  <a:srgbClr val="017D73"/>
                </a:solidFill>
                <a:latin typeface="Arial Black"/>
                <a:cs typeface="Arial Black"/>
              </a:rPr>
              <a:t>ы</a:t>
            </a:r>
            <a:r>
              <a:rPr sz="1800" spc="-90" dirty="0">
                <a:solidFill>
                  <a:srgbClr val="017D73"/>
                </a:solidFill>
                <a:latin typeface="Arial Black"/>
                <a:cs typeface="Arial Black"/>
              </a:rPr>
              <a:t>й</a:t>
            </a:r>
            <a:r>
              <a:rPr sz="1800" spc="-180" dirty="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017D73"/>
                </a:solidFill>
                <a:latin typeface="Arial Black"/>
                <a:cs typeface="Arial Black"/>
              </a:rPr>
              <a:t>в</a:t>
            </a:r>
            <a:r>
              <a:rPr sz="1800" spc="-215" dirty="0">
                <a:solidFill>
                  <a:srgbClr val="017D73"/>
                </a:solidFill>
                <a:latin typeface="Arial Black"/>
                <a:cs typeface="Arial Black"/>
              </a:rPr>
              <a:t>ы</a:t>
            </a:r>
            <a:r>
              <a:rPr sz="1800" spc="-70" dirty="0">
                <a:solidFill>
                  <a:srgbClr val="017D73"/>
                </a:solidFill>
                <a:latin typeface="Arial Black"/>
                <a:cs typeface="Arial Black"/>
              </a:rPr>
              <a:t>ч</a:t>
            </a:r>
            <a:r>
              <a:rPr sz="1800" spc="-175" dirty="0">
                <a:solidFill>
                  <a:srgbClr val="017D73"/>
                </a:solidFill>
                <a:latin typeface="Arial Black"/>
                <a:cs typeface="Arial Black"/>
              </a:rPr>
              <a:t>е</a:t>
            </a:r>
            <a:r>
              <a:rPr sz="1800" spc="-30" dirty="0">
                <a:solidFill>
                  <a:srgbClr val="017D73"/>
                </a:solidFill>
                <a:latin typeface="Arial Black"/>
                <a:cs typeface="Arial Black"/>
              </a:rPr>
              <a:t>т</a:t>
            </a:r>
            <a:r>
              <a:rPr sz="1800" spc="-135" dirty="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до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400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ты</a:t>
            </a:r>
            <a:r>
              <a:rPr sz="18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.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5" dirty="0">
                <a:solidFill>
                  <a:srgbClr val="0D0D0D"/>
                </a:solidFill>
                <a:latin typeface="Microsoft Sans Serif"/>
                <a:cs typeface="Microsoft Sans Serif"/>
              </a:rPr>
              <a:t>р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уб.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27875" y="1365580"/>
            <a:ext cx="4560570" cy="196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2400" spc="-145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400" spc="-170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400" spc="-150" dirty="0">
                <a:solidFill>
                  <a:srgbClr val="0DB6B6"/>
                </a:solidFill>
                <a:latin typeface="Arial Black"/>
                <a:cs typeface="Arial Black"/>
              </a:rPr>
              <a:t>тро</a:t>
            </a:r>
            <a:r>
              <a:rPr sz="2400" spc="-185" dirty="0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2400" spc="-60" dirty="0">
                <a:solidFill>
                  <a:srgbClr val="0DB6B6"/>
                </a:solidFill>
                <a:latin typeface="Arial Black"/>
                <a:cs typeface="Arial Black"/>
              </a:rPr>
              <a:t>ь</a:t>
            </a:r>
            <a:r>
              <a:rPr sz="2400" spc="-22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145" dirty="0">
                <a:solidFill>
                  <a:srgbClr val="0DB6B6"/>
                </a:solidFill>
                <a:latin typeface="Arial Black"/>
                <a:cs typeface="Arial Black"/>
              </a:rPr>
              <a:t>го</a:t>
            </a:r>
            <a:r>
              <a:rPr sz="2400" spc="-420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2400" spc="-240" dirty="0">
                <a:solidFill>
                  <a:srgbClr val="0DB6B6"/>
                </a:solidFill>
                <a:latin typeface="Arial Black"/>
                <a:cs typeface="Arial Black"/>
              </a:rPr>
              <a:t>удар</a:t>
            </a:r>
            <a:r>
              <a:rPr sz="2400" spc="-235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2400" spc="-114" dirty="0">
                <a:solidFill>
                  <a:srgbClr val="0DB6B6"/>
                </a:solidFill>
                <a:latin typeface="Arial Black"/>
                <a:cs typeface="Arial Black"/>
              </a:rPr>
              <a:t>тв</a:t>
            </a:r>
            <a:r>
              <a:rPr sz="2400" spc="-130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400" spc="-22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425" dirty="0">
                <a:solidFill>
                  <a:srgbClr val="0DB6B6"/>
                </a:solidFill>
                <a:latin typeface="Arial Black"/>
                <a:cs typeface="Arial Black"/>
              </a:rPr>
              <a:t>з</a:t>
            </a:r>
            <a:r>
              <a:rPr sz="2400" spc="-240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400" spc="-19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400" spc="-210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400" spc="-260" dirty="0">
                <a:solidFill>
                  <a:srgbClr val="0DB6B6"/>
                </a:solidFill>
                <a:latin typeface="Arial Black"/>
                <a:cs typeface="Arial Black"/>
              </a:rPr>
              <a:t>ПФ</a:t>
            </a:r>
            <a:endParaRPr sz="2400">
              <a:latin typeface="Arial Black"/>
              <a:cs typeface="Arial Black"/>
            </a:endParaRPr>
          </a:p>
          <a:p>
            <a:pPr marL="604520" marR="237490" indent="1284605">
              <a:lnSpc>
                <a:spcPts val="4420"/>
              </a:lnSpc>
              <a:spcBef>
                <a:spcPts val="475"/>
              </a:spcBef>
            </a:pPr>
            <a:r>
              <a:rPr sz="1800" spc="-150" dirty="0">
                <a:solidFill>
                  <a:srgbClr val="017D73"/>
                </a:solidFill>
                <a:latin typeface="Arial Black"/>
                <a:cs typeface="Arial Black"/>
              </a:rPr>
              <a:t>Н</a:t>
            </a:r>
            <a:r>
              <a:rPr sz="1800" spc="-175" dirty="0">
                <a:solidFill>
                  <a:srgbClr val="017D73"/>
                </a:solidFill>
                <a:latin typeface="Arial Black"/>
                <a:cs typeface="Arial Black"/>
              </a:rPr>
              <a:t>а</a:t>
            </a:r>
            <a:r>
              <a:rPr sz="1800" spc="-165" dirty="0">
                <a:solidFill>
                  <a:srgbClr val="017D73"/>
                </a:solidFill>
                <a:latin typeface="Arial Black"/>
                <a:cs typeface="Arial Black"/>
              </a:rPr>
              <a:t>дзо</a:t>
            </a:r>
            <a:r>
              <a:rPr sz="1800" spc="-160" dirty="0">
                <a:solidFill>
                  <a:srgbClr val="017D73"/>
                </a:solidFill>
                <a:latin typeface="Arial Black"/>
                <a:cs typeface="Arial Black"/>
              </a:rPr>
              <a:t>р</a:t>
            </a:r>
            <a:r>
              <a:rPr sz="1800" spc="-180" dirty="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275" dirty="0">
                <a:solidFill>
                  <a:srgbClr val="017D73"/>
                </a:solidFill>
                <a:latin typeface="Arial Black"/>
                <a:cs typeface="Arial Black"/>
              </a:rPr>
              <a:t>Б</a:t>
            </a:r>
            <a:r>
              <a:rPr sz="1800" spc="-175" dirty="0">
                <a:solidFill>
                  <a:srgbClr val="017D73"/>
                </a:solidFill>
                <a:latin typeface="Arial Black"/>
                <a:cs typeface="Arial Black"/>
              </a:rPr>
              <a:t>а</a:t>
            </a:r>
            <a:r>
              <a:rPr sz="1800" spc="-125" dirty="0">
                <a:solidFill>
                  <a:srgbClr val="017D73"/>
                </a:solidFill>
                <a:latin typeface="Arial Black"/>
                <a:cs typeface="Arial Black"/>
              </a:rPr>
              <a:t>н</a:t>
            </a:r>
            <a:r>
              <a:rPr sz="1800" spc="-180" dirty="0">
                <a:solidFill>
                  <a:srgbClr val="017D73"/>
                </a:solidFill>
                <a:latin typeface="Arial Black"/>
                <a:cs typeface="Arial Black"/>
              </a:rPr>
              <a:t>ка</a:t>
            </a:r>
            <a:r>
              <a:rPr sz="1800" spc="-175" dirty="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200" dirty="0">
                <a:solidFill>
                  <a:srgbClr val="017D73"/>
                </a:solidFill>
                <a:latin typeface="Arial Black"/>
                <a:cs typeface="Arial Black"/>
              </a:rPr>
              <a:t>Р</a:t>
            </a:r>
            <a:r>
              <a:rPr sz="1800" spc="-100" dirty="0">
                <a:solidFill>
                  <a:srgbClr val="017D73"/>
                </a:solidFill>
                <a:latin typeface="Arial Black"/>
                <a:cs typeface="Arial Black"/>
              </a:rPr>
              <a:t>о</a:t>
            </a:r>
            <a:r>
              <a:rPr sz="1800" spc="-320" dirty="0">
                <a:solidFill>
                  <a:srgbClr val="017D73"/>
                </a:solidFill>
                <a:latin typeface="Arial Black"/>
                <a:cs typeface="Arial Black"/>
              </a:rPr>
              <a:t>с</a:t>
            </a:r>
            <a:r>
              <a:rPr sz="1800" spc="-135" dirty="0">
                <a:solidFill>
                  <a:srgbClr val="017D73"/>
                </a:solidFill>
                <a:latin typeface="Arial Black"/>
                <a:cs typeface="Arial Black"/>
              </a:rPr>
              <a:t>сии  </a:t>
            </a:r>
            <a:r>
              <a:rPr sz="1800" spc="-390" dirty="0">
                <a:solidFill>
                  <a:srgbClr val="017D73"/>
                </a:solidFill>
                <a:latin typeface="Arial Black"/>
                <a:cs typeface="Arial Black"/>
              </a:rPr>
              <a:t>Ж</a:t>
            </a:r>
            <a:r>
              <a:rPr sz="1800" spc="-175" dirty="0">
                <a:solidFill>
                  <a:srgbClr val="017D73"/>
                </a:solidFill>
                <a:latin typeface="Arial Black"/>
                <a:cs typeface="Arial Black"/>
              </a:rPr>
              <a:t>е</a:t>
            </a:r>
            <a:r>
              <a:rPr sz="1800" spc="-320" dirty="0">
                <a:solidFill>
                  <a:srgbClr val="017D73"/>
                </a:solidFill>
                <a:latin typeface="Arial Black"/>
                <a:cs typeface="Arial Black"/>
              </a:rPr>
              <a:t>с</a:t>
            </a:r>
            <a:r>
              <a:rPr sz="1800" spc="-100" dirty="0">
                <a:solidFill>
                  <a:srgbClr val="017D73"/>
                </a:solidFill>
                <a:latin typeface="Arial Black"/>
                <a:cs typeface="Arial Black"/>
              </a:rPr>
              <a:t>т</a:t>
            </a:r>
            <a:r>
              <a:rPr sz="1800" spc="-114" dirty="0">
                <a:solidFill>
                  <a:srgbClr val="017D73"/>
                </a:solidFill>
                <a:latin typeface="Arial Black"/>
                <a:cs typeface="Arial Black"/>
              </a:rPr>
              <a:t>к</a:t>
            </a:r>
            <a:r>
              <a:rPr sz="1800" spc="-135" dirty="0">
                <a:solidFill>
                  <a:srgbClr val="017D73"/>
                </a:solidFill>
                <a:latin typeface="Arial Black"/>
                <a:cs typeface="Arial Black"/>
              </a:rPr>
              <a:t>ие</a:t>
            </a:r>
            <a:r>
              <a:rPr sz="1800" spc="-170" dirty="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017D73"/>
                </a:solidFill>
                <a:latin typeface="Arial Black"/>
                <a:cs typeface="Arial Black"/>
              </a:rPr>
              <a:t>т</a:t>
            </a:r>
            <a:r>
              <a:rPr sz="1800" spc="-80" dirty="0">
                <a:solidFill>
                  <a:srgbClr val="017D73"/>
                </a:solidFill>
                <a:latin typeface="Arial Black"/>
                <a:cs typeface="Arial Black"/>
              </a:rPr>
              <a:t>р</a:t>
            </a:r>
            <a:r>
              <a:rPr sz="1800" spc="-175" dirty="0">
                <a:solidFill>
                  <a:srgbClr val="017D73"/>
                </a:solidFill>
                <a:latin typeface="Arial Black"/>
                <a:cs typeface="Arial Black"/>
              </a:rPr>
              <a:t>е</a:t>
            </a:r>
            <a:r>
              <a:rPr sz="1800" spc="-114" dirty="0">
                <a:solidFill>
                  <a:srgbClr val="017D73"/>
                </a:solidFill>
                <a:latin typeface="Arial Black"/>
                <a:cs typeface="Arial Black"/>
              </a:rPr>
              <a:t>бования</a:t>
            </a:r>
            <a:r>
              <a:rPr sz="1800" spc="-175" dirty="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90" dirty="0">
                <a:solidFill>
                  <a:srgbClr val="017D73"/>
                </a:solidFill>
                <a:latin typeface="Arial Black"/>
                <a:cs typeface="Arial Black"/>
              </a:rPr>
              <a:t>и</a:t>
            </a:r>
            <a:r>
              <a:rPr sz="1800" spc="-145" dirty="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017D73"/>
                </a:solidFill>
                <a:latin typeface="Arial Black"/>
                <a:cs typeface="Arial Black"/>
              </a:rPr>
              <a:t>к</a:t>
            </a:r>
            <a:r>
              <a:rPr sz="1800" spc="-100" dirty="0">
                <a:solidFill>
                  <a:srgbClr val="017D73"/>
                </a:solidFill>
                <a:latin typeface="Arial Black"/>
                <a:cs typeface="Arial Black"/>
              </a:rPr>
              <a:t>о</a:t>
            </a:r>
            <a:r>
              <a:rPr sz="1800" spc="-125" dirty="0">
                <a:solidFill>
                  <a:srgbClr val="017D73"/>
                </a:solidFill>
                <a:latin typeface="Arial Black"/>
                <a:cs typeface="Arial Black"/>
              </a:rPr>
              <a:t>н</a:t>
            </a:r>
            <a:r>
              <a:rPr sz="1800" spc="-60" dirty="0">
                <a:solidFill>
                  <a:srgbClr val="017D73"/>
                </a:solidFill>
                <a:latin typeface="Arial Black"/>
                <a:cs typeface="Arial Black"/>
              </a:rPr>
              <a:t>т</a:t>
            </a:r>
            <a:r>
              <a:rPr sz="1800" spc="-65" dirty="0">
                <a:solidFill>
                  <a:srgbClr val="017D73"/>
                </a:solidFill>
                <a:latin typeface="Arial Black"/>
                <a:cs typeface="Arial Black"/>
              </a:rPr>
              <a:t>р</a:t>
            </a:r>
            <a:r>
              <a:rPr sz="1800" spc="-125" dirty="0">
                <a:solidFill>
                  <a:srgbClr val="017D73"/>
                </a:solidFill>
                <a:latin typeface="Arial Black"/>
                <a:cs typeface="Arial Black"/>
              </a:rPr>
              <a:t>о</a:t>
            </a:r>
            <a:r>
              <a:rPr sz="1800" spc="-140" dirty="0">
                <a:solidFill>
                  <a:srgbClr val="017D73"/>
                </a:solidFill>
                <a:latin typeface="Arial Black"/>
                <a:cs typeface="Arial Black"/>
              </a:rPr>
              <a:t>ль</a:t>
            </a:r>
            <a:endParaRPr sz="1800">
              <a:latin typeface="Arial Black"/>
              <a:cs typeface="Arial Black"/>
            </a:endParaRPr>
          </a:p>
          <a:p>
            <a:pPr marL="452120">
              <a:lnSpc>
                <a:spcPts val="1095"/>
              </a:lnSpc>
            </a:pPr>
            <a:r>
              <a:rPr sz="1800" spc="-175" dirty="0">
                <a:solidFill>
                  <a:srgbClr val="017D73"/>
                </a:solidFill>
                <a:latin typeface="Arial Black"/>
                <a:cs typeface="Arial Black"/>
              </a:rPr>
              <a:t>ка</a:t>
            </a:r>
            <a:r>
              <a:rPr sz="1800" spc="-70" dirty="0">
                <a:solidFill>
                  <a:srgbClr val="017D73"/>
                </a:solidFill>
                <a:latin typeface="Arial Black"/>
                <a:cs typeface="Arial Black"/>
              </a:rPr>
              <a:t>ч</a:t>
            </a:r>
            <a:r>
              <a:rPr sz="1800" spc="-175" dirty="0">
                <a:solidFill>
                  <a:srgbClr val="017D73"/>
                </a:solidFill>
                <a:latin typeface="Arial Black"/>
                <a:cs typeface="Arial Black"/>
              </a:rPr>
              <a:t>е</a:t>
            </a:r>
            <a:r>
              <a:rPr sz="1800" spc="-145" dirty="0">
                <a:solidFill>
                  <a:srgbClr val="017D73"/>
                </a:solidFill>
                <a:latin typeface="Arial Black"/>
                <a:cs typeface="Arial Black"/>
              </a:rPr>
              <a:t>ства</a:t>
            </a:r>
            <a:r>
              <a:rPr sz="1800" spc="-175" dirty="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017D73"/>
                </a:solidFill>
                <a:latin typeface="Arial Black"/>
                <a:cs typeface="Arial Black"/>
              </a:rPr>
              <a:t>и</a:t>
            </a:r>
            <a:r>
              <a:rPr sz="1800" spc="-125" dirty="0">
                <a:solidFill>
                  <a:srgbClr val="017D73"/>
                </a:solidFill>
                <a:latin typeface="Arial Black"/>
                <a:cs typeface="Arial Black"/>
              </a:rPr>
              <a:t>н</a:t>
            </a:r>
            <a:r>
              <a:rPr sz="1800" spc="-45" dirty="0">
                <a:solidFill>
                  <a:srgbClr val="017D73"/>
                </a:solidFill>
                <a:latin typeface="Arial Black"/>
                <a:cs typeface="Arial Black"/>
              </a:rPr>
              <a:t>в</a:t>
            </a:r>
            <a:r>
              <a:rPr sz="1800" spc="-175" dirty="0">
                <a:solidFill>
                  <a:srgbClr val="017D73"/>
                </a:solidFill>
                <a:latin typeface="Arial Black"/>
                <a:cs typeface="Arial Black"/>
              </a:rPr>
              <a:t>е</a:t>
            </a:r>
            <a:r>
              <a:rPr sz="1800" spc="-140" dirty="0">
                <a:solidFill>
                  <a:srgbClr val="017D73"/>
                </a:solidFill>
                <a:latin typeface="Arial Black"/>
                <a:cs typeface="Arial Black"/>
              </a:rPr>
              <a:t>ст</a:t>
            </a:r>
            <a:r>
              <a:rPr sz="1800" spc="-165" dirty="0">
                <a:solidFill>
                  <a:srgbClr val="017D73"/>
                </a:solidFill>
                <a:latin typeface="Arial Black"/>
                <a:cs typeface="Arial Black"/>
              </a:rPr>
              <a:t>и</a:t>
            </a:r>
            <a:r>
              <a:rPr sz="1800" spc="-90" dirty="0">
                <a:solidFill>
                  <a:srgbClr val="017D73"/>
                </a:solidFill>
                <a:latin typeface="Arial Black"/>
                <a:cs typeface="Arial Black"/>
              </a:rPr>
              <a:t>ци</a:t>
            </a:r>
            <a:r>
              <a:rPr sz="1800" spc="-65" dirty="0">
                <a:solidFill>
                  <a:srgbClr val="017D73"/>
                </a:solidFill>
                <a:latin typeface="Arial Black"/>
                <a:cs typeface="Arial Black"/>
              </a:rPr>
              <a:t>й</a:t>
            </a:r>
            <a:r>
              <a:rPr sz="1800" spc="-125" dirty="0">
                <a:solidFill>
                  <a:srgbClr val="0D0D0D"/>
                </a:solidFill>
                <a:latin typeface="Arial Black"/>
                <a:cs typeface="Arial Black"/>
              </a:rPr>
              <a:t>,</a:t>
            </a:r>
            <a:r>
              <a:rPr sz="1800" spc="-180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18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рег</a:t>
            </a:r>
            <a:r>
              <a:rPr sz="1800" spc="15" dirty="0">
                <a:solidFill>
                  <a:srgbClr val="0D0D0D"/>
                </a:solidFill>
                <a:latin typeface="Microsoft Sans Serif"/>
                <a:cs typeface="Microsoft Sans Serif"/>
              </a:rPr>
              <a:t>у</a:t>
            </a:r>
            <a:r>
              <a:rPr sz="1800" spc="70" dirty="0">
                <a:solidFill>
                  <a:srgbClr val="0D0D0D"/>
                </a:solidFill>
                <a:latin typeface="Microsoft Sans Serif"/>
                <a:cs typeface="Microsoft Sans Serif"/>
              </a:rPr>
              <a:t>лярно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е</a:t>
            </a:r>
            <a:endParaRPr sz="1800">
              <a:latin typeface="Microsoft Sans Serif"/>
              <a:cs typeface="Microsoft Sans Serif"/>
            </a:endParaRPr>
          </a:p>
          <a:p>
            <a:pPr marL="2002155">
              <a:lnSpc>
                <a:spcPts val="1980"/>
              </a:lnSpc>
            </a:pP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стресс-тестирование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6240" y="2098548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5" h="140335">
                <a:moveTo>
                  <a:pt x="132588" y="0"/>
                </a:moveTo>
                <a:lnTo>
                  <a:pt x="0" y="0"/>
                </a:lnTo>
                <a:lnTo>
                  <a:pt x="0" y="140208"/>
                </a:lnTo>
                <a:lnTo>
                  <a:pt x="132588" y="140208"/>
                </a:lnTo>
                <a:lnTo>
                  <a:pt x="132588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240" y="2647188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5" h="140335">
                <a:moveTo>
                  <a:pt x="132588" y="0"/>
                </a:moveTo>
                <a:lnTo>
                  <a:pt x="0" y="0"/>
                </a:lnTo>
                <a:lnTo>
                  <a:pt x="0" y="140208"/>
                </a:lnTo>
                <a:lnTo>
                  <a:pt x="132588" y="140208"/>
                </a:lnTo>
                <a:lnTo>
                  <a:pt x="132588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41252" y="2122932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5" h="140335">
                <a:moveTo>
                  <a:pt x="132588" y="0"/>
                </a:moveTo>
                <a:lnTo>
                  <a:pt x="0" y="0"/>
                </a:lnTo>
                <a:lnTo>
                  <a:pt x="0" y="140208"/>
                </a:lnTo>
                <a:lnTo>
                  <a:pt x="132588" y="140208"/>
                </a:lnTo>
                <a:lnTo>
                  <a:pt x="132588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1252" y="2671572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5" h="140335">
                <a:moveTo>
                  <a:pt x="132588" y="0"/>
                </a:moveTo>
                <a:lnTo>
                  <a:pt x="0" y="0"/>
                </a:lnTo>
                <a:lnTo>
                  <a:pt x="0" y="140208"/>
                </a:lnTo>
                <a:lnTo>
                  <a:pt x="132588" y="140208"/>
                </a:lnTo>
                <a:lnTo>
                  <a:pt x="132588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96240" y="3438144"/>
            <a:ext cx="11277600" cy="2711450"/>
            <a:chOff x="396240" y="3438144"/>
            <a:chExt cx="11277600" cy="27114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" y="3803904"/>
              <a:ext cx="11277600" cy="48158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96240" y="3438143"/>
              <a:ext cx="132715" cy="2711450"/>
            </a:xfrm>
            <a:custGeom>
              <a:avLst/>
              <a:gdLst/>
              <a:ahLst/>
              <a:cxnLst/>
              <a:rect l="l" t="t" r="r" b="b"/>
              <a:pathLst>
                <a:path w="132715" h="2711450">
                  <a:moveTo>
                    <a:pt x="102108" y="2647188"/>
                  </a:moveTo>
                  <a:lnTo>
                    <a:pt x="0" y="2583180"/>
                  </a:lnTo>
                  <a:lnTo>
                    <a:pt x="0" y="2711196"/>
                  </a:lnTo>
                  <a:lnTo>
                    <a:pt x="102108" y="2647188"/>
                  </a:lnTo>
                  <a:close/>
                </a:path>
                <a:path w="132715" h="2711450">
                  <a:moveTo>
                    <a:pt x="102108" y="2141982"/>
                  </a:moveTo>
                  <a:lnTo>
                    <a:pt x="0" y="2078736"/>
                  </a:lnTo>
                  <a:lnTo>
                    <a:pt x="0" y="2205228"/>
                  </a:lnTo>
                  <a:lnTo>
                    <a:pt x="102108" y="2141982"/>
                  </a:lnTo>
                  <a:close/>
                </a:path>
                <a:path w="132715" h="2711450">
                  <a:moveTo>
                    <a:pt x="102108" y="1625346"/>
                  </a:moveTo>
                  <a:lnTo>
                    <a:pt x="0" y="1562100"/>
                  </a:lnTo>
                  <a:lnTo>
                    <a:pt x="0" y="1688592"/>
                  </a:lnTo>
                  <a:lnTo>
                    <a:pt x="102108" y="1625346"/>
                  </a:lnTo>
                  <a:close/>
                </a:path>
                <a:path w="132715" h="2711450">
                  <a:moveTo>
                    <a:pt x="132588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132588" y="140208"/>
                  </a:lnTo>
                  <a:lnTo>
                    <a:pt x="132588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43280" y="279654"/>
            <a:ext cx="11085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" dirty="0"/>
              <a:t>Негосударственный</a:t>
            </a:r>
            <a:r>
              <a:rPr sz="2800" spc="-65" dirty="0"/>
              <a:t> </a:t>
            </a:r>
            <a:r>
              <a:rPr sz="2800" spc="-95" dirty="0"/>
              <a:t>пенсионный</a:t>
            </a:r>
            <a:r>
              <a:rPr sz="2800" spc="-80" dirty="0"/>
              <a:t> </a:t>
            </a:r>
            <a:r>
              <a:rPr sz="2800" spc="-140" dirty="0"/>
              <a:t>фонд</a:t>
            </a:r>
            <a:r>
              <a:rPr sz="2800" spc="-114" dirty="0"/>
              <a:t> </a:t>
            </a:r>
            <a:r>
              <a:rPr sz="2800" spc="-70" dirty="0"/>
              <a:t>(НПФ)</a:t>
            </a:r>
            <a:r>
              <a:rPr sz="2800" spc="-105" dirty="0"/>
              <a:t> </a:t>
            </a:r>
            <a:r>
              <a:rPr sz="2800" spc="-305" dirty="0"/>
              <a:t>–</a:t>
            </a:r>
            <a:r>
              <a:rPr sz="2800" spc="-114" dirty="0"/>
              <a:t> </a:t>
            </a:r>
            <a:r>
              <a:rPr sz="2800" spc="-60" dirty="0"/>
              <a:t>оператор</a:t>
            </a:r>
            <a:r>
              <a:rPr sz="2800" spc="-114" dirty="0"/>
              <a:t> </a:t>
            </a:r>
            <a:r>
              <a:rPr sz="2800" dirty="0"/>
              <a:t>ПДС</a:t>
            </a:r>
            <a:endParaRPr sz="2800"/>
          </a:p>
        </p:txBody>
      </p:sp>
      <p:sp>
        <p:nvSpPr>
          <p:cNvPr id="14" name="object 14"/>
          <p:cNvSpPr txBox="1"/>
          <p:nvPr/>
        </p:nvSpPr>
        <p:spPr>
          <a:xfrm>
            <a:off x="11678666" y="6412400"/>
            <a:ext cx="178435" cy="2686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z="1400" spc="20" dirty="0">
                <a:solidFill>
                  <a:srgbClr val="0E173E"/>
                </a:solidFill>
                <a:latin typeface="Microsoft Sans Serif"/>
                <a:cs typeface="Microsoft Sans Serif"/>
              </a:rPr>
              <a:t>4</a:t>
            </a:fld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23228" y="0"/>
            <a:ext cx="6169025" cy="6214745"/>
            <a:chOff x="6023228" y="0"/>
            <a:chExt cx="6169025" cy="6214745"/>
          </a:xfrm>
        </p:grpSpPr>
        <p:sp>
          <p:nvSpPr>
            <p:cNvPr id="3" name="object 3"/>
            <p:cNvSpPr/>
            <p:nvPr/>
          </p:nvSpPr>
          <p:spPr>
            <a:xfrm>
              <a:off x="6032753" y="1652777"/>
              <a:ext cx="5880100" cy="4552315"/>
            </a:xfrm>
            <a:custGeom>
              <a:avLst/>
              <a:gdLst/>
              <a:ahLst/>
              <a:cxnLst/>
              <a:rect l="l" t="t" r="r" b="b"/>
              <a:pathLst>
                <a:path w="5880100" h="4552315">
                  <a:moveTo>
                    <a:pt x="5683123" y="0"/>
                  </a:moveTo>
                  <a:lnTo>
                    <a:pt x="196469" y="0"/>
                  </a:lnTo>
                  <a:lnTo>
                    <a:pt x="151435" y="5191"/>
                  </a:lnTo>
                  <a:lnTo>
                    <a:pt x="110088" y="19977"/>
                  </a:lnTo>
                  <a:lnTo>
                    <a:pt x="73608" y="43177"/>
                  </a:lnTo>
                  <a:lnTo>
                    <a:pt x="43177" y="73608"/>
                  </a:lnTo>
                  <a:lnTo>
                    <a:pt x="19977" y="110088"/>
                  </a:lnTo>
                  <a:lnTo>
                    <a:pt x="5191" y="151435"/>
                  </a:lnTo>
                  <a:lnTo>
                    <a:pt x="0" y="196469"/>
                  </a:lnTo>
                  <a:lnTo>
                    <a:pt x="0" y="4355668"/>
                  </a:lnTo>
                  <a:lnTo>
                    <a:pt x="5191" y="4400728"/>
                  </a:lnTo>
                  <a:lnTo>
                    <a:pt x="19977" y="4442092"/>
                  </a:lnTo>
                  <a:lnTo>
                    <a:pt x="43177" y="4478581"/>
                  </a:lnTo>
                  <a:lnTo>
                    <a:pt x="73608" y="4509014"/>
                  </a:lnTo>
                  <a:lnTo>
                    <a:pt x="110088" y="4532213"/>
                  </a:lnTo>
                  <a:lnTo>
                    <a:pt x="151435" y="4546997"/>
                  </a:lnTo>
                  <a:lnTo>
                    <a:pt x="196469" y="4552188"/>
                  </a:lnTo>
                  <a:lnTo>
                    <a:pt x="5683123" y="4552188"/>
                  </a:lnTo>
                  <a:lnTo>
                    <a:pt x="5728156" y="4546997"/>
                  </a:lnTo>
                  <a:lnTo>
                    <a:pt x="5769503" y="4532213"/>
                  </a:lnTo>
                  <a:lnTo>
                    <a:pt x="5805983" y="4509014"/>
                  </a:lnTo>
                  <a:lnTo>
                    <a:pt x="5836414" y="4478581"/>
                  </a:lnTo>
                  <a:lnTo>
                    <a:pt x="5859614" y="4442092"/>
                  </a:lnTo>
                  <a:lnTo>
                    <a:pt x="5874400" y="4400728"/>
                  </a:lnTo>
                  <a:lnTo>
                    <a:pt x="5879592" y="4355668"/>
                  </a:lnTo>
                  <a:lnTo>
                    <a:pt x="5879592" y="196469"/>
                  </a:lnTo>
                  <a:lnTo>
                    <a:pt x="5874400" y="151435"/>
                  </a:lnTo>
                  <a:lnTo>
                    <a:pt x="5859614" y="110088"/>
                  </a:lnTo>
                  <a:lnTo>
                    <a:pt x="5836414" y="73608"/>
                  </a:lnTo>
                  <a:lnTo>
                    <a:pt x="5805983" y="43177"/>
                  </a:lnTo>
                  <a:lnTo>
                    <a:pt x="5769503" y="19977"/>
                  </a:lnTo>
                  <a:lnTo>
                    <a:pt x="5728156" y="5191"/>
                  </a:lnTo>
                  <a:lnTo>
                    <a:pt x="56831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32753" y="1652777"/>
              <a:ext cx="5880100" cy="4552315"/>
            </a:xfrm>
            <a:custGeom>
              <a:avLst/>
              <a:gdLst/>
              <a:ahLst/>
              <a:cxnLst/>
              <a:rect l="l" t="t" r="r" b="b"/>
              <a:pathLst>
                <a:path w="5880100" h="4552315">
                  <a:moveTo>
                    <a:pt x="0" y="196469"/>
                  </a:moveTo>
                  <a:lnTo>
                    <a:pt x="5191" y="151435"/>
                  </a:lnTo>
                  <a:lnTo>
                    <a:pt x="19977" y="110088"/>
                  </a:lnTo>
                  <a:lnTo>
                    <a:pt x="43177" y="73608"/>
                  </a:lnTo>
                  <a:lnTo>
                    <a:pt x="73608" y="43177"/>
                  </a:lnTo>
                  <a:lnTo>
                    <a:pt x="110088" y="19977"/>
                  </a:lnTo>
                  <a:lnTo>
                    <a:pt x="151435" y="5191"/>
                  </a:lnTo>
                  <a:lnTo>
                    <a:pt x="196469" y="0"/>
                  </a:lnTo>
                  <a:lnTo>
                    <a:pt x="5683123" y="0"/>
                  </a:lnTo>
                  <a:lnTo>
                    <a:pt x="5728156" y="5191"/>
                  </a:lnTo>
                  <a:lnTo>
                    <a:pt x="5769503" y="19977"/>
                  </a:lnTo>
                  <a:lnTo>
                    <a:pt x="5805983" y="43177"/>
                  </a:lnTo>
                  <a:lnTo>
                    <a:pt x="5836414" y="73608"/>
                  </a:lnTo>
                  <a:lnTo>
                    <a:pt x="5859614" y="110088"/>
                  </a:lnTo>
                  <a:lnTo>
                    <a:pt x="5874400" y="151435"/>
                  </a:lnTo>
                  <a:lnTo>
                    <a:pt x="5879592" y="196469"/>
                  </a:lnTo>
                  <a:lnTo>
                    <a:pt x="5879592" y="4355668"/>
                  </a:lnTo>
                  <a:lnTo>
                    <a:pt x="5874400" y="4400728"/>
                  </a:lnTo>
                  <a:lnTo>
                    <a:pt x="5859614" y="4442092"/>
                  </a:lnTo>
                  <a:lnTo>
                    <a:pt x="5836414" y="4478581"/>
                  </a:lnTo>
                  <a:lnTo>
                    <a:pt x="5805983" y="4509014"/>
                  </a:lnTo>
                  <a:lnTo>
                    <a:pt x="5769503" y="4532213"/>
                  </a:lnTo>
                  <a:lnTo>
                    <a:pt x="5728156" y="4546997"/>
                  </a:lnTo>
                  <a:lnTo>
                    <a:pt x="5683123" y="4552188"/>
                  </a:lnTo>
                  <a:lnTo>
                    <a:pt x="196469" y="4552188"/>
                  </a:lnTo>
                  <a:lnTo>
                    <a:pt x="151435" y="4546997"/>
                  </a:lnTo>
                  <a:lnTo>
                    <a:pt x="110088" y="4532213"/>
                  </a:lnTo>
                  <a:lnTo>
                    <a:pt x="73608" y="4509014"/>
                  </a:lnTo>
                  <a:lnTo>
                    <a:pt x="43177" y="4478581"/>
                  </a:lnTo>
                  <a:lnTo>
                    <a:pt x="19977" y="4442092"/>
                  </a:lnTo>
                  <a:lnTo>
                    <a:pt x="5191" y="4400728"/>
                  </a:lnTo>
                  <a:lnTo>
                    <a:pt x="0" y="4355668"/>
                  </a:lnTo>
                  <a:lnTo>
                    <a:pt x="0" y="196469"/>
                  </a:lnTo>
                  <a:close/>
                </a:path>
              </a:pathLst>
            </a:custGeom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92656" y="5557706"/>
              <a:ext cx="4387850" cy="64135"/>
            </a:xfrm>
            <a:custGeom>
              <a:avLst/>
              <a:gdLst/>
              <a:ahLst/>
              <a:cxnLst/>
              <a:rect l="l" t="t" r="r" b="b"/>
              <a:pathLst>
                <a:path w="4387850" h="64135">
                  <a:moveTo>
                    <a:pt x="264" y="0"/>
                  </a:moveTo>
                  <a:lnTo>
                    <a:pt x="4387629" y="0"/>
                  </a:lnTo>
                </a:path>
                <a:path w="4387850" h="64135">
                  <a:moveTo>
                    <a:pt x="4387629" y="0"/>
                  </a:moveTo>
                  <a:lnTo>
                    <a:pt x="4387629" y="63781"/>
                  </a:lnTo>
                </a:path>
                <a:path w="4387850" h="64135">
                  <a:moveTo>
                    <a:pt x="3761897" y="0"/>
                  </a:moveTo>
                  <a:lnTo>
                    <a:pt x="3761897" y="63781"/>
                  </a:lnTo>
                </a:path>
                <a:path w="4387850" h="64135">
                  <a:moveTo>
                    <a:pt x="3134734" y="0"/>
                  </a:moveTo>
                  <a:lnTo>
                    <a:pt x="3134734" y="63781"/>
                  </a:lnTo>
                </a:path>
                <a:path w="4387850" h="64135">
                  <a:moveTo>
                    <a:pt x="2507462" y="0"/>
                  </a:moveTo>
                  <a:lnTo>
                    <a:pt x="2507462" y="63781"/>
                  </a:lnTo>
                </a:path>
                <a:path w="4387850" h="64135">
                  <a:moveTo>
                    <a:pt x="1881729" y="0"/>
                  </a:moveTo>
                  <a:lnTo>
                    <a:pt x="1881729" y="63781"/>
                  </a:lnTo>
                </a:path>
                <a:path w="4387850" h="64135">
                  <a:moveTo>
                    <a:pt x="1254457" y="0"/>
                  </a:moveTo>
                  <a:lnTo>
                    <a:pt x="1254457" y="63781"/>
                  </a:lnTo>
                </a:path>
                <a:path w="4387850" h="64135">
                  <a:moveTo>
                    <a:pt x="627184" y="0"/>
                  </a:moveTo>
                  <a:lnTo>
                    <a:pt x="627184" y="63781"/>
                  </a:lnTo>
                </a:path>
                <a:path w="4387850" h="64135">
                  <a:moveTo>
                    <a:pt x="0" y="0"/>
                  </a:moveTo>
                  <a:lnTo>
                    <a:pt x="0" y="63781"/>
                  </a:lnTo>
                </a:path>
              </a:pathLst>
            </a:custGeom>
            <a:ln w="1538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9670" y="2180758"/>
              <a:ext cx="3832214" cy="325078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385705" y="5402615"/>
            <a:ext cx="337185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b="1" spc="35" dirty="0">
                <a:latin typeface="Arial"/>
                <a:cs typeface="Arial"/>
              </a:rPr>
              <a:t>0</a:t>
            </a:r>
            <a:r>
              <a:rPr sz="1650" b="1" spc="30" dirty="0">
                <a:latin typeface="Arial"/>
                <a:cs typeface="Arial"/>
              </a:rPr>
              <a:t>%</a:t>
            </a:r>
            <a:endParaRPr sz="1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6895" y="3595585"/>
            <a:ext cx="45339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b="1" spc="15" dirty="0">
                <a:latin typeface="Arial"/>
                <a:cs typeface="Arial"/>
              </a:rPr>
              <a:t>30</a:t>
            </a:r>
            <a:r>
              <a:rPr sz="1650" b="1" spc="30" dirty="0">
                <a:latin typeface="Arial"/>
                <a:cs typeface="Arial"/>
              </a:rPr>
              <a:t>%</a:t>
            </a:r>
            <a:endParaRPr sz="1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8974" y="1806950"/>
            <a:ext cx="4559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1" spc="10" dirty="0">
                <a:latin typeface="Arial"/>
                <a:cs typeface="Arial"/>
              </a:rPr>
              <a:t>60</a:t>
            </a:r>
            <a:r>
              <a:rPr sz="1650" b="1" spc="45" dirty="0">
                <a:latin typeface="Arial"/>
                <a:cs typeface="Arial"/>
              </a:rPr>
              <a:t>%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74146" y="5671305"/>
            <a:ext cx="4281805" cy="471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739"/>
              </a:lnSpc>
              <a:spcBef>
                <a:spcPts val="125"/>
              </a:spcBef>
              <a:tabLst>
                <a:tab pos="635635" algn="l"/>
                <a:tab pos="1266190" algn="l"/>
                <a:tab pos="1868170" algn="l"/>
                <a:tab pos="2526030" algn="l"/>
                <a:tab pos="3133090" algn="l"/>
              </a:tabLst>
            </a:pPr>
            <a:r>
              <a:rPr sz="1550" b="1" spc="25" dirty="0">
                <a:latin typeface="Arial"/>
                <a:cs typeface="Arial"/>
              </a:rPr>
              <a:t>201	</a:t>
            </a:r>
            <a:r>
              <a:rPr sz="1550" b="1" spc="30" dirty="0">
                <a:latin typeface="Arial"/>
                <a:cs typeface="Arial"/>
              </a:rPr>
              <a:t>2018	</a:t>
            </a:r>
            <a:r>
              <a:rPr sz="1550" b="1" spc="25" dirty="0">
                <a:latin typeface="Arial"/>
                <a:cs typeface="Arial"/>
              </a:rPr>
              <a:t>201	</a:t>
            </a:r>
            <a:r>
              <a:rPr sz="1550" b="1" spc="60" dirty="0">
                <a:latin typeface="Arial"/>
                <a:cs typeface="Arial"/>
              </a:rPr>
              <a:t>2020	</a:t>
            </a:r>
            <a:r>
              <a:rPr sz="1550" b="1" spc="50" dirty="0">
                <a:latin typeface="Arial"/>
                <a:cs typeface="Arial"/>
              </a:rPr>
              <a:t>2021	2022   </a:t>
            </a:r>
            <a:r>
              <a:rPr sz="1550" b="1" spc="220" dirty="0">
                <a:latin typeface="Arial"/>
                <a:cs typeface="Arial"/>
              </a:rPr>
              <a:t> </a:t>
            </a:r>
            <a:r>
              <a:rPr sz="1550" b="1" spc="70" dirty="0">
                <a:latin typeface="Arial"/>
                <a:cs typeface="Arial"/>
              </a:rPr>
              <a:t>мес</a:t>
            </a:r>
            <a:endParaRPr sz="1550">
              <a:latin typeface="Arial"/>
              <a:cs typeface="Arial"/>
            </a:endParaRPr>
          </a:p>
          <a:p>
            <a:pPr marL="3708400">
              <a:lnSpc>
                <a:spcPts val="1739"/>
              </a:lnSpc>
            </a:pPr>
            <a:r>
              <a:rPr sz="1550" b="1" spc="25" dirty="0">
                <a:latin typeface="Arial"/>
                <a:cs typeface="Arial"/>
              </a:rPr>
              <a:t>2023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35223" y="1763267"/>
            <a:ext cx="4631055" cy="558165"/>
            <a:chOff x="7035223" y="1763267"/>
            <a:chExt cx="4631055" cy="558165"/>
          </a:xfrm>
        </p:grpSpPr>
        <p:sp>
          <p:nvSpPr>
            <p:cNvPr id="12" name="object 12"/>
            <p:cNvSpPr/>
            <p:nvPr/>
          </p:nvSpPr>
          <p:spPr>
            <a:xfrm>
              <a:off x="7059670" y="2272297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29" y="0"/>
                  </a:lnTo>
                </a:path>
              </a:pathLst>
            </a:custGeom>
            <a:ln w="48888">
              <a:solidFill>
                <a:srgbClr val="09B5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08920" y="1763267"/>
              <a:ext cx="1257300" cy="558165"/>
            </a:xfrm>
            <a:custGeom>
              <a:avLst/>
              <a:gdLst/>
              <a:ahLst/>
              <a:cxnLst/>
              <a:rect l="l" t="t" r="r" b="b"/>
              <a:pathLst>
                <a:path w="1257300" h="558164">
                  <a:moveTo>
                    <a:pt x="1132077" y="0"/>
                  </a:moveTo>
                  <a:lnTo>
                    <a:pt x="125222" y="0"/>
                  </a:lnTo>
                  <a:lnTo>
                    <a:pt x="76509" y="9850"/>
                  </a:lnTo>
                  <a:lnTo>
                    <a:pt x="36702" y="36703"/>
                  </a:lnTo>
                  <a:lnTo>
                    <a:pt x="9850" y="76509"/>
                  </a:lnTo>
                  <a:lnTo>
                    <a:pt x="0" y="125222"/>
                  </a:lnTo>
                  <a:lnTo>
                    <a:pt x="0" y="432562"/>
                  </a:lnTo>
                  <a:lnTo>
                    <a:pt x="9850" y="481274"/>
                  </a:lnTo>
                  <a:lnTo>
                    <a:pt x="36702" y="521081"/>
                  </a:lnTo>
                  <a:lnTo>
                    <a:pt x="76509" y="547933"/>
                  </a:lnTo>
                  <a:lnTo>
                    <a:pt x="125222" y="557784"/>
                  </a:lnTo>
                  <a:lnTo>
                    <a:pt x="1132077" y="557784"/>
                  </a:lnTo>
                  <a:lnTo>
                    <a:pt x="1180790" y="547933"/>
                  </a:lnTo>
                  <a:lnTo>
                    <a:pt x="1220597" y="521080"/>
                  </a:lnTo>
                  <a:lnTo>
                    <a:pt x="1247449" y="481274"/>
                  </a:lnTo>
                  <a:lnTo>
                    <a:pt x="1257300" y="432562"/>
                  </a:lnTo>
                  <a:lnTo>
                    <a:pt x="1257300" y="125222"/>
                  </a:lnTo>
                  <a:lnTo>
                    <a:pt x="1247449" y="76509"/>
                  </a:lnTo>
                  <a:lnTo>
                    <a:pt x="1220596" y="36702"/>
                  </a:lnTo>
                  <a:lnTo>
                    <a:pt x="1180790" y="9850"/>
                  </a:lnTo>
                  <a:lnTo>
                    <a:pt x="1132077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18648" y="1824227"/>
              <a:ext cx="417830" cy="398145"/>
            </a:xfrm>
            <a:custGeom>
              <a:avLst/>
              <a:gdLst/>
              <a:ahLst/>
              <a:cxnLst/>
              <a:rect l="l" t="t" r="r" b="b"/>
              <a:pathLst>
                <a:path w="417829" h="398144">
                  <a:moveTo>
                    <a:pt x="10032" y="232663"/>
                  </a:moveTo>
                  <a:lnTo>
                    <a:pt x="2667" y="232663"/>
                  </a:lnTo>
                  <a:lnTo>
                    <a:pt x="0" y="236220"/>
                  </a:lnTo>
                  <a:lnTo>
                    <a:pt x="0" y="376300"/>
                  </a:lnTo>
                  <a:lnTo>
                    <a:pt x="1639" y="384476"/>
                  </a:lnTo>
                  <a:lnTo>
                    <a:pt x="6159" y="391318"/>
                  </a:lnTo>
                  <a:lnTo>
                    <a:pt x="12965" y="396017"/>
                  </a:lnTo>
                  <a:lnTo>
                    <a:pt x="21462" y="397763"/>
                  </a:lnTo>
                  <a:lnTo>
                    <a:pt x="107823" y="397763"/>
                  </a:lnTo>
                  <a:lnTo>
                    <a:pt x="116159" y="396071"/>
                  </a:lnTo>
                  <a:lnTo>
                    <a:pt x="122983" y="391461"/>
                  </a:lnTo>
                  <a:lnTo>
                    <a:pt x="127593" y="384637"/>
                  </a:lnTo>
                  <a:lnTo>
                    <a:pt x="127764" y="383794"/>
                  </a:lnTo>
                  <a:lnTo>
                    <a:pt x="16636" y="383794"/>
                  </a:lnTo>
                  <a:lnTo>
                    <a:pt x="13207" y="380619"/>
                  </a:lnTo>
                  <a:lnTo>
                    <a:pt x="13207" y="235712"/>
                  </a:lnTo>
                  <a:lnTo>
                    <a:pt x="10032" y="232663"/>
                  </a:lnTo>
                  <a:close/>
                </a:path>
                <a:path w="417829" h="398144">
                  <a:moveTo>
                    <a:pt x="127660" y="181863"/>
                  </a:moveTo>
                  <a:lnTo>
                    <a:pt x="111759" y="181863"/>
                  </a:lnTo>
                  <a:lnTo>
                    <a:pt x="115188" y="185420"/>
                  </a:lnTo>
                  <a:lnTo>
                    <a:pt x="115188" y="380619"/>
                  </a:lnTo>
                  <a:lnTo>
                    <a:pt x="111759" y="383794"/>
                  </a:lnTo>
                  <a:lnTo>
                    <a:pt x="127764" y="383794"/>
                  </a:lnTo>
                  <a:lnTo>
                    <a:pt x="129285" y="376300"/>
                  </a:lnTo>
                  <a:lnTo>
                    <a:pt x="129285" y="358394"/>
                  </a:lnTo>
                  <a:lnTo>
                    <a:pt x="160920" y="358394"/>
                  </a:lnTo>
                  <a:lnTo>
                    <a:pt x="129667" y="343026"/>
                  </a:lnTo>
                  <a:lnTo>
                    <a:pt x="129667" y="205486"/>
                  </a:lnTo>
                  <a:lnTo>
                    <a:pt x="146268" y="184531"/>
                  </a:lnTo>
                  <a:lnTo>
                    <a:pt x="128777" y="184531"/>
                  </a:lnTo>
                  <a:lnTo>
                    <a:pt x="127660" y="181863"/>
                  </a:lnTo>
                  <a:close/>
                </a:path>
                <a:path w="417829" h="398144">
                  <a:moveTo>
                    <a:pt x="160920" y="358394"/>
                  </a:moveTo>
                  <a:lnTo>
                    <a:pt x="129285" y="358394"/>
                  </a:lnTo>
                  <a:lnTo>
                    <a:pt x="162559" y="374523"/>
                  </a:lnTo>
                  <a:lnTo>
                    <a:pt x="163829" y="375031"/>
                  </a:lnTo>
                  <a:lnTo>
                    <a:pt x="299211" y="375031"/>
                  </a:lnTo>
                  <a:lnTo>
                    <a:pt x="301878" y="371856"/>
                  </a:lnTo>
                  <a:lnTo>
                    <a:pt x="301878" y="364871"/>
                  </a:lnTo>
                  <a:lnTo>
                    <a:pt x="298450" y="361823"/>
                  </a:lnTo>
                  <a:lnTo>
                    <a:pt x="167894" y="361823"/>
                  </a:lnTo>
                  <a:lnTo>
                    <a:pt x="160920" y="358394"/>
                  </a:lnTo>
                  <a:close/>
                </a:path>
                <a:path w="417829" h="398144">
                  <a:moveTo>
                    <a:pt x="260609" y="13208"/>
                  </a:moveTo>
                  <a:lnTo>
                    <a:pt x="223774" y="13208"/>
                  </a:lnTo>
                  <a:lnTo>
                    <a:pt x="230415" y="13565"/>
                  </a:lnTo>
                  <a:lnTo>
                    <a:pt x="237378" y="14827"/>
                  </a:lnTo>
                  <a:lnTo>
                    <a:pt x="266705" y="51141"/>
                  </a:lnTo>
                  <a:lnTo>
                    <a:pt x="267716" y="66294"/>
                  </a:lnTo>
                  <a:lnTo>
                    <a:pt x="267716" y="141986"/>
                  </a:lnTo>
                  <a:lnTo>
                    <a:pt x="271145" y="144652"/>
                  </a:lnTo>
                  <a:lnTo>
                    <a:pt x="382524" y="144652"/>
                  </a:lnTo>
                  <a:lnTo>
                    <a:pt x="390919" y="146423"/>
                  </a:lnTo>
                  <a:lnTo>
                    <a:pt x="397875" y="151193"/>
                  </a:lnTo>
                  <a:lnTo>
                    <a:pt x="402615" y="158154"/>
                  </a:lnTo>
                  <a:lnTo>
                    <a:pt x="404368" y="166497"/>
                  </a:lnTo>
                  <a:lnTo>
                    <a:pt x="402615" y="175127"/>
                  </a:lnTo>
                  <a:lnTo>
                    <a:pt x="397875" y="182102"/>
                  </a:lnTo>
                  <a:lnTo>
                    <a:pt x="390919" y="186767"/>
                  </a:lnTo>
                  <a:lnTo>
                    <a:pt x="382524" y="188468"/>
                  </a:lnTo>
                  <a:lnTo>
                    <a:pt x="321182" y="188468"/>
                  </a:lnTo>
                  <a:lnTo>
                    <a:pt x="318134" y="192024"/>
                  </a:lnTo>
                  <a:lnTo>
                    <a:pt x="318134" y="199009"/>
                  </a:lnTo>
                  <a:lnTo>
                    <a:pt x="321563" y="201549"/>
                  </a:lnTo>
                  <a:lnTo>
                    <a:pt x="376300" y="201549"/>
                  </a:lnTo>
                  <a:lnTo>
                    <a:pt x="384357" y="203588"/>
                  </a:lnTo>
                  <a:lnTo>
                    <a:pt x="390937" y="208438"/>
                  </a:lnTo>
                  <a:lnTo>
                    <a:pt x="395374" y="215336"/>
                  </a:lnTo>
                  <a:lnTo>
                    <a:pt x="397001" y="223520"/>
                  </a:lnTo>
                  <a:lnTo>
                    <a:pt x="395301" y="231915"/>
                  </a:lnTo>
                  <a:lnTo>
                    <a:pt x="390636" y="238871"/>
                  </a:lnTo>
                  <a:lnTo>
                    <a:pt x="383661" y="243611"/>
                  </a:lnTo>
                  <a:lnTo>
                    <a:pt x="375030" y="245363"/>
                  </a:lnTo>
                  <a:lnTo>
                    <a:pt x="321182" y="245363"/>
                  </a:lnTo>
                  <a:lnTo>
                    <a:pt x="318134" y="248920"/>
                  </a:lnTo>
                  <a:lnTo>
                    <a:pt x="318134" y="255905"/>
                  </a:lnTo>
                  <a:lnTo>
                    <a:pt x="321563" y="258572"/>
                  </a:lnTo>
                  <a:lnTo>
                    <a:pt x="370712" y="258572"/>
                  </a:lnTo>
                  <a:lnTo>
                    <a:pt x="378317" y="260770"/>
                  </a:lnTo>
                  <a:lnTo>
                    <a:pt x="384397" y="265684"/>
                  </a:lnTo>
                  <a:lnTo>
                    <a:pt x="388429" y="272502"/>
                  </a:lnTo>
                  <a:lnTo>
                    <a:pt x="389890" y="280416"/>
                  </a:lnTo>
                  <a:lnTo>
                    <a:pt x="388191" y="288811"/>
                  </a:lnTo>
                  <a:lnTo>
                    <a:pt x="383540" y="295767"/>
                  </a:lnTo>
                  <a:lnTo>
                    <a:pt x="376602" y="300507"/>
                  </a:lnTo>
                  <a:lnTo>
                    <a:pt x="368046" y="302260"/>
                  </a:lnTo>
                  <a:lnTo>
                    <a:pt x="321182" y="302260"/>
                  </a:lnTo>
                  <a:lnTo>
                    <a:pt x="318134" y="305816"/>
                  </a:lnTo>
                  <a:lnTo>
                    <a:pt x="318134" y="312800"/>
                  </a:lnTo>
                  <a:lnTo>
                    <a:pt x="321563" y="315468"/>
                  </a:lnTo>
                  <a:lnTo>
                    <a:pt x="364108" y="315468"/>
                  </a:lnTo>
                  <a:lnTo>
                    <a:pt x="364998" y="315849"/>
                  </a:lnTo>
                  <a:lnTo>
                    <a:pt x="372028" y="318639"/>
                  </a:lnTo>
                  <a:lnTo>
                    <a:pt x="377713" y="323500"/>
                  </a:lnTo>
                  <a:lnTo>
                    <a:pt x="381517" y="330029"/>
                  </a:lnTo>
                  <a:lnTo>
                    <a:pt x="382904" y="337820"/>
                  </a:lnTo>
                  <a:lnTo>
                    <a:pt x="381152" y="346376"/>
                  </a:lnTo>
                  <a:lnTo>
                    <a:pt x="376412" y="353313"/>
                  </a:lnTo>
                  <a:lnTo>
                    <a:pt x="369456" y="357965"/>
                  </a:lnTo>
                  <a:lnTo>
                    <a:pt x="361060" y="359663"/>
                  </a:lnTo>
                  <a:lnTo>
                    <a:pt x="321182" y="359663"/>
                  </a:lnTo>
                  <a:lnTo>
                    <a:pt x="318134" y="363220"/>
                  </a:lnTo>
                  <a:lnTo>
                    <a:pt x="318134" y="370205"/>
                  </a:lnTo>
                  <a:lnTo>
                    <a:pt x="321563" y="372745"/>
                  </a:lnTo>
                  <a:lnTo>
                    <a:pt x="361060" y="372745"/>
                  </a:lnTo>
                  <a:lnTo>
                    <a:pt x="374902" y="369976"/>
                  </a:lnTo>
                  <a:lnTo>
                    <a:pt x="386159" y="362410"/>
                  </a:lnTo>
                  <a:lnTo>
                    <a:pt x="393725" y="351153"/>
                  </a:lnTo>
                  <a:lnTo>
                    <a:pt x="396494" y="337312"/>
                  </a:lnTo>
                  <a:lnTo>
                    <a:pt x="395708" y="329686"/>
                  </a:lnTo>
                  <a:lnTo>
                    <a:pt x="393446" y="322691"/>
                  </a:lnTo>
                  <a:lnTo>
                    <a:pt x="389850" y="316434"/>
                  </a:lnTo>
                  <a:lnTo>
                    <a:pt x="385063" y="311023"/>
                  </a:lnTo>
                  <a:lnTo>
                    <a:pt x="392602" y="305502"/>
                  </a:lnTo>
                  <a:lnTo>
                    <a:pt x="398414" y="298291"/>
                  </a:lnTo>
                  <a:lnTo>
                    <a:pt x="402155" y="289698"/>
                  </a:lnTo>
                  <a:lnTo>
                    <a:pt x="403478" y="280035"/>
                  </a:lnTo>
                  <a:lnTo>
                    <a:pt x="402695" y="272391"/>
                  </a:lnTo>
                  <a:lnTo>
                    <a:pt x="400446" y="265366"/>
                  </a:lnTo>
                  <a:lnTo>
                    <a:pt x="396888" y="259103"/>
                  </a:lnTo>
                  <a:lnTo>
                    <a:pt x="392175" y="253746"/>
                  </a:lnTo>
                  <a:lnTo>
                    <a:pt x="399581" y="249632"/>
                  </a:lnTo>
                  <a:lnTo>
                    <a:pt x="405225" y="243030"/>
                  </a:lnTo>
                  <a:lnTo>
                    <a:pt x="408820" y="234547"/>
                  </a:lnTo>
                  <a:lnTo>
                    <a:pt x="410082" y="224789"/>
                  </a:lnTo>
                  <a:lnTo>
                    <a:pt x="409297" y="217164"/>
                  </a:lnTo>
                  <a:lnTo>
                    <a:pt x="407034" y="210169"/>
                  </a:lnTo>
                  <a:lnTo>
                    <a:pt x="403439" y="203912"/>
                  </a:lnTo>
                  <a:lnTo>
                    <a:pt x="398652" y="198500"/>
                  </a:lnTo>
                  <a:lnTo>
                    <a:pt x="406271" y="192972"/>
                  </a:lnTo>
                  <a:lnTo>
                    <a:pt x="412257" y="185705"/>
                  </a:lnTo>
                  <a:lnTo>
                    <a:pt x="416173" y="176962"/>
                  </a:lnTo>
                  <a:lnTo>
                    <a:pt x="417575" y="167005"/>
                  </a:lnTo>
                  <a:lnTo>
                    <a:pt x="414728" y="153163"/>
                  </a:lnTo>
                  <a:lnTo>
                    <a:pt x="406987" y="141906"/>
                  </a:lnTo>
                  <a:lnTo>
                    <a:pt x="395555" y="134340"/>
                  </a:lnTo>
                  <a:lnTo>
                    <a:pt x="381634" y="131572"/>
                  </a:lnTo>
                  <a:lnTo>
                    <a:pt x="280416" y="131572"/>
                  </a:lnTo>
                  <a:lnTo>
                    <a:pt x="280348" y="66294"/>
                  </a:lnTo>
                  <a:lnTo>
                    <a:pt x="279013" y="48797"/>
                  </a:lnTo>
                  <a:lnTo>
                    <a:pt x="274812" y="33162"/>
                  </a:lnTo>
                  <a:lnTo>
                    <a:pt x="267825" y="20409"/>
                  </a:lnTo>
                  <a:lnTo>
                    <a:pt x="260609" y="13208"/>
                  </a:lnTo>
                  <a:close/>
                </a:path>
                <a:path w="417829" h="398144">
                  <a:moveTo>
                    <a:pt x="107823" y="168275"/>
                  </a:moveTo>
                  <a:lnTo>
                    <a:pt x="21462" y="168275"/>
                  </a:lnTo>
                  <a:lnTo>
                    <a:pt x="13287" y="169914"/>
                  </a:lnTo>
                  <a:lnTo>
                    <a:pt x="6445" y="174434"/>
                  </a:lnTo>
                  <a:lnTo>
                    <a:pt x="1746" y="181240"/>
                  </a:lnTo>
                  <a:lnTo>
                    <a:pt x="0" y="189737"/>
                  </a:lnTo>
                  <a:lnTo>
                    <a:pt x="0" y="214757"/>
                  </a:lnTo>
                  <a:lnTo>
                    <a:pt x="3555" y="217297"/>
                  </a:lnTo>
                  <a:lnTo>
                    <a:pt x="10032" y="217297"/>
                  </a:lnTo>
                  <a:lnTo>
                    <a:pt x="13207" y="214249"/>
                  </a:lnTo>
                  <a:lnTo>
                    <a:pt x="13207" y="185420"/>
                  </a:lnTo>
                  <a:lnTo>
                    <a:pt x="16636" y="181863"/>
                  </a:lnTo>
                  <a:lnTo>
                    <a:pt x="127660" y="181863"/>
                  </a:lnTo>
                  <a:lnTo>
                    <a:pt x="126075" y="178079"/>
                  </a:lnTo>
                  <a:lnTo>
                    <a:pt x="121443" y="172926"/>
                  </a:lnTo>
                  <a:lnTo>
                    <a:pt x="115240" y="169511"/>
                  </a:lnTo>
                  <a:lnTo>
                    <a:pt x="107823" y="168275"/>
                  </a:lnTo>
                  <a:close/>
                </a:path>
                <a:path w="417829" h="398144">
                  <a:moveTo>
                    <a:pt x="221742" y="0"/>
                  </a:moveTo>
                  <a:lnTo>
                    <a:pt x="209803" y="0"/>
                  </a:lnTo>
                  <a:lnTo>
                    <a:pt x="200532" y="2539"/>
                  </a:lnTo>
                  <a:lnTo>
                    <a:pt x="199771" y="2794"/>
                  </a:lnTo>
                  <a:lnTo>
                    <a:pt x="197103" y="4063"/>
                  </a:lnTo>
                  <a:lnTo>
                    <a:pt x="194945" y="6350"/>
                  </a:lnTo>
                  <a:lnTo>
                    <a:pt x="194945" y="100457"/>
                  </a:lnTo>
                  <a:lnTo>
                    <a:pt x="128777" y="184531"/>
                  </a:lnTo>
                  <a:lnTo>
                    <a:pt x="146268" y="184531"/>
                  </a:lnTo>
                  <a:lnTo>
                    <a:pt x="207645" y="107061"/>
                  </a:lnTo>
                  <a:lnTo>
                    <a:pt x="208533" y="105663"/>
                  </a:lnTo>
                  <a:lnTo>
                    <a:pt x="209423" y="104394"/>
                  </a:lnTo>
                  <a:lnTo>
                    <a:pt x="209423" y="14605"/>
                  </a:lnTo>
                  <a:lnTo>
                    <a:pt x="212978" y="13970"/>
                  </a:lnTo>
                  <a:lnTo>
                    <a:pt x="217931" y="13208"/>
                  </a:lnTo>
                  <a:lnTo>
                    <a:pt x="260609" y="13208"/>
                  </a:lnTo>
                  <a:lnTo>
                    <a:pt x="258063" y="10668"/>
                  </a:lnTo>
                  <a:lnTo>
                    <a:pt x="249156" y="5464"/>
                  </a:lnTo>
                  <a:lnTo>
                    <a:pt x="239855" y="2190"/>
                  </a:lnTo>
                  <a:lnTo>
                    <a:pt x="230578" y="488"/>
                  </a:lnTo>
                  <a:lnTo>
                    <a:pt x="2217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383708" y="3332163"/>
            <a:ext cx="1122680" cy="2978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755" dirty="0">
                <a:latin typeface="Arial MT"/>
                <a:cs typeface="Arial MT"/>
              </a:rPr>
              <a:t> </a:t>
            </a:r>
            <a:r>
              <a:rPr sz="1750" spc="445" dirty="0">
                <a:latin typeface="Arial MT"/>
                <a:cs typeface="Arial MT"/>
              </a:rPr>
              <a:t> </a:t>
            </a:r>
            <a:r>
              <a:rPr sz="1750" spc="1025" dirty="0">
                <a:latin typeface="Arial MT"/>
                <a:cs typeface="Arial MT"/>
              </a:rPr>
              <a:t> </a:t>
            </a:r>
            <a:r>
              <a:rPr sz="1750" spc="530" dirty="0">
                <a:latin typeface="Arial MT"/>
                <a:cs typeface="Arial MT"/>
              </a:rPr>
              <a:t> </a:t>
            </a:r>
            <a:r>
              <a:rPr sz="1750" spc="484" dirty="0">
                <a:latin typeface="Arial MT"/>
                <a:cs typeface="Arial MT"/>
              </a:rPr>
              <a:t> </a:t>
            </a:r>
            <a:r>
              <a:rPr sz="1750" spc="610" dirty="0">
                <a:latin typeface="Arial MT"/>
                <a:cs typeface="Arial MT"/>
              </a:rPr>
              <a:t> </a:t>
            </a:r>
            <a:r>
              <a:rPr sz="1750" spc="430" dirty="0">
                <a:latin typeface="Arial MT"/>
                <a:cs typeface="Arial MT"/>
              </a:rPr>
              <a:t>  </a:t>
            </a:r>
            <a:endParaRPr sz="175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69529" y="1768968"/>
            <a:ext cx="2477135" cy="4298315"/>
            <a:chOff x="2969529" y="1768968"/>
            <a:chExt cx="2477135" cy="4298315"/>
          </a:xfrm>
        </p:grpSpPr>
        <p:sp>
          <p:nvSpPr>
            <p:cNvPr id="17" name="object 17"/>
            <p:cNvSpPr/>
            <p:nvPr/>
          </p:nvSpPr>
          <p:spPr>
            <a:xfrm>
              <a:off x="2977303" y="5329386"/>
              <a:ext cx="842010" cy="303530"/>
            </a:xfrm>
            <a:custGeom>
              <a:avLst/>
              <a:gdLst/>
              <a:ahLst/>
              <a:cxnLst/>
              <a:rect l="l" t="t" r="r" b="b"/>
              <a:pathLst>
                <a:path w="842010" h="303529">
                  <a:moveTo>
                    <a:pt x="841619" y="0"/>
                  </a:moveTo>
                  <a:lnTo>
                    <a:pt x="0" y="0"/>
                  </a:lnTo>
                  <a:lnTo>
                    <a:pt x="0" y="303364"/>
                  </a:lnTo>
                  <a:lnTo>
                    <a:pt x="841619" y="303364"/>
                  </a:lnTo>
                  <a:lnTo>
                    <a:pt x="841619" y="0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77299" y="2203170"/>
              <a:ext cx="1571625" cy="3820795"/>
            </a:xfrm>
            <a:custGeom>
              <a:avLst/>
              <a:gdLst/>
              <a:ahLst/>
              <a:cxnLst/>
              <a:rect l="l" t="t" r="r" b="b"/>
              <a:pathLst>
                <a:path w="1571625" h="3820795">
                  <a:moveTo>
                    <a:pt x="617613" y="3517404"/>
                  </a:moveTo>
                  <a:lnTo>
                    <a:pt x="0" y="3517404"/>
                  </a:lnTo>
                  <a:lnTo>
                    <a:pt x="0" y="3820757"/>
                  </a:lnTo>
                  <a:lnTo>
                    <a:pt x="617613" y="3820757"/>
                  </a:lnTo>
                  <a:lnTo>
                    <a:pt x="617613" y="3517404"/>
                  </a:lnTo>
                  <a:close/>
                </a:path>
                <a:path w="1571625" h="3820795">
                  <a:moveTo>
                    <a:pt x="1009650" y="2735097"/>
                  </a:moveTo>
                  <a:lnTo>
                    <a:pt x="0" y="2735097"/>
                  </a:lnTo>
                  <a:lnTo>
                    <a:pt x="0" y="3038424"/>
                  </a:lnTo>
                  <a:lnTo>
                    <a:pt x="1009650" y="3038424"/>
                  </a:lnTo>
                  <a:lnTo>
                    <a:pt x="1009650" y="2735097"/>
                  </a:lnTo>
                  <a:close/>
                </a:path>
                <a:path w="1571625" h="3820795">
                  <a:moveTo>
                    <a:pt x="1121714" y="2345448"/>
                  </a:moveTo>
                  <a:lnTo>
                    <a:pt x="0" y="2345448"/>
                  </a:lnTo>
                  <a:lnTo>
                    <a:pt x="0" y="2647213"/>
                  </a:lnTo>
                  <a:lnTo>
                    <a:pt x="1121714" y="2647213"/>
                  </a:lnTo>
                  <a:lnTo>
                    <a:pt x="1121714" y="2345448"/>
                  </a:lnTo>
                  <a:close/>
                </a:path>
                <a:path w="1571625" h="3820795">
                  <a:moveTo>
                    <a:pt x="1177683" y="1954352"/>
                  </a:moveTo>
                  <a:lnTo>
                    <a:pt x="0" y="1954352"/>
                  </a:lnTo>
                  <a:lnTo>
                    <a:pt x="0" y="2257679"/>
                  </a:lnTo>
                  <a:lnTo>
                    <a:pt x="1177683" y="2257679"/>
                  </a:lnTo>
                  <a:lnTo>
                    <a:pt x="1177683" y="1954352"/>
                  </a:lnTo>
                  <a:close/>
                </a:path>
                <a:path w="1571625" h="3820795">
                  <a:moveTo>
                    <a:pt x="1233665" y="1563154"/>
                  </a:moveTo>
                  <a:lnTo>
                    <a:pt x="0" y="1563154"/>
                  </a:lnTo>
                  <a:lnTo>
                    <a:pt x="0" y="1866468"/>
                  </a:lnTo>
                  <a:lnTo>
                    <a:pt x="1233665" y="1866468"/>
                  </a:lnTo>
                  <a:lnTo>
                    <a:pt x="1233665" y="1563154"/>
                  </a:lnTo>
                  <a:close/>
                </a:path>
                <a:path w="1571625" h="3820795">
                  <a:moveTo>
                    <a:pt x="1291297" y="1171956"/>
                  </a:moveTo>
                  <a:lnTo>
                    <a:pt x="0" y="1171956"/>
                  </a:lnTo>
                  <a:lnTo>
                    <a:pt x="0" y="1475270"/>
                  </a:lnTo>
                  <a:lnTo>
                    <a:pt x="1291297" y="1475270"/>
                  </a:lnTo>
                  <a:lnTo>
                    <a:pt x="1291297" y="1171956"/>
                  </a:lnTo>
                  <a:close/>
                </a:path>
                <a:path w="1571625" h="3820795">
                  <a:moveTo>
                    <a:pt x="1291297" y="782408"/>
                  </a:moveTo>
                  <a:lnTo>
                    <a:pt x="0" y="782408"/>
                  </a:lnTo>
                  <a:lnTo>
                    <a:pt x="0" y="1084173"/>
                  </a:lnTo>
                  <a:lnTo>
                    <a:pt x="1291297" y="1084173"/>
                  </a:lnTo>
                  <a:lnTo>
                    <a:pt x="1291297" y="782408"/>
                  </a:lnTo>
                  <a:close/>
                </a:path>
                <a:path w="1571625" h="3820795">
                  <a:moveTo>
                    <a:pt x="1291297" y="391210"/>
                  </a:moveTo>
                  <a:lnTo>
                    <a:pt x="0" y="391210"/>
                  </a:lnTo>
                  <a:lnTo>
                    <a:pt x="0" y="694524"/>
                  </a:lnTo>
                  <a:lnTo>
                    <a:pt x="1291297" y="694524"/>
                  </a:lnTo>
                  <a:lnTo>
                    <a:pt x="1291297" y="391210"/>
                  </a:lnTo>
                  <a:close/>
                </a:path>
                <a:path w="1571625" h="3820795">
                  <a:moveTo>
                    <a:pt x="1571294" y="0"/>
                  </a:moveTo>
                  <a:lnTo>
                    <a:pt x="0" y="0"/>
                  </a:lnTo>
                  <a:lnTo>
                    <a:pt x="0" y="303441"/>
                  </a:lnTo>
                  <a:lnTo>
                    <a:pt x="1571294" y="303441"/>
                  </a:lnTo>
                  <a:lnTo>
                    <a:pt x="1571294" y="0"/>
                  </a:lnTo>
                  <a:close/>
                </a:path>
              </a:pathLst>
            </a:custGeom>
            <a:solidFill>
              <a:srgbClr val="09B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77303" y="1812078"/>
              <a:ext cx="2468880" cy="303530"/>
            </a:xfrm>
            <a:custGeom>
              <a:avLst/>
              <a:gdLst/>
              <a:ahLst/>
              <a:cxnLst/>
              <a:rect l="l" t="t" r="r" b="b"/>
              <a:pathLst>
                <a:path w="2468879" h="303530">
                  <a:moveTo>
                    <a:pt x="2468885" y="0"/>
                  </a:moveTo>
                  <a:lnTo>
                    <a:pt x="0" y="0"/>
                  </a:lnTo>
                  <a:lnTo>
                    <a:pt x="0" y="303320"/>
                  </a:lnTo>
                  <a:lnTo>
                    <a:pt x="2468885" y="303320"/>
                  </a:lnTo>
                  <a:lnTo>
                    <a:pt x="2468885" y="0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77303" y="1768968"/>
              <a:ext cx="0" cy="4298315"/>
            </a:xfrm>
            <a:custGeom>
              <a:avLst/>
              <a:gdLst/>
              <a:ahLst/>
              <a:cxnLst/>
              <a:rect l="l" t="t" r="r" b="b"/>
              <a:pathLst>
                <a:path h="4298315">
                  <a:moveTo>
                    <a:pt x="0" y="0"/>
                  </a:moveTo>
                  <a:lnTo>
                    <a:pt x="0" y="4298062"/>
                  </a:lnTo>
                </a:path>
              </a:pathLst>
            </a:custGeom>
            <a:ln w="1554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877739" y="1796385"/>
            <a:ext cx="44323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b="1" spc="2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85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850" b="1" spc="2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06133" y="2187366"/>
            <a:ext cx="44577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b="1" spc="5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5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36921" y="2575687"/>
            <a:ext cx="442595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b="1" spc="509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b="1" spc="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36921" y="2971987"/>
            <a:ext cx="44069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b="1" spc="52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50" b="1" spc="2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36921" y="3362968"/>
            <a:ext cx="44069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b="1" spc="52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50" b="1" spc="2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80946" y="3751290"/>
            <a:ext cx="447675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b="1" spc="5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64953" y="4147590"/>
            <a:ext cx="44069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b="1" spc="52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50" b="1" spc="2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53004" y="4538571"/>
            <a:ext cx="44323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b="1" spc="5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5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81037" y="4929507"/>
            <a:ext cx="44577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b="1" spc="5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50" b="1" spc="2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29105" y="5317828"/>
            <a:ext cx="445134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b="1" spc="5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42523" y="5714128"/>
            <a:ext cx="44069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b="1" spc="52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50" b="1" spc="2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7078" y="1812344"/>
            <a:ext cx="2341880" cy="41827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73660" algn="r">
              <a:lnSpc>
                <a:spcPct val="100000"/>
              </a:lnSpc>
              <a:spcBef>
                <a:spcPts val="120"/>
              </a:spcBef>
            </a:pPr>
            <a:r>
              <a:rPr sz="1550" spc="-114" dirty="0">
                <a:latin typeface="Arial MT"/>
                <a:cs typeface="Arial MT"/>
              </a:rPr>
              <a:t>C</a:t>
            </a:r>
            <a:r>
              <a:rPr sz="1550" spc="5" dirty="0">
                <a:latin typeface="Arial MT"/>
                <a:cs typeface="Arial MT"/>
              </a:rPr>
              <a:t>O</a:t>
            </a:r>
            <a:r>
              <a:rPr sz="1550" spc="-95" dirty="0">
                <a:latin typeface="Arial MT"/>
                <a:cs typeface="Arial MT"/>
              </a:rPr>
              <a:t>XP</a:t>
            </a:r>
            <a:r>
              <a:rPr sz="1550" spc="-70" dirty="0">
                <a:latin typeface="Arial MT"/>
                <a:cs typeface="Arial MT"/>
              </a:rPr>
              <a:t>A</a:t>
            </a:r>
            <a:r>
              <a:rPr sz="1550" spc="-75" dirty="0">
                <a:latin typeface="Arial MT"/>
                <a:cs typeface="Arial MT"/>
              </a:rPr>
              <a:t>H</a:t>
            </a:r>
            <a:r>
              <a:rPr sz="1550" spc="15" dirty="0">
                <a:latin typeface="Arial MT"/>
                <a:cs typeface="Arial MT"/>
              </a:rPr>
              <a:t>H</a:t>
            </a:r>
            <a:r>
              <a:rPr sz="1550" spc="-290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O</a:t>
            </a:r>
            <a:r>
              <a:rPr sz="1550" spc="30" dirty="0">
                <a:latin typeface="Arial MT"/>
                <a:cs typeface="Arial MT"/>
              </a:rPr>
              <a:t>C</a:t>
            </a:r>
            <a:r>
              <a:rPr sz="1550" spc="-240" dirty="0">
                <a:latin typeface="Arial MT"/>
                <a:cs typeface="Arial MT"/>
              </a:rPr>
              <a:t>T</a:t>
            </a:r>
            <a:r>
              <a:rPr sz="1550" spc="170" dirty="0">
                <a:latin typeface="Arial MT"/>
                <a:cs typeface="Arial MT"/>
              </a:rPr>
              <a:t>b</a:t>
            </a:r>
            <a:endParaRPr sz="1550">
              <a:latin typeface="Arial MT"/>
              <a:cs typeface="Arial MT"/>
            </a:endParaRPr>
          </a:p>
          <a:p>
            <a:pPr marL="12700" marR="20320" indent="937894" algn="r">
              <a:lnSpc>
                <a:spcPct val="165500"/>
              </a:lnSpc>
            </a:pPr>
            <a:r>
              <a:rPr sz="1550" spc="200" dirty="0">
                <a:latin typeface="Arial MT"/>
                <a:cs typeface="Arial MT"/>
              </a:rPr>
              <a:t>HA</a:t>
            </a:r>
            <a:r>
              <a:rPr sz="1550" spc="455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HOCTb </a:t>
            </a:r>
            <a:r>
              <a:rPr sz="1550" spc="-420" dirty="0">
                <a:latin typeface="Arial MT"/>
                <a:cs typeface="Arial MT"/>
              </a:rPr>
              <a:t> </a:t>
            </a:r>
            <a:r>
              <a:rPr sz="1550" spc="185" dirty="0">
                <a:latin typeface="Arial MT"/>
                <a:cs typeface="Arial MT"/>
              </a:rPr>
              <a:t>HA</a:t>
            </a:r>
            <a:r>
              <a:rPr sz="1550" spc="295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O</a:t>
            </a:r>
            <a:r>
              <a:rPr sz="1550" spc="380" dirty="0">
                <a:latin typeface="Arial MT"/>
                <a:cs typeface="Arial MT"/>
              </a:rPr>
              <a:t> </a:t>
            </a:r>
            <a:r>
              <a:rPr sz="1550" spc="25" dirty="0">
                <a:latin typeface="Arial MT"/>
                <a:cs typeface="Arial MT"/>
              </a:rPr>
              <a:t>O</a:t>
            </a:r>
            <a:r>
              <a:rPr sz="1550" spc="445" dirty="0">
                <a:latin typeface="Arial MT"/>
                <a:cs typeface="Arial MT"/>
              </a:rPr>
              <a:t> </a:t>
            </a:r>
            <a:r>
              <a:rPr sz="1550" spc="-105" dirty="0">
                <a:latin typeface="Arial MT"/>
                <a:cs typeface="Arial MT"/>
              </a:rPr>
              <a:t>CT</a:t>
            </a:r>
            <a:r>
              <a:rPr sz="1550" spc="810" dirty="0">
                <a:latin typeface="Arial MT"/>
                <a:cs typeface="Arial MT"/>
              </a:rPr>
              <a:t> </a:t>
            </a:r>
            <a:r>
              <a:rPr sz="1550" spc="944" dirty="0">
                <a:latin typeface="Arial MT"/>
                <a:cs typeface="Arial MT"/>
              </a:rPr>
              <a:t> </a:t>
            </a:r>
            <a:r>
              <a:rPr sz="1550" spc="530" dirty="0">
                <a:latin typeface="Arial MT"/>
                <a:cs typeface="Arial MT"/>
              </a:rPr>
              <a:t> </a:t>
            </a:r>
            <a:r>
              <a:rPr sz="1550" spc="795" dirty="0">
                <a:latin typeface="Arial MT"/>
                <a:cs typeface="Arial MT"/>
              </a:rPr>
              <a:t>  </a:t>
            </a:r>
            <a:endParaRPr sz="1550">
              <a:latin typeface="Arial MT"/>
              <a:cs typeface="Arial MT"/>
            </a:endParaRPr>
          </a:p>
          <a:p>
            <a:pPr marR="20320" algn="r">
              <a:lnSpc>
                <a:spcPct val="100000"/>
              </a:lnSpc>
              <a:spcBef>
                <a:spcPts val="1240"/>
              </a:spcBef>
            </a:pPr>
            <a:r>
              <a:rPr sz="1550" spc="540" dirty="0">
                <a:latin typeface="Arial MT"/>
                <a:cs typeface="Arial MT"/>
              </a:rPr>
              <a:t> </a:t>
            </a:r>
            <a:r>
              <a:rPr sz="1550" spc="645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O      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spc="-220" dirty="0">
                <a:latin typeface="Arial MT"/>
                <a:cs typeface="Arial MT"/>
              </a:rPr>
              <a:t>T</a:t>
            </a:r>
            <a:r>
              <a:rPr sz="1550" spc="75" dirty="0">
                <a:latin typeface="Arial MT"/>
                <a:cs typeface="Arial MT"/>
              </a:rPr>
              <a:t>  </a:t>
            </a:r>
            <a:r>
              <a:rPr sz="1550" spc="225" dirty="0">
                <a:latin typeface="Arial MT"/>
                <a:cs typeface="Arial MT"/>
              </a:rPr>
              <a:t>OP</a:t>
            </a:r>
            <a:r>
              <a:rPr sz="1550" spc="175" dirty="0">
                <a:latin typeface="Arial MT"/>
                <a:cs typeface="Arial MT"/>
              </a:rPr>
              <a:t> </a:t>
            </a:r>
            <a:r>
              <a:rPr sz="1550" spc="-40" dirty="0">
                <a:latin typeface="Arial MT"/>
                <a:cs typeface="Arial MT"/>
              </a:rPr>
              <a:t>HHOCTb</a:t>
            </a:r>
            <a:endParaRPr sz="1550">
              <a:latin typeface="Arial MT"/>
              <a:cs typeface="Arial MT"/>
            </a:endParaRPr>
          </a:p>
          <a:p>
            <a:pPr marR="20320" algn="r">
              <a:lnSpc>
                <a:spcPct val="100000"/>
              </a:lnSpc>
              <a:spcBef>
                <a:spcPts val="1220"/>
              </a:spcBef>
            </a:pPr>
            <a:r>
              <a:rPr sz="1550" spc="540" dirty="0">
                <a:latin typeface="Arial MT"/>
                <a:cs typeface="Arial MT"/>
              </a:rPr>
              <a:t> </a:t>
            </a:r>
            <a:r>
              <a:rPr sz="1550" spc="625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O </a:t>
            </a:r>
            <a:r>
              <a:rPr sz="1550" spc="35" dirty="0">
                <a:latin typeface="Arial MT"/>
                <a:cs typeface="Arial MT"/>
              </a:rPr>
              <a:t> </a:t>
            </a:r>
            <a:r>
              <a:rPr sz="1550" spc="-90" dirty="0">
                <a:latin typeface="Arial MT"/>
                <a:cs typeface="Arial MT"/>
              </a:rPr>
              <a:t>CT</a:t>
            </a:r>
            <a:r>
              <a:rPr sz="1550" spc="130" dirty="0">
                <a:latin typeface="Arial MT"/>
                <a:cs typeface="Arial MT"/>
              </a:rPr>
              <a:t> </a:t>
            </a:r>
            <a:r>
              <a:rPr sz="1550" spc="465" dirty="0">
                <a:latin typeface="Arial MT"/>
                <a:cs typeface="Arial MT"/>
              </a:rPr>
              <a:t>O</a:t>
            </a:r>
            <a:endParaRPr sz="1550">
              <a:latin typeface="Arial MT"/>
              <a:cs typeface="Arial MT"/>
            </a:endParaRPr>
          </a:p>
          <a:p>
            <a:pPr marR="20320" algn="r">
              <a:lnSpc>
                <a:spcPct val="100000"/>
              </a:lnSpc>
              <a:spcBef>
                <a:spcPts val="1215"/>
              </a:spcBef>
            </a:pPr>
            <a:r>
              <a:rPr sz="1550" spc="665" dirty="0">
                <a:latin typeface="Arial MT"/>
                <a:cs typeface="Arial MT"/>
              </a:rPr>
              <a:t> </a:t>
            </a:r>
            <a:r>
              <a:rPr sz="1550" spc="670" dirty="0">
                <a:latin typeface="Arial MT"/>
                <a:cs typeface="Arial MT"/>
              </a:rPr>
              <a:t> </a:t>
            </a:r>
            <a:r>
              <a:rPr sz="1550" spc="640" dirty="0">
                <a:latin typeface="Arial MT"/>
                <a:cs typeface="Arial MT"/>
              </a:rPr>
              <a:t> </a:t>
            </a:r>
            <a:r>
              <a:rPr sz="1550" spc="590" dirty="0">
                <a:latin typeface="Arial MT"/>
                <a:cs typeface="Arial MT"/>
              </a:rPr>
              <a:t> </a:t>
            </a:r>
            <a:r>
              <a:rPr sz="1550" spc="720" dirty="0">
                <a:latin typeface="Arial MT"/>
                <a:cs typeface="Arial MT"/>
              </a:rPr>
              <a:t> </a:t>
            </a:r>
            <a:r>
              <a:rPr sz="1550" spc="61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HOCTb</a:t>
            </a:r>
            <a:endParaRPr sz="155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170"/>
              </a:spcBef>
            </a:pPr>
            <a:r>
              <a:rPr sz="1600" spc="-85" dirty="0">
                <a:latin typeface="Arial MT"/>
                <a:cs typeface="Arial MT"/>
              </a:rPr>
              <a:t>HAC</a:t>
            </a:r>
            <a:r>
              <a:rPr sz="1600" spc="305" dirty="0">
                <a:latin typeface="Arial MT"/>
                <a:cs typeface="Arial MT"/>
              </a:rPr>
              <a:t>    </a:t>
            </a:r>
            <a:r>
              <a:rPr sz="1600" spc="-30" dirty="0">
                <a:latin typeface="Arial MT"/>
                <a:cs typeface="Arial MT"/>
              </a:rPr>
              <a:t>O</a:t>
            </a:r>
            <a:r>
              <a:rPr sz="1600" spc="555" dirty="0">
                <a:latin typeface="Arial MT"/>
                <a:cs typeface="Arial MT"/>
              </a:rPr>
              <a:t> </a:t>
            </a:r>
            <a:r>
              <a:rPr sz="1600" spc="-35" dirty="0">
                <a:latin typeface="Arial MT"/>
                <a:cs typeface="Arial MT"/>
              </a:rPr>
              <a:t>AH</a:t>
            </a:r>
            <a:r>
              <a:rPr sz="1600" spc="665" dirty="0">
                <a:latin typeface="Arial MT"/>
                <a:cs typeface="Arial MT"/>
              </a:rPr>
              <a:t>  </a:t>
            </a:r>
            <a:endParaRPr sz="1600">
              <a:latin typeface="Arial MT"/>
              <a:cs typeface="Arial MT"/>
            </a:endParaRPr>
          </a:p>
          <a:p>
            <a:pPr marR="18415" algn="r">
              <a:lnSpc>
                <a:spcPct val="100000"/>
              </a:lnSpc>
              <a:spcBef>
                <a:spcPts val="1230"/>
              </a:spcBef>
            </a:pPr>
            <a:r>
              <a:rPr sz="1550" spc="615" dirty="0">
                <a:latin typeface="Arial MT"/>
                <a:cs typeface="Arial MT"/>
              </a:rPr>
              <a:t> </a:t>
            </a:r>
            <a:r>
              <a:rPr sz="1550" spc="-35" dirty="0">
                <a:latin typeface="Arial MT"/>
                <a:cs typeface="Arial MT"/>
              </a:rPr>
              <a:t>POCTOTA</a:t>
            </a:r>
            <a:endParaRPr sz="1550">
              <a:latin typeface="Arial MT"/>
              <a:cs typeface="Arial MT"/>
            </a:endParaRPr>
          </a:p>
          <a:p>
            <a:pPr marR="20320" algn="r">
              <a:lnSpc>
                <a:spcPct val="100000"/>
              </a:lnSpc>
              <a:spcBef>
                <a:spcPts val="1220"/>
              </a:spcBef>
            </a:pPr>
            <a:r>
              <a:rPr sz="1550" spc="615" dirty="0">
                <a:latin typeface="Arial MT"/>
                <a:cs typeface="Arial MT"/>
              </a:rPr>
              <a:t> </a:t>
            </a:r>
            <a:r>
              <a:rPr sz="1550" spc="30" dirty="0">
                <a:latin typeface="Arial MT"/>
                <a:cs typeface="Arial MT"/>
              </a:rPr>
              <a:t>PO</a:t>
            </a:r>
            <a:r>
              <a:rPr sz="1550" spc="409" dirty="0">
                <a:latin typeface="Arial MT"/>
                <a:cs typeface="Arial MT"/>
              </a:rPr>
              <a:t> </a:t>
            </a:r>
            <a:r>
              <a:rPr sz="1550" spc="-60" dirty="0">
                <a:latin typeface="Arial MT"/>
                <a:cs typeface="Arial MT"/>
              </a:rPr>
              <a:t>PA</a:t>
            </a:r>
            <a:r>
              <a:rPr sz="1550" spc="605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HOCTb</a:t>
            </a:r>
            <a:endParaRPr sz="1550">
              <a:latin typeface="Arial MT"/>
              <a:cs typeface="Arial MT"/>
            </a:endParaRPr>
          </a:p>
          <a:p>
            <a:pPr marR="18415" algn="r">
              <a:lnSpc>
                <a:spcPct val="100000"/>
              </a:lnSpc>
              <a:spcBef>
                <a:spcPts val="1165"/>
              </a:spcBef>
            </a:pPr>
            <a:r>
              <a:rPr sz="1600" spc="625" dirty="0">
                <a:latin typeface="Arial MT"/>
                <a:cs typeface="Arial MT"/>
              </a:rPr>
              <a:t> </a:t>
            </a:r>
            <a:r>
              <a:rPr sz="1600" spc="-70" dirty="0">
                <a:latin typeface="Arial MT"/>
                <a:cs typeface="Arial MT"/>
              </a:rPr>
              <a:t>OXO</a:t>
            </a:r>
            <a:r>
              <a:rPr sz="1600" spc="52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HOCTb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Arial MT"/>
              <a:cs typeface="Arial MT"/>
            </a:endParaRPr>
          </a:p>
          <a:p>
            <a:pPr marR="14604" algn="r">
              <a:lnSpc>
                <a:spcPct val="100000"/>
              </a:lnSpc>
            </a:pPr>
            <a:r>
              <a:rPr sz="1550" spc="445" dirty="0">
                <a:latin typeface="Arial MT"/>
                <a:cs typeface="Arial MT"/>
              </a:rPr>
              <a:t> </a:t>
            </a:r>
            <a:r>
              <a:rPr sz="1550" spc="425" dirty="0">
                <a:latin typeface="Arial MT"/>
                <a:cs typeface="Arial MT"/>
              </a:rPr>
              <a:t> </a:t>
            </a:r>
            <a:r>
              <a:rPr sz="1550" spc="790" dirty="0">
                <a:latin typeface="Arial MT"/>
                <a:cs typeface="Arial MT"/>
              </a:rPr>
              <a:t> 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39623" y="226517"/>
            <a:ext cx="6379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/>
              <a:t>Защи</a:t>
            </a:r>
            <a:r>
              <a:rPr sz="2800" spc="-125" dirty="0"/>
              <a:t>т</a:t>
            </a:r>
            <a:r>
              <a:rPr sz="2800" spc="-55" dirty="0"/>
              <a:t>а</a:t>
            </a:r>
            <a:r>
              <a:rPr sz="2800" spc="-110" dirty="0"/>
              <a:t> </a:t>
            </a:r>
            <a:r>
              <a:rPr sz="2800" spc="-80" dirty="0"/>
              <a:t>на</a:t>
            </a:r>
            <a:r>
              <a:rPr sz="2800" spc="-145" dirty="0"/>
              <a:t>к</a:t>
            </a:r>
            <a:r>
              <a:rPr sz="2800" spc="-105" dirty="0"/>
              <a:t>оплений</a:t>
            </a:r>
            <a:r>
              <a:rPr sz="2800" spc="-90" dirty="0"/>
              <a:t> </a:t>
            </a:r>
            <a:r>
              <a:rPr sz="2800" spc="-70" dirty="0"/>
              <a:t>гр</a:t>
            </a:r>
            <a:r>
              <a:rPr sz="2800" spc="-90" dirty="0"/>
              <a:t>а</a:t>
            </a:r>
            <a:r>
              <a:rPr sz="2800" spc="-175" dirty="0"/>
              <a:t>ж</a:t>
            </a:r>
            <a:r>
              <a:rPr sz="2800" spc="-55" dirty="0"/>
              <a:t>д</a:t>
            </a:r>
            <a:r>
              <a:rPr sz="2800" spc="-85" dirty="0"/>
              <a:t>ан </a:t>
            </a:r>
            <a:r>
              <a:rPr sz="2800" spc="-80" dirty="0"/>
              <a:t>в</a:t>
            </a:r>
            <a:r>
              <a:rPr sz="2800" spc="-125" dirty="0"/>
              <a:t> </a:t>
            </a:r>
            <a:r>
              <a:rPr sz="2800" spc="-45" dirty="0"/>
              <a:t>П</a:t>
            </a:r>
            <a:r>
              <a:rPr sz="2800" spc="-65" dirty="0"/>
              <a:t>Д</a:t>
            </a:r>
            <a:r>
              <a:rPr sz="2800" spc="114" dirty="0"/>
              <a:t>С</a:t>
            </a:r>
            <a:endParaRPr sz="2800"/>
          </a:p>
        </p:txBody>
      </p:sp>
      <p:sp>
        <p:nvSpPr>
          <p:cNvPr id="34" name="object 34"/>
          <p:cNvSpPr txBox="1"/>
          <p:nvPr/>
        </p:nvSpPr>
        <p:spPr>
          <a:xfrm>
            <a:off x="11704066" y="6424676"/>
            <a:ext cx="127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0E173E"/>
                </a:solidFill>
                <a:latin typeface="Microsoft Sans Serif"/>
                <a:cs typeface="Microsoft Sans Serif"/>
              </a:rPr>
              <a:t>9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2937" y="6426200"/>
            <a:ext cx="2831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404040"/>
                </a:solidFill>
                <a:latin typeface="Microsoft Sans Serif"/>
                <a:cs typeface="Microsoft Sans Serif"/>
              </a:rPr>
              <a:t>*Данные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30" dirty="0">
                <a:solidFill>
                  <a:srgbClr val="404040"/>
                </a:solidFill>
                <a:latin typeface="Microsoft Sans Serif"/>
                <a:cs typeface="Microsoft Sans Serif"/>
              </a:rPr>
              <a:t>исследований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Банка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России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950956" y="1906904"/>
            <a:ext cx="601345" cy="90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00"/>
              </a:spcBef>
            </a:pPr>
            <a:r>
              <a:rPr sz="1800" spc="-200" dirty="0">
                <a:solidFill>
                  <a:srgbClr val="FFFFFF"/>
                </a:solidFill>
                <a:latin typeface="Arial Black"/>
                <a:cs typeface="Arial Black"/>
              </a:rPr>
              <a:t>54%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1200" spc="-135" dirty="0">
                <a:solidFill>
                  <a:srgbClr val="0D0D0D"/>
                </a:solidFill>
                <a:latin typeface="Arial Black"/>
                <a:cs typeface="Arial Black"/>
              </a:rPr>
              <a:t>52%</a:t>
            </a:r>
            <a:endParaRPr sz="1200">
              <a:latin typeface="Arial Black"/>
              <a:cs typeface="Arial Black"/>
            </a:endParaRPr>
          </a:p>
          <a:p>
            <a:pPr marL="17780">
              <a:lnSpc>
                <a:spcPct val="100000"/>
              </a:lnSpc>
              <a:spcBef>
                <a:spcPts val="185"/>
              </a:spcBef>
            </a:pPr>
            <a:r>
              <a:rPr sz="1200" spc="-130" dirty="0">
                <a:solidFill>
                  <a:srgbClr val="0D0D0D"/>
                </a:solidFill>
                <a:latin typeface="Arial Black"/>
                <a:cs typeface="Arial Black"/>
              </a:rPr>
              <a:t>47%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956038" y="2269617"/>
            <a:ext cx="1893570" cy="2671445"/>
            <a:chOff x="9956038" y="2269617"/>
            <a:chExt cx="1893570" cy="2671445"/>
          </a:xfrm>
        </p:grpSpPr>
        <p:sp>
          <p:nvSpPr>
            <p:cNvPr id="38" name="object 38"/>
            <p:cNvSpPr/>
            <p:nvPr/>
          </p:nvSpPr>
          <p:spPr>
            <a:xfrm>
              <a:off x="9962388" y="2275967"/>
              <a:ext cx="1880870" cy="2658745"/>
            </a:xfrm>
            <a:custGeom>
              <a:avLst/>
              <a:gdLst/>
              <a:ahLst/>
              <a:cxnLst/>
              <a:rect l="l" t="t" r="r" b="b"/>
              <a:pathLst>
                <a:path w="1880870" h="2658745">
                  <a:moveTo>
                    <a:pt x="1647189" y="1258189"/>
                  </a:moveTo>
                  <a:lnTo>
                    <a:pt x="233425" y="1258189"/>
                  </a:lnTo>
                  <a:lnTo>
                    <a:pt x="186386" y="1262931"/>
                  </a:lnTo>
                  <a:lnTo>
                    <a:pt x="142571" y="1276534"/>
                  </a:lnTo>
                  <a:lnTo>
                    <a:pt x="102920" y="1298057"/>
                  </a:lnTo>
                  <a:lnTo>
                    <a:pt x="68373" y="1326562"/>
                  </a:lnTo>
                  <a:lnTo>
                    <a:pt x="39868" y="1361109"/>
                  </a:lnTo>
                  <a:lnTo>
                    <a:pt x="18345" y="1400760"/>
                  </a:lnTo>
                  <a:lnTo>
                    <a:pt x="4742" y="1444575"/>
                  </a:lnTo>
                  <a:lnTo>
                    <a:pt x="0" y="1491615"/>
                  </a:lnTo>
                  <a:lnTo>
                    <a:pt x="0" y="2425319"/>
                  </a:lnTo>
                  <a:lnTo>
                    <a:pt x="4742" y="2472358"/>
                  </a:lnTo>
                  <a:lnTo>
                    <a:pt x="18345" y="2516173"/>
                  </a:lnTo>
                  <a:lnTo>
                    <a:pt x="39868" y="2555824"/>
                  </a:lnTo>
                  <a:lnTo>
                    <a:pt x="68373" y="2590371"/>
                  </a:lnTo>
                  <a:lnTo>
                    <a:pt x="102920" y="2618876"/>
                  </a:lnTo>
                  <a:lnTo>
                    <a:pt x="142571" y="2640399"/>
                  </a:lnTo>
                  <a:lnTo>
                    <a:pt x="186386" y="2654002"/>
                  </a:lnTo>
                  <a:lnTo>
                    <a:pt x="233425" y="2658745"/>
                  </a:lnTo>
                  <a:lnTo>
                    <a:pt x="1647189" y="2658745"/>
                  </a:lnTo>
                  <a:lnTo>
                    <a:pt x="1694229" y="2654002"/>
                  </a:lnTo>
                  <a:lnTo>
                    <a:pt x="1738044" y="2640399"/>
                  </a:lnTo>
                  <a:lnTo>
                    <a:pt x="1777695" y="2618876"/>
                  </a:lnTo>
                  <a:lnTo>
                    <a:pt x="1812242" y="2590371"/>
                  </a:lnTo>
                  <a:lnTo>
                    <a:pt x="1840747" y="2555824"/>
                  </a:lnTo>
                  <a:lnTo>
                    <a:pt x="1862270" y="2516173"/>
                  </a:lnTo>
                  <a:lnTo>
                    <a:pt x="1875873" y="2472358"/>
                  </a:lnTo>
                  <a:lnTo>
                    <a:pt x="1880615" y="2425319"/>
                  </a:lnTo>
                  <a:lnTo>
                    <a:pt x="1880615" y="1491615"/>
                  </a:lnTo>
                  <a:lnTo>
                    <a:pt x="1875873" y="1444575"/>
                  </a:lnTo>
                  <a:lnTo>
                    <a:pt x="1862270" y="1400760"/>
                  </a:lnTo>
                  <a:lnTo>
                    <a:pt x="1840747" y="1361109"/>
                  </a:lnTo>
                  <a:lnTo>
                    <a:pt x="1812242" y="1326562"/>
                  </a:lnTo>
                  <a:lnTo>
                    <a:pt x="1777695" y="1298057"/>
                  </a:lnTo>
                  <a:lnTo>
                    <a:pt x="1738044" y="1276534"/>
                  </a:lnTo>
                  <a:lnTo>
                    <a:pt x="1694229" y="1262931"/>
                  </a:lnTo>
                  <a:lnTo>
                    <a:pt x="1647189" y="1258189"/>
                  </a:lnTo>
                  <a:close/>
                </a:path>
                <a:path w="1880870" h="2658745">
                  <a:moveTo>
                    <a:pt x="1601469" y="0"/>
                  </a:moveTo>
                  <a:lnTo>
                    <a:pt x="1097026" y="1258189"/>
                  </a:lnTo>
                  <a:lnTo>
                    <a:pt x="1567179" y="1258189"/>
                  </a:lnTo>
                  <a:lnTo>
                    <a:pt x="1601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962388" y="2275967"/>
              <a:ext cx="1880870" cy="2658745"/>
            </a:xfrm>
            <a:custGeom>
              <a:avLst/>
              <a:gdLst/>
              <a:ahLst/>
              <a:cxnLst/>
              <a:rect l="l" t="t" r="r" b="b"/>
              <a:pathLst>
                <a:path w="1880870" h="2658745">
                  <a:moveTo>
                    <a:pt x="0" y="1491615"/>
                  </a:moveTo>
                  <a:lnTo>
                    <a:pt x="4742" y="1444575"/>
                  </a:lnTo>
                  <a:lnTo>
                    <a:pt x="18345" y="1400760"/>
                  </a:lnTo>
                  <a:lnTo>
                    <a:pt x="39868" y="1361109"/>
                  </a:lnTo>
                  <a:lnTo>
                    <a:pt x="68373" y="1326562"/>
                  </a:lnTo>
                  <a:lnTo>
                    <a:pt x="102920" y="1298057"/>
                  </a:lnTo>
                  <a:lnTo>
                    <a:pt x="142571" y="1276534"/>
                  </a:lnTo>
                  <a:lnTo>
                    <a:pt x="186386" y="1262931"/>
                  </a:lnTo>
                  <a:lnTo>
                    <a:pt x="233425" y="1258189"/>
                  </a:lnTo>
                  <a:lnTo>
                    <a:pt x="1097026" y="1258189"/>
                  </a:lnTo>
                  <a:lnTo>
                    <a:pt x="1601469" y="0"/>
                  </a:lnTo>
                  <a:lnTo>
                    <a:pt x="1567179" y="1258189"/>
                  </a:lnTo>
                  <a:lnTo>
                    <a:pt x="1647189" y="1258189"/>
                  </a:lnTo>
                  <a:lnTo>
                    <a:pt x="1694229" y="1262931"/>
                  </a:lnTo>
                  <a:lnTo>
                    <a:pt x="1738044" y="1276534"/>
                  </a:lnTo>
                  <a:lnTo>
                    <a:pt x="1777695" y="1298057"/>
                  </a:lnTo>
                  <a:lnTo>
                    <a:pt x="1812242" y="1326562"/>
                  </a:lnTo>
                  <a:lnTo>
                    <a:pt x="1840747" y="1361109"/>
                  </a:lnTo>
                  <a:lnTo>
                    <a:pt x="1862270" y="1400760"/>
                  </a:lnTo>
                  <a:lnTo>
                    <a:pt x="1875873" y="1444575"/>
                  </a:lnTo>
                  <a:lnTo>
                    <a:pt x="1880615" y="1491615"/>
                  </a:lnTo>
                  <a:lnTo>
                    <a:pt x="1880615" y="1841754"/>
                  </a:lnTo>
                  <a:lnTo>
                    <a:pt x="1880615" y="2425319"/>
                  </a:lnTo>
                  <a:lnTo>
                    <a:pt x="1875873" y="2472358"/>
                  </a:lnTo>
                  <a:lnTo>
                    <a:pt x="1862270" y="2516173"/>
                  </a:lnTo>
                  <a:lnTo>
                    <a:pt x="1840747" y="2555824"/>
                  </a:lnTo>
                  <a:lnTo>
                    <a:pt x="1812242" y="2590371"/>
                  </a:lnTo>
                  <a:lnTo>
                    <a:pt x="1777695" y="2618876"/>
                  </a:lnTo>
                  <a:lnTo>
                    <a:pt x="1738044" y="2640399"/>
                  </a:lnTo>
                  <a:lnTo>
                    <a:pt x="1694229" y="2654002"/>
                  </a:lnTo>
                  <a:lnTo>
                    <a:pt x="1647189" y="2658745"/>
                  </a:lnTo>
                  <a:lnTo>
                    <a:pt x="1567179" y="2658745"/>
                  </a:lnTo>
                  <a:lnTo>
                    <a:pt x="1097026" y="2658745"/>
                  </a:lnTo>
                  <a:lnTo>
                    <a:pt x="233425" y="2658745"/>
                  </a:lnTo>
                  <a:lnTo>
                    <a:pt x="186386" y="2654002"/>
                  </a:lnTo>
                  <a:lnTo>
                    <a:pt x="142571" y="2640399"/>
                  </a:lnTo>
                  <a:lnTo>
                    <a:pt x="102920" y="2618876"/>
                  </a:lnTo>
                  <a:lnTo>
                    <a:pt x="68373" y="2590371"/>
                  </a:lnTo>
                  <a:lnTo>
                    <a:pt x="39868" y="2555824"/>
                  </a:lnTo>
                  <a:lnTo>
                    <a:pt x="18345" y="2516173"/>
                  </a:lnTo>
                  <a:lnTo>
                    <a:pt x="4742" y="2472358"/>
                  </a:lnTo>
                  <a:lnTo>
                    <a:pt x="0" y="2425319"/>
                  </a:lnTo>
                  <a:lnTo>
                    <a:pt x="0" y="1841754"/>
                  </a:lnTo>
                  <a:lnTo>
                    <a:pt x="0" y="1491615"/>
                  </a:lnTo>
                  <a:close/>
                </a:path>
              </a:pathLst>
            </a:custGeom>
            <a:ln w="12699">
              <a:solidFill>
                <a:srgbClr val="0DB6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0117073" y="3616578"/>
            <a:ext cx="1574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65" dirty="0">
                <a:solidFill>
                  <a:srgbClr val="0D0D0D"/>
                </a:solidFill>
                <a:latin typeface="Arial Black"/>
                <a:cs typeface="Arial Black"/>
              </a:rPr>
              <a:t>НП</a:t>
            </a:r>
            <a:r>
              <a:rPr sz="1600" spc="-175" dirty="0">
                <a:solidFill>
                  <a:srgbClr val="0D0D0D"/>
                </a:solidFill>
                <a:latin typeface="Arial Black"/>
                <a:cs typeface="Arial Black"/>
              </a:rPr>
              <a:t>Ф</a:t>
            </a:r>
            <a:r>
              <a:rPr sz="1600" spc="-110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1600" spc="-195" dirty="0">
                <a:solidFill>
                  <a:srgbClr val="0D0D0D"/>
                </a:solidFill>
                <a:latin typeface="Arial Black"/>
                <a:cs typeface="Arial Black"/>
              </a:rPr>
              <a:t>с</a:t>
            </a:r>
            <a:r>
              <a:rPr sz="1600" spc="-190" dirty="0">
                <a:solidFill>
                  <a:srgbClr val="0D0D0D"/>
                </a:solidFill>
                <a:latin typeface="Arial Black"/>
                <a:cs typeface="Arial Black"/>
              </a:rPr>
              <a:t>о</a:t>
            </a:r>
            <a:r>
              <a:rPr sz="1600" spc="-215" dirty="0">
                <a:solidFill>
                  <a:srgbClr val="0D0D0D"/>
                </a:solidFill>
                <a:latin typeface="Arial Black"/>
                <a:cs typeface="Arial Black"/>
              </a:rPr>
              <a:t>х</a:t>
            </a:r>
            <a:r>
              <a:rPr sz="1600" spc="-130" dirty="0">
                <a:solidFill>
                  <a:srgbClr val="0D0D0D"/>
                </a:solidFill>
                <a:latin typeface="Arial Black"/>
                <a:cs typeface="Arial Black"/>
              </a:rPr>
              <a:t>раня</a:t>
            </a:r>
            <a:r>
              <a:rPr sz="1600" spc="-120" dirty="0">
                <a:solidFill>
                  <a:srgbClr val="0D0D0D"/>
                </a:solidFill>
                <a:latin typeface="Arial Black"/>
                <a:cs typeface="Arial Black"/>
              </a:rPr>
              <a:t>е</a:t>
            </a:r>
            <a:r>
              <a:rPr sz="1600" spc="-30" dirty="0">
                <a:solidFill>
                  <a:srgbClr val="0D0D0D"/>
                </a:solidFill>
                <a:latin typeface="Arial Black"/>
                <a:cs typeface="Arial Black"/>
              </a:rPr>
              <a:t>т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281666" y="3793363"/>
            <a:ext cx="1244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30" dirty="0">
                <a:solidFill>
                  <a:srgbClr val="0D0D0D"/>
                </a:solidFill>
                <a:latin typeface="Arial Black"/>
                <a:cs typeface="Arial Black"/>
              </a:rPr>
              <a:t>накопления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232897" y="3971671"/>
            <a:ext cx="1342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5" dirty="0">
                <a:solidFill>
                  <a:srgbClr val="0D0D0D"/>
                </a:solidFill>
                <a:latin typeface="Arial Black"/>
                <a:cs typeface="Arial Black"/>
              </a:rPr>
              <a:t>о</a:t>
            </a:r>
            <a:r>
              <a:rPr sz="1600" spc="-30" dirty="0">
                <a:solidFill>
                  <a:srgbClr val="0D0D0D"/>
                </a:solidFill>
                <a:latin typeface="Arial Black"/>
                <a:cs typeface="Arial Black"/>
              </a:rPr>
              <a:t>т</a:t>
            </a:r>
            <a:r>
              <a:rPr sz="1600" spc="-120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1600" spc="-190" dirty="0">
                <a:solidFill>
                  <a:srgbClr val="0D0D0D"/>
                </a:solidFill>
                <a:latin typeface="Arial Black"/>
                <a:cs typeface="Arial Black"/>
              </a:rPr>
              <a:t>ин</a:t>
            </a:r>
            <a:r>
              <a:rPr sz="1600" spc="-280" dirty="0">
                <a:solidFill>
                  <a:srgbClr val="0D0D0D"/>
                </a:solidFill>
                <a:latin typeface="Arial Black"/>
                <a:cs typeface="Arial Black"/>
              </a:rPr>
              <a:t>ф</a:t>
            </a:r>
            <a:r>
              <a:rPr sz="1600" spc="-204" dirty="0">
                <a:solidFill>
                  <a:srgbClr val="0D0D0D"/>
                </a:solidFill>
                <a:latin typeface="Arial Black"/>
                <a:cs typeface="Arial Black"/>
              </a:rPr>
              <a:t>л</a:t>
            </a:r>
            <a:r>
              <a:rPr sz="1600" spc="-90" dirty="0">
                <a:solidFill>
                  <a:srgbClr val="0D0D0D"/>
                </a:solidFill>
                <a:latin typeface="Arial Black"/>
                <a:cs typeface="Arial Black"/>
              </a:rPr>
              <a:t>яц</a:t>
            </a:r>
            <a:r>
              <a:rPr sz="1600" spc="-105" dirty="0">
                <a:solidFill>
                  <a:srgbClr val="0D0D0D"/>
                </a:solidFill>
                <a:latin typeface="Arial Black"/>
                <a:cs typeface="Arial Black"/>
              </a:rPr>
              <a:t>и</a:t>
            </a:r>
            <a:r>
              <a:rPr sz="1600" spc="-85" dirty="0">
                <a:solidFill>
                  <a:srgbClr val="0D0D0D"/>
                </a:solidFill>
                <a:latin typeface="Arial Black"/>
                <a:cs typeface="Arial Black"/>
              </a:rPr>
              <a:t>и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123169" y="4149978"/>
            <a:ext cx="1560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0" dirty="0">
                <a:solidFill>
                  <a:srgbClr val="0D0D0D"/>
                </a:solidFill>
                <a:latin typeface="Arial Black"/>
                <a:cs typeface="Arial Black"/>
              </a:rPr>
              <a:t>н</a:t>
            </a:r>
            <a:r>
              <a:rPr sz="1600" spc="-140" dirty="0">
                <a:solidFill>
                  <a:srgbClr val="0D0D0D"/>
                </a:solidFill>
                <a:latin typeface="Arial Black"/>
                <a:cs typeface="Arial Black"/>
              </a:rPr>
              <a:t>а</a:t>
            </a:r>
            <a:r>
              <a:rPr sz="1600" spc="-114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1600" spc="-120" dirty="0">
                <a:solidFill>
                  <a:srgbClr val="0D0D0D"/>
                </a:solidFill>
                <a:latin typeface="Arial Black"/>
                <a:cs typeface="Arial Black"/>
              </a:rPr>
              <a:t>д</a:t>
            </a:r>
            <a:r>
              <a:rPr sz="1600" spc="-204" dirty="0">
                <a:solidFill>
                  <a:srgbClr val="0D0D0D"/>
                </a:solidFill>
                <a:latin typeface="Arial Black"/>
                <a:cs typeface="Arial Black"/>
              </a:rPr>
              <a:t>л</a:t>
            </a:r>
            <a:r>
              <a:rPr sz="1600" spc="-65" dirty="0">
                <a:solidFill>
                  <a:srgbClr val="0D0D0D"/>
                </a:solidFill>
                <a:latin typeface="Arial Black"/>
                <a:cs typeface="Arial Black"/>
              </a:rPr>
              <a:t>и</a:t>
            </a:r>
            <a:r>
              <a:rPr sz="1600" spc="-60" dirty="0">
                <a:solidFill>
                  <a:srgbClr val="0D0D0D"/>
                </a:solidFill>
                <a:latin typeface="Arial Black"/>
                <a:cs typeface="Arial Black"/>
              </a:rPr>
              <a:t>т</a:t>
            </a:r>
            <a:r>
              <a:rPr sz="1600" spc="-175" dirty="0">
                <a:solidFill>
                  <a:srgbClr val="0D0D0D"/>
                </a:solidFill>
                <a:latin typeface="Arial Black"/>
                <a:cs typeface="Arial Black"/>
              </a:rPr>
              <a:t>е</a:t>
            </a:r>
            <a:r>
              <a:rPr sz="1600" spc="-185" dirty="0">
                <a:solidFill>
                  <a:srgbClr val="0D0D0D"/>
                </a:solidFill>
                <a:latin typeface="Arial Black"/>
                <a:cs typeface="Arial Black"/>
              </a:rPr>
              <a:t>л</a:t>
            </a:r>
            <a:r>
              <a:rPr sz="1600" spc="-105" dirty="0">
                <a:solidFill>
                  <a:srgbClr val="0D0D0D"/>
                </a:solidFill>
                <a:latin typeface="Arial Black"/>
                <a:cs typeface="Arial Black"/>
              </a:rPr>
              <a:t>ьном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459973" y="4326763"/>
            <a:ext cx="886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0D0D0D"/>
                </a:solidFill>
                <a:latin typeface="Arial Black"/>
                <a:cs typeface="Arial Black"/>
              </a:rPr>
              <a:t>п</a:t>
            </a:r>
            <a:r>
              <a:rPr sz="1600" spc="-114" dirty="0">
                <a:solidFill>
                  <a:srgbClr val="0D0D0D"/>
                </a:solidFill>
                <a:latin typeface="Arial Black"/>
                <a:cs typeface="Arial Black"/>
              </a:rPr>
              <a:t>ериоде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444733" y="4505071"/>
            <a:ext cx="917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14" dirty="0">
                <a:solidFill>
                  <a:srgbClr val="0D0D0D"/>
                </a:solidFill>
                <a:latin typeface="Arial Black"/>
                <a:cs typeface="Arial Black"/>
              </a:rPr>
              <a:t>времени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602223" y="1687067"/>
            <a:ext cx="234950" cy="4514215"/>
          </a:xfrm>
          <a:custGeom>
            <a:avLst/>
            <a:gdLst/>
            <a:ahLst/>
            <a:cxnLst/>
            <a:rect l="l" t="t" r="r" b="b"/>
            <a:pathLst>
              <a:path w="234950" h="4514215">
                <a:moveTo>
                  <a:pt x="0" y="0"/>
                </a:moveTo>
                <a:lnTo>
                  <a:pt x="0" y="4514088"/>
                </a:lnTo>
                <a:lnTo>
                  <a:pt x="234696" y="2257044"/>
                </a:lnTo>
                <a:lnTo>
                  <a:pt x="0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92963" y="957529"/>
            <a:ext cx="492188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spc="-229" dirty="0">
                <a:latin typeface="Arial Black"/>
                <a:cs typeface="Arial Black"/>
              </a:rPr>
              <a:t>Д</a:t>
            </a:r>
            <a:r>
              <a:rPr sz="1800" spc="-140" dirty="0">
                <a:latin typeface="Arial Black"/>
                <a:cs typeface="Arial Black"/>
              </a:rPr>
              <a:t>оход</a:t>
            </a:r>
            <a:r>
              <a:rPr sz="1800" spc="-160" dirty="0">
                <a:latin typeface="Arial Black"/>
                <a:cs typeface="Arial Black"/>
              </a:rPr>
              <a:t>н</a:t>
            </a:r>
            <a:r>
              <a:rPr sz="1800" spc="-130" dirty="0">
                <a:latin typeface="Arial Black"/>
                <a:cs typeface="Arial Black"/>
              </a:rPr>
              <a:t>ость</a:t>
            </a:r>
            <a:r>
              <a:rPr sz="1800" spc="-175" dirty="0">
                <a:latin typeface="Arial Black"/>
                <a:cs typeface="Arial Black"/>
              </a:rPr>
              <a:t> </a:t>
            </a:r>
            <a:r>
              <a:rPr sz="1800" spc="-80" dirty="0">
                <a:latin typeface="Arial Black"/>
                <a:cs typeface="Arial Black"/>
              </a:rPr>
              <a:t>и</a:t>
            </a:r>
            <a:r>
              <a:rPr sz="1800" spc="-215" dirty="0">
                <a:latin typeface="Arial Black"/>
                <a:cs typeface="Arial Black"/>
              </a:rPr>
              <a:t>л</a:t>
            </a:r>
            <a:r>
              <a:rPr sz="1800" spc="-90" dirty="0">
                <a:latin typeface="Arial Black"/>
                <a:cs typeface="Arial Black"/>
              </a:rPr>
              <a:t>и</a:t>
            </a:r>
            <a:r>
              <a:rPr sz="1800" spc="-165" dirty="0">
                <a:latin typeface="Arial Black"/>
                <a:cs typeface="Arial Black"/>
              </a:rPr>
              <a:t> </a:t>
            </a:r>
            <a:r>
              <a:rPr sz="1800" spc="-320" dirty="0">
                <a:latin typeface="Arial Black"/>
                <a:cs typeface="Arial Black"/>
              </a:rPr>
              <a:t>с</a:t>
            </a:r>
            <a:r>
              <a:rPr sz="1800" spc="-145" dirty="0">
                <a:latin typeface="Arial Black"/>
                <a:cs typeface="Arial Black"/>
              </a:rPr>
              <a:t>ох</a:t>
            </a:r>
            <a:r>
              <a:rPr sz="1800" spc="-140" dirty="0">
                <a:latin typeface="Arial Black"/>
                <a:cs typeface="Arial Black"/>
              </a:rPr>
              <a:t>р</a:t>
            </a:r>
            <a:r>
              <a:rPr sz="1800" spc="-145" dirty="0">
                <a:latin typeface="Arial Black"/>
                <a:cs typeface="Arial Black"/>
              </a:rPr>
              <a:t>ан</a:t>
            </a:r>
            <a:r>
              <a:rPr sz="1800" spc="-160" dirty="0">
                <a:latin typeface="Arial Black"/>
                <a:cs typeface="Arial Black"/>
              </a:rPr>
              <a:t>н</a:t>
            </a:r>
            <a:r>
              <a:rPr sz="1800" spc="-130" dirty="0">
                <a:latin typeface="Arial Black"/>
                <a:cs typeface="Arial Black"/>
              </a:rPr>
              <a:t>ость</a:t>
            </a:r>
            <a:r>
              <a:rPr sz="1800" spc="-175" dirty="0">
                <a:latin typeface="Arial Black"/>
                <a:cs typeface="Arial Black"/>
              </a:rPr>
              <a:t> </a:t>
            </a:r>
            <a:r>
              <a:rPr sz="1800" spc="-320" dirty="0">
                <a:latin typeface="Arial Black"/>
                <a:cs typeface="Arial Black"/>
              </a:rPr>
              <a:t>с</a:t>
            </a:r>
            <a:r>
              <a:rPr sz="1800" spc="-114" dirty="0">
                <a:latin typeface="Arial Black"/>
                <a:cs typeface="Arial Black"/>
              </a:rPr>
              <a:t>б</a:t>
            </a:r>
            <a:r>
              <a:rPr sz="1800" spc="-175" dirty="0">
                <a:latin typeface="Arial Black"/>
                <a:cs typeface="Arial Black"/>
              </a:rPr>
              <a:t>е</a:t>
            </a:r>
            <a:r>
              <a:rPr sz="1800" spc="-80" dirty="0">
                <a:latin typeface="Arial Black"/>
                <a:cs typeface="Arial Black"/>
              </a:rPr>
              <a:t>р</a:t>
            </a:r>
            <a:r>
              <a:rPr sz="1800" spc="-190" dirty="0">
                <a:latin typeface="Arial Black"/>
                <a:cs typeface="Arial Black"/>
              </a:rPr>
              <a:t>е</a:t>
            </a:r>
            <a:r>
              <a:rPr sz="1800" spc="-180" dirty="0">
                <a:latin typeface="Arial Black"/>
                <a:cs typeface="Arial Black"/>
              </a:rPr>
              <a:t>жений?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2055"/>
              </a:lnSpc>
            </a:pPr>
            <a:r>
              <a:rPr sz="1800" spc="-140" dirty="0">
                <a:solidFill>
                  <a:srgbClr val="0DB6B6"/>
                </a:solidFill>
                <a:latin typeface="Arial Black"/>
                <a:cs typeface="Arial Black"/>
              </a:rPr>
              <a:t>(</a:t>
            </a:r>
            <a:r>
              <a:rPr sz="1800" spc="-75" dirty="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175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235" dirty="0">
                <a:solidFill>
                  <a:srgbClr val="0DB6B6"/>
                </a:solidFill>
                <a:latin typeface="Arial Black"/>
                <a:cs typeface="Arial Black"/>
              </a:rPr>
              <a:t>зу</a:t>
            </a:r>
            <a:r>
              <a:rPr sz="1800" spc="-254" dirty="0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1800" spc="-80" dirty="0">
                <a:solidFill>
                  <a:srgbClr val="0DB6B6"/>
                </a:solidFill>
                <a:latin typeface="Arial Black"/>
                <a:cs typeface="Arial Black"/>
              </a:rPr>
              <a:t>ьт</a:t>
            </a:r>
            <a:r>
              <a:rPr sz="1800" spc="-90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800" spc="-95" dirty="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1800" spc="-160" dirty="0">
                <a:solidFill>
                  <a:srgbClr val="0DB6B6"/>
                </a:solidFill>
                <a:latin typeface="Arial Black"/>
                <a:cs typeface="Arial Black"/>
              </a:rPr>
              <a:t>ы</a:t>
            </a:r>
            <a:r>
              <a:rPr sz="1800" spc="-17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320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10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120" dirty="0">
                <a:solidFill>
                  <a:srgbClr val="0DB6B6"/>
                </a:solidFill>
                <a:latin typeface="Arial Black"/>
                <a:cs typeface="Arial Black"/>
              </a:rPr>
              <a:t>циолог</a:t>
            </a:r>
            <a:r>
              <a:rPr sz="1800" spc="-125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800" spc="-95" dirty="0">
                <a:solidFill>
                  <a:srgbClr val="0DB6B6"/>
                </a:solidFill>
                <a:latin typeface="Arial Black"/>
                <a:cs typeface="Arial Black"/>
              </a:rPr>
              <a:t>ч</a:t>
            </a:r>
            <a:r>
              <a:rPr sz="1800" spc="-175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260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254" dirty="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1800" spc="-114" dirty="0">
                <a:solidFill>
                  <a:srgbClr val="0DB6B6"/>
                </a:solidFill>
                <a:latin typeface="Arial Black"/>
                <a:cs typeface="Arial Black"/>
              </a:rPr>
              <a:t>ого</a:t>
            </a:r>
            <a:r>
              <a:rPr sz="1800" spc="-18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10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70" dirty="0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1800" spc="-90" dirty="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195" dirty="0">
                <a:solidFill>
                  <a:srgbClr val="0DB6B6"/>
                </a:solidFill>
                <a:latin typeface="Arial Black"/>
                <a:cs typeface="Arial Black"/>
              </a:rPr>
              <a:t>оса)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53709" y="923290"/>
            <a:ext cx="3507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solidFill>
                  <a:srgbClr val="0D0D0D"/>
                </a:solidFill>
                <a:latin typeface="Arial Black"/>
                <a:cs typeface="Arial Black"/>
              </a:rPr>
              <a:t>Н</a:t>
            </a:r>
            <a:r>
              <a:rPr sz="1800" spc="-175" dirty="0">
                <a:solidFill>
                  <a:srgbClr val="0D0D0D"/>
                </a:solidFill>
                <a:latin typeface="Arial Black"/>
                <a:cs typeface="Arial Black"/>
              </a:rPr>
              <a:t>ак</a:t>
            </a:r>
            <a:r>
              <a:rPr sz="1800" spc="-95" dirty="0">
                <a:solidFill>
                  <a:srgbClr val="0D0D0D"/>
                </a:solidFill>
                <a:latin typeface="Arial Black"/>
                <a:cs typeface="Arial Black"/>
              </a:rPr>
              <a:t>о</a:t>
            </a:r>
            <a:r>
              <a:rPr sz="1800" spc="-110" dirty="0">
                <a:solidFill>
                  <a:srgbClr val="0D0D0D"/>
                </a:solidFill>
                <a:latin typeface="Arial Black"/>
                <a:cs typeface="Arial Black"/>
              </a:rPr>
              <a:t>п</a:t>
            </a:r>
            <a:r>
              <a:rPr sz="1800" spc="-229" dirty="0">
                <a:solidFill>
                  <a:srgbClr val="0D0D0D"/>
                </a:solidFill>
                <a:latin typeface="Arial Black"/>
                <a:cs typeface="Arial Black"/>
              </a:rPr>
              <a:t>л</a:t>
            </a:r>
            <a:r>
              <a:rPr sz="1800" spc="-160" dirty="0">
                <a:solidFill>
                  <a:srgbClr val="0D0D0D"/>
                </a:solidFill>
                <a:latin typeface="Arial Black"/>
                <a:cs typeface="Arial Black"/>
              </a:rPr>
              <a:t>енна</a:t>
            </a:r>
            <a:r>
              <a:rPr sz="1800" spc="-110" dirty="0">
                <a:solidFill>
                  <a:srgbClr val="0D0D0D"/>
                </a:solidFill>
                <a:latin typeface="Arial Black"/>
                <a:cs typeface="Arial Black"/>
              </a:rPr>
              <a:t>я</a:t>
            </a:r>
            <a:r>
              <a:rPr sz="1800" spc="-165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1800" spc="-105" dirty="0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1800" spc="-10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235" dirty="0">
                <a:solidFill>
                  <a:srgbClr val="0DB6B6"/>
                </a:solidFill>
                <a:latin typeface="Arial Black"/>
                <a:cs typeface="Arial Black"/>
              </a:rPr>
              <a:t>х</a:t>
            </a:r>
            <a:r>
              <a:rPr sz="1800" spc="-114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125" dirty="0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1800" spc="-195" dirty="0">
                <a:solidFill>
                  <a:srgbClr val="0DB6B6"/>
                </a:solidFill>
                <a:latin typeface="Arial Black"/>
                <a:cs typeface="Arial Black"/>
              </a:rPr>
              <a:t>но</a:t>
            </a:r>
            <a:r>
              <a:rPr sz="1800" spc="-200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40" dirty="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1800" spc="-45" dirty="0">
                <a:solidFill>
                  <a:srgbClr val="0DB6B6"/>
                </a:solidFill>
                <a:latin typeface="Arial Black"/>
                <a:cs typeface="Arial Black"/>
              </a:rPr>
              <a:t>ь</a:t>
            </a:r>
            <a:r>
              <a:rPr sz="1800" spc="-15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150" dirty="0">
                <a:solidFill>
                  <a:srgbClr val="0D0D0D"/>
                </a:solidFill>
                <a:latin typeface="Arial Black"/>
                <a:cs typeface="Arial Black"/>
              </a:rPr>
              <a:t>Н</a:t>
            </a:r>
            <a:r>
              <a:rPr sz="1800" spc="-175" dirty="0">
                <a:solidFill>
                  <a:srgbClr val="0D0D0D"/>
                </a:solidFill>
                <a:latin typeface="Arial Black"/>
                <a:cs typeface="Arial Black"/>
              </a:rPr>
              <a:t>П</a:t>
            </a:r>
            <a:r>
              <a:rPr sz="1800" spc="-204" dirty="0">
                <a:solidFill>
                  <a:srgbClr val="0D0D0D"/>
                </a:solidFill>
                <a:latin typeface="Arial Black"/>
                <a:cs typeface="Arial Black"/>
              </a:rPr>
              <a:t>Ф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053709" y="1170178"/>
            <a:ext cx="3001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D0D0D"/>
                </a:solidFill>
                <a:latin typeface="Arial Black"/>
                <a:cs typeface="Arial Black"/>
              </a:rPr>
              <a:t>в</a:t>
            </a:r>
            <a:r>
              <a:rPr sz="1800" spc="-140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1800" spc="-320" dirty="0">
                <a:solidFill>
                  <a:srgbClr val="0D0D0D"/>
                </a:solidFill>
                <a:latin typeface="Arial Black"/>
                <a:cs typeface="Arial Black"/>
              </a:rPr>
              <a:t>с</a:t>
            </a:r>
            <a:r>
              <a:rPr sz="1800" spc="-75" dirty="0">
                <a:solidFill>
                  <a:srgbClr val="0D0D0D"/>
                </a:solidFill>
                <a:latin typeface="Arial Black"/>
                <a:cs typeface="Arial Black"/>
              </a:rPr>
              <a:t>р</a:t>
            </a:r>
            <a:r>
              <a:rPr sz="1800" spc="-175" dirty="0">
                <a:solidFill>
                  <a:srgbClr val="0D0D0D"/>
                </a:solidFill>
                <a:latin typeface="Arial Black"/>
                <a:cs typeface="Arial Black"/>
              </a:rPr>
              <a:t>а</a:t>
            </a:r>
            <a:r>
              <a:rPr sz="1800" spc="-120" dirty="0">
                <a:solidFill>
                  <a:srgbClr val="0D0D0D"/>
                </a:solidFill>
                <a:latin typeface="Arial Black"/>
                <a:cs typeface="Arial Black"/>
              </a:rPr>
              <a:t>внен</a:t>
            </a:r>
            <a:r>
              <a:rPr sz="1800" spc="-110" dirty="0">
                <a:solidFill>
                  <a:srgbClr val="0D0D0D"/>
                </a:solidFill>
                <a:latin typeface="Arial Black"/>
                <a:cs typeface="Arial Black"/>
              </a:rPr>
              <a:t>и</a:t>
            </a:r>
            <a:r>
              <a:rPr sz="1800" spc="-90" dirty="0">
                <a:solidFill>
                  <a:srgbClr val="0D0D0D"/>
                </a:solidFill>
                <a:latin typeface="Arial Black"/>
                <a:cs typeface="Arial Black"/>
              </a:rPr>
              <a:t>и</a:t>
            </a:r>
            <a:r>
              <a:rPr sz="1800" spc="-160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1800" spc="-325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14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800" spc="-125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800" spc="-430" dirty="0">
                <a:solidFill>
                  <a:srgbClr val="0DB6B6"/>
                </a:solidFill>
                <a:latin typeface="Arial Black"/>
                <a:cs typeface="Arial Black"/>
              </a:rPr>
              <a:t>ф</a:t>
            </a:r>
            <a:r>
              <a:rPr sz="1800" spc="-300" dirty="0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1800" spc="-110" dirty="0">
                <a:solidFill>
                  <a:srgbClr val="0DB6B6"/>
                </a:solidFill>
                <a:latin typeface="Arial Black"/>
                <a:cs typeface="Arial Black"/>
              </a:rPr>
              <a:t>я</a:t>
            </a:r>
            <a:r>
              <a:rPr sz="1800" spc="-114" dirty="0">
                <a:solidFill>
                  <a:srgbClr val="0DB6B6"/>
                </a:solidFill>
                <a:latin typeface="Arial Black"/>
                <a:cs typeface="Arial Black"/>
              </a:rPr>
              <a:t>цией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0" y="4308347"/>
            <a:ext cx="349885" cy="637540"/>
            <a:chOff x="6096000" y="4308347"/>
            <a:chExt cx="349885" cy="637540"/>
          </a:xfrm>
        </p:grpSpPr>
        <p:sp>
          <p:nvSpPr>
            <p:cNvPr id="3" name="object 3"/>
            <p:cNvSpPr/>
            <p:nvPr/>
          </p:nvSpPr>
          <p:spPr>
            <a:xfrm>
              <a:off x="6134100" y="4308347"/>
              <a:ext cx="0" cy="599440"/>
            </a:xfrm>
            <a:custGeom>
              <a:avLst/>
              <a:gdLst/>
              <a:ahLst/>
              <a:cxnLst/>
              <a:rect l="l" t="t" r="r" b="b"/>
              <a:pathLst>
                <a:path h="599439">
                  <a:moveTo>
                    <a:pt x="0" y="0"/>
                  </a:moveTo>
                  <a:lnTo>
                    <a:pt x="0" y="599439"/>
                  </a:lnTo>
                </a:path>
              </a:pathLst>
            </a:custGeom>
            <a:ln w="12700">
              <a:solidFill>
                <a:srgbClr val="0DB6B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000" y="4869179"/>
              <a:ext cx="349885" cy="76200"/>
            </a:xfrm>
            <a:custGeom>
              <a:avLst/>
              <a:gdLst/>
              <a:ahLst/>
              <a:cxnLst/>
              <a:rect l="l" t="t" r="r" b="b"/>
              <a:pathLst>
                <a:path w="349885" h="76200">
                  <a:moveTo>
                    <a:pt x="38100" y="0"/>
                  </a:moveTo>
                  <a:lnTo>
                    <a:pt x="0" y="38100"/>
                  </a:lnTo>
                  <a:lnTo>
                    <a:pt x="38100" y="76200"/>
                  </a:lnTo>
                  <a:lnTo>
                    <a:pt x="69850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69850" y="31750"/>
                  </a:lnTo>
                  <a:lnTo>
                    <a:pt x="38100" y="0"/>
                  </a:lnTo>
                  <a:close/>
                </a:path>
                <a:path w="349885" h="76200">
                  <a:moveTo>
                    <a:pt x="69850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69850" y="44450"/>
                  </a:lnTo>
                  <a:lnTo>
                    <a:pt x="76200" y="38100"/>
                  </a:lnTo>
                  <a:lnTo>
                    <a:pt x="69850" y="31750"/>
                  </a:lnTo>
                  <a:close/>
                </a:path>
                <a:path w="349885" h="76200">
                  <a:moveTo>
                    <a:pt x="88900" y="31750"/>
                  </a:moveTo>
                  <a:lnTo>
                    <a:pt x="69850" y="31750"/>
                  </a:lnTo>
                  <a:lnTo>
                    <a:pt x="76200" y="38100"/>
                  </a:lnTo>
                  <a:lnTo>
                    <a:pt x="69850" y="44450"/>
                  </a:lnTo>
                  <a:lnTo>
                    <a:pt x="88900" y="44450"/>
                  </a:lnTo>
                  <a:lnTo>
                    <a:pt x="88900" y="31750"/>
                  </a:lnTo>
                  <a:close/>
                </a:path>
                <a:path w="349885" h="76200">
                  <a:moveTo>
                    <a:pt x="177800" y="31750"/>
                  </a:moveTo>
                  <a:lnTo>
                    <a:pt x="127000" y="31750"/>
                  </a:lnTo>
                  <a:lnTo>
                    <a:pt x="127000" y="44450"/>
                  </a:lnTo>
                  <a:lnTo>
                    <a:pt x="177800" y="44450"/>
                  </a:lnTo>
                  <a:lnTo>
                    <a:pt x="177800" y="31750"/>
                  </a:lnTo>
                  <a:close/>
                </a:path>
                <a:path w="349885" h="76200">
                  <a:moveTo>
                    <a:pt x="266700" y="31750"/>
                  </a:moveTo>
                  <a:lnTo>
                    <a:pt x="215900" y="31750"/>
                  </a:lnTo>
                  <a:lnTo>
                    <a:pt x="215900" y="44450"/>
                  </a:lnTo>
                  <a:lnTo>
                    <a:pt x="266700" y="44450"/>
                  </a:lnTo>
                  <a:lnTo>
                    <a:pt x="266700" y="31750"/>
                  </a:lnTo>
                  <a:close/>
                </a:path>
                <a:path w="349885" h="76200">
                  <a:moveTo>
                    <a:pt x="311658" y="0"/>
                  </a:moveTo>
                  <a:lnTo>
                    <a:pt x="273558" y="38100"/>
                  </a:lnTo>
                  <a:lnTo>
                    <a:pt x="311658" y="76200"/>
                  </a:lnTo>
                  <a:lnTo>
                    <a:pt x="343408" y="44450"/>
                  </a:lnTo>
                  <a:lnTo>
                    <a:pt x="304800" y="44450"/>
                  </a:lnTo>
                  <a:lnTo>
                    <a:pt x="304800" y="31750"/>
                  </a:lnTo>
                  <a:lnTo>
                    <a:pt x="343408" y="31750"/>
                  </a:lnTo>
                  <a:lnTo>
                    <a:pt x="311658" y="0"/>
                  </a:lnTo>
                  <a:close/>
                </a:path>
                <a:path w="349885" h="76200">
                  <a:moveTo>
                    <a:pt x="311658" y="31750"/>
                  </a:moveTo>
                  <a:lnTo>
                    <a:pt x="304800" y="31750"/>
                  </a:lnTo>
                  <a:lnTo>
                    <a:pt x="304800" y="44450"/>
                  </a:lnTo>
                  <a:lnTo>
                    <a:pt x="311658" y="44450"/>
                  </a:lnTo>
                  <a:lnTo>
                    <a:pt x="311658" y="31750"/>
                  </a:lnTo>
                  <a:close/>
                </a:path>
                <a:path w="349885" h="76200">
                  <a:moveTo>
                    <a:pt x="343408" y="31750"/>
                  </a:moveTo>
                  <a:lnTo>
                    <a:pt x="311658" y="31750"/>
                  </a:lnTo>
                  <a:lnTo>
                    <a:pt x="311658" y="44450"/>
                  </a:lnTo>
                  <a:lnTo>
                    <a:pt x="343408" y="44450"/>
                  </a:lnTo>
                  <a:lnTo>
                    <a:pt x="349758" y="38100"/>
                  </a:lnTo>
                  <a:lnTo>
                    <a:pt x="343408" y="3175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84047" y="3434841"/>
            <a:ext cx="11311890" cy="2606675"/>
            <a:chOff x="384047" y="3434841"/>
            <a:chExt cx="11311890" cy="2606675"/>
          </a:xfrm>
        </p:grpSpPr>
        <p:sp>
          <p:nvSpPr>
            <p:cNvPr id="6" name="object 6"/>
            <p:cNvSpPr/>
            <p:nvPr/>
          </p:nvSpPr>
          <p:spPr>
            <a:xfrm>
              <a:off x="8987028" y="4308347"/>
              <a:ext cx="0" cy="599440"/>
            </a:xfrm>
            <a:custGeom>
              <a:avLst/>
              <a:gdLst/>
              <a:ahLst/>
              <a:cxnLst/>
              <a:rect l="l" t="t" r="r" b="b"/>
              <a:pathLst>
                <a:path h="599439">
                  <a:moveTo>
                    <a:pt x="0" y="0"/>
                  </a:moveTo>
                  <a:lnTo>
                    <a:pt x="0" y="599439"/>
                  </a:lnTo>
                </a:path>
              </a:pathLst>
            </a:custGeom>
            <a:ln w="12700">
              <a:solidFill>
                <a:srgbClr val="0DB6B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48928" y="4869179"/>
              <a:ext cx="349885" cy="76200"/>
            </a:xfrm>
            <a:custGeom>
              <a:avLst/>
              <a:gdLst/>
              <a:ahLst/>
              <a:cxnLst/>
              <a:rect l="l" t="t" r="r" b="b"/>
              <a:pathLst>
                <a:path w="349884" h="76200">
                  <a:moveTo>
                    <a:pt x="38100" y="0"/>
                  </a:moveTo>
                  <a:lnTo>
                    <a:pt x="0" y="38100"/>
                  </a:lnTo>
                  <a:lnTo>
                    <a:pt x="38100" y="76200"/>
                  </a:lnTo>
                  <a:lnTo>
                    <a:pt x="69850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69850" y="31750"/>
                  </a:lnTo>
                  <a:lnTo>
                    <a:pt x="38100" y="0"/>
                  </a:lnTo>
                  <a:close/>
                </a:path>
                <a:path w="349884" h="76200">
                  <a:moveTo>
                    <a:pt x="69850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69850" y="44450"/>
                  </a:lnTo>
                  <a:lnTo>
                    <a:pt x="76200" y="38100"/>
                  </a:lnTo>
                  <a:lnTo>
                    <a:pt x="69850" y="31750"/>
                  </a:lnTo>
                  <a:close/>
                </a:path>
                <a:path w="349884" h="76200">
                  <a:moveTo>
                    <a:pt x="88900" y="31750"/>
                  </a:moveTo>
                  <a:lnTo>
                    <a:pt x="69850" y="31750"/>
                  </a:lnTo>
                  <a:lnTo>
                    <a:pt x="76200" y="38100"/>
                  </a:lnTo>
                  <a:lnTo>
                    <a:pt x="69850" y="44450"/>
                  </a:lnTo>
                  <a:lnTo>
                    <a:pt x="88900" y="44450"/>
                  </a:lnTo>
                  <a:lnTo>
                    <a:pt x="88900" y="31750"/>
                  </a:lnTo>
                  <a:close/>
                </a:path>
                <a:path w="349884" h="76200">
                  <a:moveTo>
                    <a:pt x="177800" y="31750"/>
                  </a:moveTo>
                  <a:lnTo>
                    <a:pt x="127000" y="31750"/>
                  </a:lnTo>
                  <a:lnTo>
                    <a:pt x="127000" y="44450"/>
                  </a:lnTo>
                  <a:lnTo>
                    <a:pt x="177800" y="44450"/>
                  </a:lnTo>
                  <a:lnTo>
                    <a:pt x="177800" y="31750"/>
                  </a:lnTo>
                  <a:close/>
                </a:path>
                <a:path w="349884" h="76200">
                  <a:moveTo>
                    <a:pt x="266700" y="31750"/>
                  </a:moveTo>
                  <a:lnTo>
                    <a:pt x="215900" y="31750"/>
                  </a:lnTo>
                  <a:lnTo>
                    <a:pt x="215900" y="44450"/>
                  </a:lnTo>
                  <a:lnTo>
                    <a:pt x="266700" y="44450"/>
                  </a:lnTo>
                  <a:lnTo>
                    <a:pt x="266700" y="31750"/>
                  </a:lnTo>
                  <a:close/>
                </a:path>
                <a:path w="349884" h="76200">
                  <a:moveTo>
                    <a:pt x="311657" y="0"/>
                  </a:moveTo>
                  <a:lnTo>
                    <a:pt x="273557" y="38100"/>
                  </a:lnTo>
                  <a:lnTo>
                    <a:pt x="311657" y="76200"/>
                  </a:lnTo>
                  <a:lnTo>
                    <a:pt x="343407" y="44450"/>
                  </a:lnTo>
                  <a:lnTo>
                    <a:pt x="304800" y="44450"/>
                  </a:lnTo>
                  <a:lnTo>
                    <a:pt x="304800" y="31750"/>
                  </a:lnTo>
                  <a:lnTo>
                    <a:pt x="343407" y="31750"/>
                  </a:lnTo>
                  <a:lnTo>
                    <a:pt x="311657" y="0"/>
                  </a:lnTo>
                  <a:close/>
                </a:path>
                <a:path w="349884" h="76200">
                  <a:moveTo>
                    <a:pt x="311657" y="31750"/>
                  </a:moveTo>
                  <a:lnTo>
                    <a:pt x="304800" y="31750"/>
                  </a:lnTo>
                  <a:lnTo>
                    <a:pt x="304800" y="44450"/>
                  </a:lnTo>
                  <a:lnTo>
                    <a:pt x="311657" y="44450"/>
                  </a:lnTo>
                  <a:lnTo>
                    <a:pt x="311657" y="31750"/>
                  </a:lnTo>
                  <a:close/>
                </a:path>
                <a:path w="349884" h="76200">
                  <a:moveTo>
                    <a:pt x="343407" y="31750"/>
                  </a:moveTo>
                  <a:lnTo>
                    <a:pt x="311657" y="31750"/>
                  </a:lnTo>
                  <a:lnTo>
                    <a:pt x="311657" y="44450"/>
                  </a:lnTo>
                  <a:lnTo>
                    <a:pt x="343407" y="44450"/>
                  </a:lnTo>
                  <a:lnTo>
                    <a:pt x="349757" y="38100"/>
                  </a:lnTo>
                  <a:lnTo>
                    <a:pt x="343407" y="3175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79647" y="3441191"/>
              <a:ext cx="8409940" cy="2035175"/>
            </a:xfrm>
            <a:custGeom>
              <a:avLst/>
              <a:gdLst/>
              <a:ahLst/>
              <a:cxnLst/>
              <a:rect l="l" t="t" r="r" b="b"/>
              <a:pathLst>
                <a:path w="8409940" h="2035175">
                  <a:moveTo>
                    <a:pt x="5705856" y="131953"/>
                  </a:moveTo>
                  <a:lnTo>
                    <a:pt x="5712580" y="90237"/>
                  </a:lnTo>
                  <a:lnTo>
                    <a:pt x="5731308" y="54013"/>
                  </a:lnTo>
                  <a:lnTo>
                    <a:pt x="5759869" y="25452"/>
                  </a:lnTo>
                  <a:lnTo>
                    <a:pt x="5796093" y="6724"/>
                  </a:lnTo>
                  <a:lnTo>
                    <a:pt x="5837808" y="0"/>
                  </a:lnTo>
                  <a:lnTo>
                    <a:pt x="8277479" y="0"/>
                  </a:lnTo>
                  <a:lnTo>
                    <a:pt x="8319194" y="6724"/>
                  </a:lnTo>
                  <a:lnTo>
                    <a:pt x="8355418" y="25452"/>
                  </a:lnTo>
                  <a:lnTo>
                    <a:pt x="8383979" y="54013"/>
                  </a:lnTo>
                  <a:lnTo>
                    <a:pt x="8402707" y="90237"/>
                  </a:lnTo>
                  <a:lnTo>
                    <a:pt x="8409432" y="131953"/>
                  </a:lnTo>
                  <a:lnTo>
                    <a:pt x="8409432" y="1047623"/>
                  </a:lnTo>
                  <a:lnTo>
                    <a:pt x="8402707" y="1089338"/>
                  </a:lnTo>
                  <a:lnTo>
                    <a:pt x="8383979" y="1125562"/>
                  </a:lnTo>
                  <a:lnTo>
                    <a:pt x="8355418" y="1154123"/>
                  </a:lnTo>
                  <a:lnTo>
                    <a:pt x="8319194" y="1172851"/>
                  </a:lnTo>
                  <a:lnTo>
                    <a:pt x="8277479" y="1179576"/>
                  </a:lnTo>
                  <a:lnTo>
                    <a:pt x="5837808" y="1179576"/>
                  </a:lnTo>
                  <a:lnTo>
                    <a:pt x="5796093" y="1172851"/>
                  </a:lnTo>
                  <a:lnTo>
                    <a:pt x="5759869" y="1154123"/>
                  </a:lnTo>
                  <a:lnTo>
                    <a:pt x="5731308" y="1125562"/>
                  </a:lnTo>
                  <a:lnTo>
                    <a:pt x="5712580" y="1089338"/>
                  </a:lnTo>
                  <a:lnTo>
                    <a:pt x="5705856" y="1047623"/>
                  </a:lnTo>
                  <a:lnTo>
                    <a:pt x="5705856" y="131953"/>
                  </a:lnTo>
                  <a:close/>
                </a:path>
                <a:path w="8409940" h="2035175">
                  <a:moveTo>
                    <a:pt x="0" y="867156"/>
                  </a:moveTo>
                  <a:lnTo>
                    <a:pt x="0" y="2034921"/>
                  </a:lnTo>
                </a:path>
              </a:pathLst>
            </a:custGeom>
            <a:ln w="12700">
              <a:solidFill>
                <a:srgbClr val="0DB6B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41548" y="4858511"/>
              <a:ext cx="349885" cy="655320"/>
            </a:xfrm>
            <a:custGeom>
              <a:avLst/>
              <a:gdLst/>
              <a:ahLst/>
              <a:cxnLst/>
              <a:rect l="l" t="t" r="r" b="b"/>
              <a:pathLst>
                <a:path w="349885" h="655320">
                  <a:moveTo>
                    <a:pt x="88900" y="610870"/>
                  </a:moveTo>
                  <a:lnTo>
                    <a:pt x="69850" y="610870"/>
                  </a:lnTo>
                  <a:lnTo>
                    <a:pt x="38100" y="579120"/>
                  </a:lnTo>
                  <a:lnTo>
                    <a:pt x="0" y="617220"/>
                  </a:lnTo>
                  <a:lnTo>
                    <a:pt x="38100" y="655320"/>
                  </a:lnTo>
                  <a:lnTo>
                    <a:pt x="69850" y="623570"/>
                  </a:lnTo>
                  <a:lnTo>
                    <a:pt x="88900" y="623570"/>
                  </a:lnTo>
                  <a:lnTo>
                    <a:pt x="88900" y="610870"/>
                  </a:lnTo>
                  <a:close/>
                </a:path>
                <a:path w="349885" h="655320">
                  <a:moveTo>
                    <a:pt x="90551" y="32258"/>
                  </a:moveTo>
                  <a:lnTo>
                    <a:pt x="71424" y="32067"/>
                  </a:lnTo>
                  <a:lnTo>
                    <a:pt x="71120" y="31750"/>
                  </a:lnTo>
                  <a:lnTo>
                    <a:pt x="40005" y="0"/>
                  </a:lnTo>
                  <a:lnTo>
                    <a:pt x="1524" y="37719"/>
                  </a:lnTo>
                  <a:lnTo>
                    <a:pt x="39230" y="76200"/>
                  </a:lnTo>
                  <a:lnTo>
                    <a:pt x="71297" y="44780"/>
                  </a:lnTo>
                  <a:lnTo>
                    <a:pt x="90297" y="44958"/>
                  </a:lnTo>
                  <a:lnTo>
                    <a:pt x="90551" y="32258"/>
                  </a:lnTo>
                  <a:close/>
                </a:path>
                <a:path w="349885" h="655320">
                  <a:moveTo>
                    <a:pt x="177800" y="610870"/>
                  </a:moveTo>
                  <a:lnTo>
                    <a:pt x="127000" y="610870"/>
                  </a:lnTo>
                  <a:lnTo>
                    <a:pt x="127000" y="623570"/>
                  </a:lnTo>
                  <a:lnTo>
                    <a:pt x="177800" y="623570"/>
                  </a:lnTo>
                  <a:lnTo>
                    <a:pt x="177800" y="610870"/>
                  </a:lnTo>
                  <a:close/>
                </a:path>
                <a:path w="349885" h="655320">
                  <a:moveTo>
                    <a:pt x="179324" y="33274"/>
                  </a:moveTo>
                  <a:lnTo>
                    <a:pt x="128524" y="32639"/>
                  </a:lnTo>
                  <a:lnTo>
                    <a:pt x="128397" y="45339"/>
                  </a:lnTo>
                  <a:lnTo>
                    <a:pt x="179197" y="45974"/>
                  </a:lnTo>
                  <a:lnTo>
                    <a:pt x="179324" y="33274"/>
                  </a:lnTo>
                  <a:close/>
                </a:path>
                <a:path w="349885" h="655320">
                  <a:moveTo>
                    <a:pt x="266700" y="610870"/>
                  </a:moveTo>
                  <a:lnTo>
                    <a:pt x="215900" y="610870"/>
                  </a:lnTo>
                  <a:lnTo>
                    <a:pt x="215900" y="623570"/>
                  </a:lnTo>
                  <a:lnTo>
                    <a:pt x="266700" y="623570"/>
                  </a:lnTo>
                  <a:lnTo>
                    <a:pt x="266700" y="610870"/>
                  </a:lnTo>
                  <a:close/>
                </a:path>
                <a:path w="349885" h="655320">
                  <a:moveTo>
                    <a:pt x="268224" y="34163"/>
                  </a:moveTo>
                  <a:lnTo>
                    <a:pt x="217424" y="33655"/>
                  </a:lnTo>
                  <a:lnTo>
                    <a:pt x="217297" y="46355"/>
                  </a:lnTo>
                  <a:lnTo>
                    <a:pt x="268097" y="46863"/>
                  </a:lnTo>
                  <a:lnTo>
                    <a:pt x="268224" y="34163"/>
                  </a:lnTo>
                  <a:close/>
                </a:path>
                <a:path w="349885" h="655320">
                  <a:moveTo>
                    <a:pt x="346837" y="41402"/>
                  </a:moveTo>
                  <a:lnTo>
                    <a:pt x="340106" y="34544"/>
                  </a:lnTo>
                  <a:lnTo>
                    <a:pt x="309118" y="2921"/>
                  </a:lnTo>
                  <a:lnTo>
                    <a:pt x="270637" y="40513"/>
                  </a:lnTo>
                  <a:lnTo>
                    <a:pt x="308356" y="79121"/>
                  </a:lnTo>
                  <a:lnTo>
                    <a:pt x="340741" y="47371"/>
                  </a:lnTo>
                  <a:lnTo>
                    <a:pt x="346837" y="41402"/>
                  </a:lnTo>
                  <a:close/>
                </a:path>
                <a:path w="349885" h="655320">
                  <a:moveTo>
                    <a:pt x="349758" y="617220"/>
                  </a:moveTo>
                  <a:lnTo>
                    <a:pt x="343408" y="610870"/>
                  </a:lnTo>
                  <a:lnTo>
                    <a:pt x="311658" y="579120"/>
                  </a:lnTo>
                  <a:lnTo>
                    <a:pt x="273558" y="617220"/>
                  </a:lnTo>
                  <a:lnTo>
                    <a:pt x="311658" y="655320"/>
                  </a:lnTo>
                  <a:lnTo>
                    <a:pt x="343408" y="623570"/>
                  </a:lnTo>
                  <a:lnTo>
                    <a:pt x="349758" y="61722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2147" y="4308347"/>
              <a:ext cx="0" cy="1695450"/>
            </a:xfrm>
            <a:custGeom>
              <a:avLst/>
              <a:gdLst/>
              <a:ahLst/>
              <a:cxnLst/>
              <a:rect l="l" t="t" r="r" b="b"/>
              <a:pathLst>
                <a:path h="1695450">
                  <a:moveTo>
                    <a:pt x="0" y="0"/>
                  </a:moveTo>
                  <a:lnTo>
                    <a:pt x="0" y="1695259"/>
                  </a:lnTo>
                </a:path>
              </a:pathLst>
            </a:custGeom>
            <a:ln w="12700">
              <a:solidFill>
                <a:srgbClr val="0DB6B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048" y="4838699"/>
              <a:ext cx="349885" cy="1202690"/>
            </a:xfrm>
            <a:custGeom>
              <a:avLst/>
              <a:gdLst/>
              <a:ahLst/>
              <a:cxnLst/>
              <a:rect l="l" t="t" r="r" b="b"/>
              <a:pathLst>
                <a:path w="349884" h="1202689">
                  <a:moveTo>
                    <a:pt x="88900" y="1157986"/>
                  </a:moveTo>
                  <a:lnTo>
                    <a:pt x="69850" y="1157986"/>
                  </a:lnTo>
                  <a:lnTo>
                    <a:pt x="38100" y="1126236"/>
                  </a:lnTo>
                  <a:lnTo>
                    <a:pt x="0" y="1164336"/>
                  </a:lnTo>
                  <a:lnTo>
                    <a:pt x="38100" y="1202448"/>
                  </a:lnTo>
                  <a:lnTo>
                    <a:pt x="69850" y="1170686"/>
                  </a:lnTo>
                  <a:lnTo>
                    <a:pt x="88900" y="1170686"/>
                  </a:lnTo>
                  <a:lnTo>
                    <a:pt x="88900" y="1157986"/>
                  </a:lnTo>
                  <a:close/>
                </a:path>
                <a:path w="349884" h="1202689">
                  <a:moveTo>
                    <a:pt x="90512" y="602488"/>
                  </a:moveTo>
                  <a:lnTo>
                    <a:pt x="71412" y="602208"/>
                  </a:lnTo>
                  <a:lnTo>
                    <a:pt x="70954" y="601726"/>
                  </a:lnTo>
                  <a:lnTo>
                    <a:pt x="40220" y="569976"/>
                  </a:lnTo>
                  <a:lnTo>
                    <a:pt x="1524" y="607441"/>
                  </a:lnTo>
                  <a:lnTo>
                    <a:pt x="39027" y="646176"/>
                  </a:lnTo>
                  <a:lnTo>
                    <a:pt x="71323" y="614908"/>
                  </a:lnTo>
                  <a:lnTo>
                    <a:pt x="90322" y="615188"/>
                  </a:lnTo>
                  <a:lnTo>
                    <a:pt x="90512" y="602488"/>
                  </a:lnTo>
                  <a:close/>
                </a:path>
                <a:path w="349884" h="1202689">
                  <a:moveTo>
                    <a:pt x="90512" y="32512"/>
                  </a:moveTo>
                  <a:lnTo>
                    <a:pt x="71412" y="32232"/>
                  </a:lnTo>
                  <a:lnTo>
                    <a:pt x="70954" y="31750"/>
                  </a:lnTo>
                  <a:lnTo>
                    <a:pt x="40220" y="0"/>
                  </a:lnTo>
                  <a:lnTo>
                    <a:pt x="1524" y="37465"/>
                  </a:lnTo>
                  <a:lnTo>
                    <a:pt x="39027" y="76200"/>
                  </a:lnTo>
                  <a:lnTo>
                    <a:pt x="71323" y="44932"/>
                  </a:lnTo>
                  <a:lnTo>
                    <a:pt x="90322" y="45212"/>
                  </a:lnTo>
                  <a:lnTo>
                    <a:pt x="90512" y="32512"/>
                  </a:lnTo>
                  <a:close/>
                </a:path>
                <a:path w="349884" h="1202689">
                  <a:moveTo>
                    <a:pt x="177800" y="1157986"/>
                  </a:moveTo>
                  <a:lnTo>
                    <a:pt x="127000" y="1157986"/>
                  </a:lnTo>
                  <a:lnTo>
                    <a:pt x="127000" y="1170686"/>
                  </a:lnTo>
                  <a:lnTo>
                    <a:pt x="177800" y="1170686"/>
                  </a:lnTo>
                  <a:lnTo>
                    <a:pt x="177800" y="1157986"/>
                  </a:lnTo>
                  <a:close/>
                </a:path>
                <a:path w="349884" h="1202689">
                  <a:moveTo>
                    <a:pt x="179400" y="603885"/>
                  </a:moveTo>
                  <a:lnTo>
                    <a:pt x="128612" y="603123"/>
                  </a:lnTo>
                  <a:lnTo>
                    <a:pt x="128409" y="615823"/>
                  </a:lnTo>
                  <a:lnTo>
                    <a:pt x="179209" y="616585"/>
                  </a:lnTo>
                  <a:lnTo>
                    <a:pt x="179400" y="603885"/>
                  </a:lnTo>
                  <a:close/>
                </a:path>
                <a:path w="349884" h="1202689">
                  <a:moveTo>
                    <a:pt x="179400" y="33909"/>
                  </a:moveTo>
                  <a:lnTo>
                    <a:pt x="128612" y="33147"/>
                  </a:lnTo>
                  <a:lnTo>
                    <a:pt x="128409" y="45847"/>
                  </a:lnTo>
                  <a:lnTo>
                    <a:pt x="179209" y="46609"/>
                  </a:lnTo>
                  <a:lnTo>
                    <a:pt x="179400" y="33909"/>
                  </a:lnTo>
                  <a:close/>
                </a:path>
                <a:path w="349884" h="1202689">
                  <a:moveTo>
                    <a:pt x="266700" y="1157986"/>
                  </a:moveTo>
                  <a:lnTo>
                    <a:pt x="215900" y="1157986"/>
                  </a:lnTo>
                  <a:lnTo>
                    <a:pt x="215900" y="1170686"/>
                  </a:lnTo>
                  <a:lnTo>
                    <a:pt x="266700" y="1170686"/>
                  </a:lnTo>
                  <a:lnTo>
                    <a:pt x="266700" y="1157986"/>
                  </a:lnTo>
                  <a:close/>
                </a:path>
                <a:path w="349884" h="1202689">
                  <a:moveTo>
                    <a:pt x="268300" y="605282"/>
                  </a:moveTo>
                  <a:lnTo>
                    <a:pt x="217500" y="604520"/>
                  </a:lnTo>
                  <a:lnTo>
                    <a:pt x="217309" y="617220"/>
                  </a:lnTo>
                  <a:lnTo>
                    <a:pt x="268097" y="617982"/>
                  </a:lnTo>
                  <a:lnTo>
                    <a:pt x="268300" y="605282"/>
                  </a:lnTo>
                  <a:close/>
                </a:path>
                <a:path w="349884" h="1202689">
                  <a:moveTo>
                    <a:pt x="268300" y="35306"/>
                  </a:moveTo>
                  <a:lnTo>
                    <a:pt x="217500" y="34544"/>
                  </a:lnTo>
                  <a:lnTo>
                    <a:pt x="217309" y="47244"/>
                  </a:lnTo>
                  <a:lnTo>
                    <a:pt x="268097" y="48006"/>
                  </a:lnTo>
                  <a:lnTo>
                    <a:pt x="268300" y="35306"/>
                  </a:lnTo>
                  <a:close/>
                </a:path>
                <a:path w="349884" h="1202689">
                  <a:moveTo>
                    <a:pt x="346849" y="612902"/>
                  </a:moveTo>
                  <a:lnTo>
                    <a:pt x="340080" y="605917"/>
                  </a:lnTo>
                  <a:lnTo>
                    <a:pt x="309346" y="574167"/>
                  </a:lnTo>
                  <a:lnTo>
                    <a:pt x="270662" y="611632"/>
                  </a:lnTo>
                  <a:lnTo>
                    <a:pt x="308165" y="650367"/>
                  </a:lnTo>
                  <a:lnTo>
                    <a:pt x="340944" y="618617"/>
                  </a:lnTo>
                  <a:lnTo>
                    <a:pt x="346849" y="612902"/>
                  </a:lnTo>
                  <a:close/>
                </a:path>
                <a:path w="349884" h="1202689">
                  <a:moveTo>
                    <a:pt x="346849" y="42926"/>
                  </a:moveTo>
                  <a:lnTo>
                    <a:pt x="340080" y="35941"/>
                  </a:lnTo>
                  <a:lnTo>
                    <a:pt x="309346" y="4191"/>
                  </a:lnTo>
                  <a:lnTo>
                    <a:pt x="270662" y="41656"/>
                  </a:lnTo>
                  <a:lnTo>
                    <a:pt x="308165" y="80391"/>
                  </a:lnTo>
                  <a:lnTo>
                    <a:pt x="340944" y="48641"/>
                  </a:lnTo>
                  <a:lnTo>
                    <a:pt x="346849" y="42926"/>
                  </a:lnTo>
                  <a:close/>
                </a:path>
                <a:path w="349884" h="1202689">
                  <a:moveTo>
                    <a:pt x="349732" y="1164336"/>
                  </a:moveTo>
                  <a:lnTo>
                    <a:pt x="343382" y="1157986"/>
                  </a:lnTo>
                  <a:lnTo>
                    <a:pt x="311632" y="1126236"/>
                  </a:lnTo>
                  <a:lnTo>
                    <a:pt x="273532" y="1164336"/>
                  </a:lnTo>
                  <a:lnTo>
                    <a:pt x="311632" y="1202448"/>
                  </a:lnTo>
                  <a:lnTo>
                    <a:pt x="343382" y="1170686"/>
                  </a:lnTo>
                  <a:lnTo>
                    <a:pt x="349732" y="1164336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561201" y="4733035"/>
            <a:ext cx="2171065" cy="7569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sz="1800" spc="-150" dirty="0">
                <a:solidFill>
                  <a:srgbClr val="0DB6B6"/>
                </a:solidFill>
                <a:latin typeface="Arial Black"/>
                <a:cs typeface="Arial Black"/>
              </a:rPr>
              <a:t>З</a:t>
            </a:r>
            <a:r>
              <a:rPr sz="1800" spc="-180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800" spc="-15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320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70" dirty="0">
                <a:solidFill>
                  <a:srgbClr val="0DB6B6"/>
                </a:solidFill>
                <a:latin typeface="Arial Black"/>
                <a:cs typeface="Arial Black"/>
              </a:rPr>
              <a:t>ч</a:t>
            </a:r>
            <a:r>
              <a:rPr sz="1800" spc="-175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30" dirty="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1800" spc="-18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215" dirty="0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1800" spc="-75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800" spc="-140" dirty="0">
                <a:solidFill>
                  <a:srgbClr val="0DB6B6"/>
                </a:solidFill>
                <a:latin typeface="Arial Black"/>
                <a:cs typeface="Arial Black"/>
              </a:rPr>
              <a:t>чных  </a:t>
            </a:r>
            <a:r>
              <a:rPr sz="1800" spc="-45" dirty="0">
                <a:solidFill>
                  <a:srgbClr val="0DB6B6"/>
                </a:solidFill>
                <a:latin typeface="Arial Black"/>
                <a:cs typeface="Arial Black"/>
              </a:rPr>
              <a:t>в</a:t>
            </a:r>
            <a:r>
              <a:rPr sz="1800" spc="-315" dirty="0">
                <a:solidFill>
                  <a:srgbClr val="0DB6B6"/>
                </a:solidFill>
                <a:latin typeface="Arial Black"/>
                <a:cs typeface="Arial Black"/>
              </a:rPr>
              <a:t>з</a:t>
            </a:r>
            <a:r>
              <a:rPr sz="1800" spc="-125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800" spc="-150" dirty="0">
                <a:solidFill>
                  <a:srgbClr val="0DB6B6"/>
                </a:solidFill>
                <a:latin typeface="Arial Black"/>
                <a:cs typeface="Arial Black"/>
              </a:rPr>
              <a:t>осов</a:t>
            </a:r>
            <a:r>
              <a:rPr sz="1800" spc="-17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160" dirty="0">
                <a:solidFill>
                  <a:srgbClr val="0DB6B6"/>
                </a:solidFill>
                <a:latin typeface="Arial Black"/>
                <a:cs typeface="Arial Black"/>
              </a:rPr>
              <a:t>у</a:t>
            </a:r>
            <a:r>
              <a:rPr sz="1800" spc="-70" dirty="0">
                <a:solidFill>
                  <a:srgbClr val="0DB6B6"/>
                </a:solidFill>
                <a:latin typeface="Arial Black"/>
                <a:cs typeface="Arial Black"/>
              </a:rPr>
              <a:t>ч</a:t>
            </a:r>
            <a:r>
              <a:rPr sz="1800" spc="-175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800" spc="-140" dirty="0">
                <a:solidFill>
                  <a:srgbClr val="0DB6B6"/>
                </a:solidFill>
                <a:latin typeface="Arial Black"/>
                <a:cs typeface="Arial Black"/>
              </a:rPr>
              <a:t>стн</a:t>
            </a:r>
            <a:r>
              <a:rPr sz="1800" spc="-155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800" spc="-140" dirty="0">
                <a:solidFill>
                  <a:srgbClr val="0DB6B6"/>
                </a:solidFill>
                <a:latin typeface="Arial Black"/>
                <a:cs typeface="Arial Black"/>
              </a:rPr>
              <a:t>ка  </a:t>
            </a:r>
            <a:r>
              <a:rPr sz="1800" spc="-225" dirty="0">
                <a:solidFill>
                  <a:srgbClr val="0DB6B6"/>
                </a:solidFill>
                <a:latin typeface="Arial Black"/>
                <a:cs typeface="Arial Black"/>
              </a:rPr>
              <a:t>ПДС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07129" y="4733035"/>
            <a:ext cx="2182495" cy="8940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360045">
              <a:lnSpc>
                <a:spcPts val="1800"/>
              </a:lnSpc>
              <a:spcBef>
                <a:spcPts val="459"/>
              </a:spcBef>
            </a:pPr>
            <a:r>
              <a:rPr sz="1800" spc="-235" dirty="0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1800" spc="-10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90" dirty="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125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180" dirty="0">
                <a:solidFill>
                  <a:srgbClr val="0DB6B6"/>
                </a:solidFill>
                <a:latin typeface="Arial Black"/>
                <a:cs typeface="Arial Black"/>
              </a:rPr>
              <a:t>го</a:t>
            </a:r>
            <a:r>
              <a:rPr sz="1800" spc="-210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70" dirty="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1800" spc="-8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120" dirty="0">
                <a:solidFill>
                  <a:srgbClr val="0DB6B6"/>
                </a:solidFill>
                <a:latin typeface="Arial Black"/>
                <a:cs typeface="Arial Black"/>
              </a:rPr>
              <a:t>я</a:t>
            </a:r>
            <a:r>
              <a:rPr sz="1800" spc="-105" dirty="0">
                <a:solidFill>
                  <a:srgbClr val="0DB6B6"/>
                </a:solidFill>
                <a:latin typeface="Arial Black"/>
                <a:cs typeface="Arial Black"/>
              </a:rPr>
              <a:t>щ</a:t>
            </a:r>
            <a:r>
              <a:rPr sz="1800" spc="-70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800" spc="-120" dirty="0">
                <a:solidFill>
                  <a:srgbClr val="0DB6B6"/>
                </a:solidFill>
                <a:latin typeface="Arial Black"/>
                <a:cs typeface="Arial Black"/>
              </a:rPr>
              <a:t>е  </a:t>
            </a:r>
            <a:r>
              <a:rPr sz="1800" spc="-45" dirty="0">
                <a:solidFill>
                  <a:srgbClr val="0DB6B6"/>
                </a:solidFill>
                <a:latin typeface="Arial Black"/>
                <a:cs typeface="Arial Black"/>
              </a:rPr>
              <a:t>в</a:t>
            </a:r>
            <a:r>
              <a:rPr sz="1800" spc="-75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800" spc="-105" dirty="0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1800" spc="-220" dirty="0">
                <a:solidFill>
                  <a:srgbClr val="0DB6B6"/>
                </a:solidFill>
                <a:latin typeface="Arial Black"/>
                <a:cs typeface="Arial Black"/>
              </a:rPr>
              <a:t>ы</a:t>
            </a:r>
            <a:r>
              <a:rPr sz="1800" spc="-17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215" dirty="0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1800" spc="-175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70" dirty="0">
                <a:solidFill>
                  <a:srgbClr val="0DB6B6"/>
                </a:solidFill>
                <a:latin typeface="Arial Black"/>
                <a:cs typeface="Arial Black"/>
              </a:rPr>
              <a:t>ч</a:t>
            </a:r>
            <a:r>
              <a:rPr sz="1800" spc="-130" dirty="0">
                <a:solidFill>
                  <a:srgbClr val="0DB6B6"/>
                </a:solidFill>
                <a:latin typeface="Arial Black"/>
                <a:cs typeface="Arial Black"/>
              </a:rPr>
              <a:t>ения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800" spc="-170" dirty="0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1800" spc="-10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20" dirty="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1800" spc="-190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110" dirty="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95" dirty="0">
                <a:solidFill>
                  <a:srgbClr val="0DB6B6"/>
                </a:solidFill>
                <a:latin typeface="Arial Black"/>
                <a:cs typeface="Arial Black"/>
              </a:rPr>
              <a:t>я</a:t>
            </a:r>
            <a:r>
              <a:rPr sz="1800" spc="-17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1800" spc="-10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80" dirty="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125" dirty="0">
                <a:solidFill>
                  <a:srgbClr val="0DB6B6"/>
                </a:solidFill>
                <a:latin typeface="Arial Black"/>
                <a:cs typeface="Arial Black"/>
              </a:rPr>
              <a:t>мильц</a:t>
            </a:r>
            <a:r>
              <a:rPr sz="1800" spc="-180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8360" y="4733035"/>
            <a:ext cx="2129790" cy="187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DB6B6"/>
                </a:solidFill>
                <a:latin typeface="Arial Black"/>
                <a:cs typeface="Arial Black"/>
              </a:rPr>
              <a:t>Пожизненно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Arial Black"/>
              <a:cs typeface="Arial Black"/>
            </a:endParaRPr>
          </a:p>
          <a:p>
            <a:pPr marL="12700">
              <a:lnSpc>
                <a:spcPts val="1980"/>
              </a:lnSpc>
              <a:spcBef>
                <a:spcPts val="5"/>
              </a:spcBef>
            </a:pPr>
            <a:r>
              <a:rPr sz="1800" spc="-150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800" spc="-180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800" spc="-16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320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80" dirty="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10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180" dirty="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1800" spc="-19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125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800" spc="-180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15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150" dirty="0">
                <a:solidFill>
                  <a:srgbClr val="0DB6B6"/>
                </a:solidFill>
                <a:latin typeface="Arial Black"/>
                <a:cs typeface="Arial Black"/>
              </a:rPr>
              <a:t>м</a:t>
            </a:r>
            <a:r>
              <a:rPr sz="1800" spc="-175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125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800" spc="-175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180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1980"/>
              </a:lnSpc>
            </a:pPr>
            <a:r>
              <a:rPr sz="1800" spc="-165" dirty="0">
                <a:solidFill>
                  <a:srgbClr val="0DB6B6"/>
                </a:solidFill>
                <a:latin typeface="Arial Black"/>
                <a:cs typeface="Arial Black"/>
              </a:rPr>
              <a:t>1</a:t>
            </a:r>
            <a:r>
              <a:rPr sz="1800" spc="-175" dirty="0">
                <a:solidFill>
                  <a:srgbClr val="0DB6B6"/>
                </a:solidFill>
                <a:latin typeface="Arial Black"/>
                <a:cs typeface="Arial Black"/>
              </a:rPr>
              <a:t>0</a:t>
            </a:r>
            <a:r>
              <a:rPr sz="1800" spc="-17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215" dirty="0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1800" spc="-175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30" dirty="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1980"/>
              </a:lnSpc>
              <a:spcBef>
                <a:spcPts val="455"/>
              </a:spcBef>
            </a:pPr>
            <a:r>
              <a:rPr sz="1800" spc="-150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800" spc="-180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800" spc="-16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800" spc="-125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800" spc="-10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90" dirty="0">
                <a:solidFill>
                  <a:srgbClr val="0DB6B6"/>
                </a:solidFill>
                <a:latin typeface="Arial Black"/>
                <a:cs typeface="Arial Black"/>
              </a:rPr>
              <a:t>й</a:t>
            </a:r>
            <a:r>
              <a:rPr sz="1800" spc="-18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320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75" dirty="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10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1800" spc="-180" dirty="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endParaRPr sz="1800">
              <a:latin typeface="Arial Black"/>
              <a:cs typeface="Arial Black"/>
            </a:endParaRPr>
          </a:p>
          <a:p>
            <a:pPr marL="12700" marR="5080">
              <a:lnSpc>
                <a:spcPts val="1800"/>
              </a:lnSpc>
              <a:spcBef>
                <a:spcPts val="180"/>
              </a:spcBef>
            </a:pPr>
            <a:r>
              <a:rPr sz="1800" spc="-70" dirty="0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1800" spc="-75" dirty="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180" dirty="0">
                <a:solidFill>
                  <a:srgbClr val="0DB6B6"/>
                </a:solidFill>
                <a:latin typeface="Arial Black"/>
                <a:cs typeface="Arial Black"/>
              </a:rPr>
              <a:t>едус</a:t>
            </a:r>
            <a:r>
              <a:rPr sz="1800" spc="-220" dirty="0">
                <a:solidFill>
                  <a:srgbClr val="0DB6B6"/>
                </a:solidFill>
                <a:latin typeface="Arial Black"/>
                <a:cs typeface="Arial Black"/>
              </a:rPr>
              <a:t>м</a:t>
            </a:r>
            <a:r>
              <a:rPr sz="1800" spc="-70" dirty="0">
                <a:solidFill>
                  <a:srgbClr val="0DB6B6"/>
                </a:solidFill>
                <a:latin typeface="Arial Black"/>
                <a:cs typeface="Arial Black"/>
              </a:rPr>
              <a:t>от</a:t>
            </a:r>
            <a:r>
              <a:rPr sz="1800" spc="-100" dirty="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175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140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800" spc="-150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1800" spc="-215" dirty="0">
                <a:solidFill>
                  <a:srgbClr val="0DB6B6"/>
                </a:solidFill>
                <a:latin typeface="Arial Black"/>
                <a:cs typeface="Arial Black"/>
              </a:rPr>
              <a:t>ы</a:t>
            </a:r>
            <a:r>
              <a:rPr sz="1800" spc="-60" dirty="0">
                <a:solidFill>
                  <a:srgbClr val="0DB6B6"/>
                </a:solidFill>
                <a:latin typeface="Arial Black"/>
                <a:cs typeface="Arial Black"/>
              </a:rPr>
              <a:t>й  </a:t>
            </a:r>
            <a:r>
              <a:rPr sz="1800" spc="-105" dirty="0">
                <a:solidFill>
                  <a:srgbClr val="0DB6B6"/>
                </a:solidFill>
                <a:latin typeface="Arial Black"/>
                <a:cs typeface="Arial Black"/>
              </a:rPr>
              <a:t>договором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02673" y="3906773"/>
            <a:ext cx="1485265" cy="553720"/>
          </a:xfrm>
          <a:prstGeom prst="rect">
            <a:avLst/>
          </a:prstGeom>
          <a:solidFill>
            <a:srgbClr val="0DB6B6"/>
          </a:solidFill>
        </p:spPr>
        <p:txBody>
          <a:bodyPr vert="horz" wrap="square" lIns="0" tIns="25400" rIns="0" bIns="0" rtlCol="0">
            <a:spAutoFit/>
          </a:bodyPr>
          <a:lstStyle/>
          <a:p>
            <a:pPr marL="635" marR="3175">
              <a:lnSpc>
                <a:spcPts val="2030"/>
              </a:lnSpc>
              <a:spcBef>
                <a:spcPts val="200"/>
              </a:spcBef>
            </a:pP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Выплата</a:t>
            </a:r>
            <a:endParaRPr sz="1800">
              <a:latin typeface="Microsoft Sans Serif"/>
              <a:cs typeface="Microsoft Sans Serif"/>
            </a:endParaRPr>
          </a:p>
          <a:p>
            <a:pPr marL="635">
              <a:lnSpc>
                <a:spcPts val="2030"/>
              </a:lnSpc>
            </a:pP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наследникам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24702" y="3434841"/>
            <a:ext cx="2716530" cy="1192530"/>
            <a:chOff x="6124702" y="3434841"/>
            <a:chExt cx="2716530" cy="1192530"/>
          </a:xfrm>
        </p:grpSpPr>
        <p:sp>
          <p:nvSpPr>
            <p:cNvPr id="17" name="object 17"/>
            <p:cNvSpPr/>
            <p:nvPr/>
          </p:nvSpPr>
          <p:spPr>
            <a:xfrm>
              <a:off x="6131052" y="3441191"/>
              <a:ext cx="2703830" cy="1179830"/>
            </a:xfrm>
            <a:custGeom>
              <a:avLst/>
              <a:gdLst/>
              <a:ahLst/>
              <a:cxnLst/>
              <a:rect l="l" t="t" r="r" b="b"/>
              <a:pathLst>
                <a:path w="2703829" h="1179829">
                  <a:moveTo>
                    <a:pt x="0" y="131953"/>
                  </a:moveTo>
                  <a:lnTo>
                    <a:pt x="6724" y="90237"/>
                  </a:lnTo>
                  <a:lnTo>
                    <a:pt x="25452" y="54013"/>
                  </a:lnTo>
                  <a:lnTo>
                    <a:pt x="54013" y="25452"/>
                  </a:lnTo>
                  <a:lnTo>
                    <a:pt x="90237" y="6724"/>
                  </a:lnTo>
                  <a:lnTo>
                    <a:pt x="131952" y="0"/>
                  </a:lnTo>
                  <a:lnTo>
                    <a:pt x="2571623" y="0"/>
                  </a:lnTo>
                  <a:lnTo>
                    <a:pt x="2613338" y="6724"/>
                  </a:lnTo>
                  <a:lnTo>
                    <a:pt x="2649562" y="25452"/>
                  </a:lnTo>
                  <a:lnTo>
                    <a:pt x="2678123" y="54013"/>
                  </a:lnTo>
                  <a:lnTo>
                    <a:pt x="2696851" y="90237"/>
                  </a:lnTo>
                  <a:lnTo>
                    <a:pt x="2703576" y="131953"/>
                  </a:lnTo>
                  <a:lnTo>
                    <a:pt x="2703576" y="1047623"/>
                  </a:lnTo>
                  <a:lnTo>
                    <a:pt x="2696851" y="1089338"/>
                  </a:lnTo>
                  <a:lnTo>
                    <a:pt x="2678123" y="1125562"/>
                  </a:lnTo>
                  <a:lnTo>
                    <a:pt x="2649562" y="1154123"/>
                  </a:lnTo>
                  <a:lnTo>
                    <a:pt x="2613338" y="1172851"/>
                  </a:lnTo>
                  <a:lnTo>
                    <a:pt x="2571623" y="1179576"/>
                  </a:lnTo>
                  <a:lnTo>
                    <a:pt x="131952" y="1179576"/>
                  </a:lnTo>
                  <a:lnTo>
                    <a:pt x="90237" y="1172851"/>
                  </a:lnTo>
                  <a:lnTo>
                    <a:pt x="54013" y="1154123"/>
                  </a:lnTo>
                  <a:lnTo>
                    <a:pt x="25452" y="1125562"/>
                  </a:lnTo>
                  <a:lnTo>
                    <a:pt x="6724" y="1089338"/>
                  </a:lnTo>
                  <a:lnTo>
                    <a:pt x="0" y="1047623"/>
                  </a:lnTo>
                  <a:lnTo>
                    <a:pt x="0" y="131953"/>
                  </a:lnTo>
                  <a:close/>
                </a:path>
              </a:pathLst>
            </a:custGeom>
            <a:ln w="12700">
              <a:solidFill>
                <a:srgbClr val="0DB6B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48730" y="3906773"/>
              <a:ext cx="2182495" cy="553720"/>
            </a:xfrm>
            <a:custGeom>
              <a:avLst/>
              <a:gdLst/>
              <a:ahLst/>
              <a:cxnLst/>
              <a:rect l="l" t="t" r="r" b="b"/>
              <a:pathLst>
                <a:path w="2182495" h="553720">
                  <a:moveTo>
                    <a:pt x="2182368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0" y="312420"/>
                  </a:lnTo>
                  <a:lnTo>
                    <a:pt x="0" y="553212"/>
                  </a:lnTo>
                  <a:lnTo>
                    <a:pt x="736092" y="553212"/>
                  </a:lnTo>
                  <a:lnTo>
                    <a:pt x="736092" y="312420"/>
                  </a:lnTo>
                  <a:lnTo>
                    <a:pt x="2182368" y="312420"/>
                  </a:lnTo>
                  <a:lnTo>
                    <a:pt x="2182368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336919" y="3919473"/>
            <a:ext cx="2150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Выплата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выкупной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36919" y="4160266"/>
            <a:ext cx="760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сумм</a:t>
            </a:r>
            <a:r>
              <a:rPr sz="18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78123" y="3441191"/>
            <a:ext cx="2702560" cy="1179830"/>
          </a:xfrm>
          <a:custGeom>
            <a:avLst/>
            <a:gdLst/>
            <a:ahLst/>
            <a:cxnLst/>
            <a:rect l="l" t="t" r="r" b="b"/>
            <a:pathLst>
              <a:path w="2702560" h="1179829">
                <a:moveTo>
                  <a:pt x="0" y="131953"/>
                </a:moveTo>
                <a:lnTo>
                  <a:pt x="6724" y="90237"/>
                </a:lnTo>
                <a:lnTo>
                  <a:pt x="25452" y="54013"/>
                </a:lnTo>
                <a:lnTo>
                  <a:pt x="54013" y="25452"/>
                </a:lnTo>
                <a:lnTo>
                  <a:pt x="90237" y="6724"/>
                </a:lnTo>
                <a:lnTo>
                  <a:pt x="131952" y="0"/>
                </a:lnTo>
                <a:lnTo>
                  <a:pt x="2570099" y="0"/>
                </a:lnTo>
                <a:lnTo>
                  <a:pt x="2611814" y="6724"/>
                </a:lnTo>
                <a:lnTo>
                  <a:pt x="2648038" y="25452"/>
                </a:lnTo>
                <a:lnTo>
                  <a:pt x="2676599" y="54013"/>
                </a:lnTo>
                <a:lnTo>
                  <a:pt x="2695327" y="90237"/>
                </a:lnTo>
                <a:lnTo>
                  <a:pt x="2702052" y="131953"/>
                </a:lnTo>
                <a:lnTo>
                  <a:pt x="2702052" y="1047623"/>
                </a:lnTo>
                <a:lnTo>
                  <a:pt x="2695327" y="1089338"/>
                </a:lnTo>
                <a:lnTo>
                  <a:pt x="2676599" y="1125562"/>
                </a:lnTo>
                <a:lnTo>
                  <a:pt x="2648038" y="1154123"/>
                </a:lnTo>
                <a:lnTo>
                  <a:pt x="2611814" y="1172851"/>
                </a:lnTo>
                <a:lnTo>
                  <a:pt x="2570099" y="1179576"/>
                </a:lnTo>
                <a:lnTo>
                  <a:pt x="131952" y="1179576"/>
                </a:lnTo>
                <a:lnTo>
                  <a:pt x="90237" y="1172851"/>
                </a:lnTo>
                <a:lnTo>
                  <a:pt x="54013" y="1154123"/>
                </a:lnTo>
                <a:lnTo>
                  <a:pt x="25452" y="1125562"/>
                </a:lnTo>
                <a:lnTo>
                  <a:pt x="6724" y="1089338"/>
                </a:lnTo>
                <a:lnTo>
                  <a:pt x="0" y="1047623"/>
                </a:lnTo>
                <a:lnTo>
                  <a:pt x="0" y="131953"/>
                </a:lnTo>
                <a:close/>
              </a:path>
            </a:pathLst>
          </a:custGeom>
          <a:ln w="12700">
            <a:solidFill>
              <a:srgbClr val="0DB6B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94785" y="3906773"/>
            <a:ext cx="2374900" cy="553720"/>
          </a:xfrm>
          <a:prstGeom prst="rect">
            <a:avLst/>
          </a:prstGeom>
          <a:solidFill>
            <a:srgbClr val="0DB6B6"/>
          </a:solidFill>
        </p:spPr>
        <p:txBody>
          <a:bodyPr vert="horz" wrap="square" lIns="0" tIns="25400" rIns="0" bIns="0" rtlCol="0">
            <a:spAutoFit/>
          </a:bodyPr>
          <a:lstStyle/>
          <a:p>
            <a:pPr marR="3175">
              <a:lnSpc>
                <a:spcPts val="2030"/>
              </a:lnSpc>
              <a:spcBef>
                <a:spcPts val="200"/>
              </a:spcBef>
            </a:pP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Выплаты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особой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ts val="2030"/>
              </a:lnSpc>
            </a:pPr>
            <a:r>
              <a:rPr sz="1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жизненной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ситуации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17322" y="3434841"/>
            <a:ext cx="2716530" cy="1192530"/>
            <a:chOff x="417322" y="3434841"/>
            <a:chExt cx="2716530" cy="1192530"/>
          </a:xfrm>
        </p:grpSpPr>
        <p:sp>
          <p:nvSpPr>
            <p:cNvPr id="24" name="object 24"/>
            <p:cNvSpPr/>
            <p:nvPr/>
          </p:nvSpPr>
          <p:spPr>
            <a:xfrm>
              <a:off x="423672" y="3441191"/>
              <a:ext cx="2703830" cy="1179830"/>
            </a:xfrm>
            <a:custGeom>
              <a:avLst/>
              <a:gdLst/>
              <a:ahLst/>
              <a:cxnLst/>
              <a:rect l="l" t="t" r="r" b="b"/>
              <a:pathLst>
                <a:path w="2703830" h="1179829">
                  <a:moveTo>
                    <a:pt x="0" y="131953"/>
                  </a:moveTo>
                  <a:lnTo>
                    <a:pt x="6727" y="90237"/>
                  </a:lnTo>
                  <a:lnTo>
                    <a:pt x="25460" y="54013"/>
                  </a:lnTo>
                  <a:lnTo>
                    <a:pt x="54024" y="25452"/>
                  </a:lnTo>
                  <a:lnTo>
                    <a:pt x="90246" y="6724"/>
                  </a:lnTo>
                  <a:lnTo>
                    <a:pt x="131953" y="0"/>
                  </a:lnTo>
                  <a:lnTo>
                    <a:pt x="2571623" y="0"/>
                  </a:lnTo>
                  <a:lnTo>
                    <a:pt x="2613338" y="6724"/>
                  </a:lnTo>
                  <a:lnTo>
                    <a:pt x="2649562" y="25452"/>
                  </a:lnTo>
                  <a:lnTo>
                    <a:pt x="2678123" y="54013"/>
                  </a:lnTo>
                  <a:lnTo>
                    <a:pt x="2696851" y="90237"/>
                  </a:lnTo>
                  <a:lnTo>
                    <a:pt x="2703576" y="131953"/>
                  </a:lnTo>
                  <a:lnTo>
                    <a:pt x="2703576" y="1047623"/>
                  </a:lnTo>
                  <a:lnTo>
                    <a:pt x="2696851" y="1089338"/>
                  </a:lnTo>
                  <a:lnTo>
                    <a:pt x="2678123" y="1125562"/>
                  </a:lnTo>
                  <a:lnTo>
                    <a:pt x="2649562" y="1154123"/>
                  </a:lnTo>
                  <a:lnTo>
                    <a:pt x="2613338" y="1172851"/>
                  </a:lnTo>
                  <a:lnTo>
                    <a:pt x="2571623" y="1179576"/>
                  </a:lnTo>
                  <a:lnTo>
                    <a:pt x="131953" y="1179576"/>
                  </a:lnTo>
                  <a:lnTo>
                    <a:pt x="90246" y="1172851"/>
                  </a:lnTo>
                  <a:lnTo>
                    <a:pt x="54024" y="1154123"/>
                  </a:lnTo>
                  <a:lnTo>
                    <a:pt x="25460" y="1125562"/>
                  </a:lnTo>
                  <a:lnTo>
                    <a:pt x="6727" y="1089338"/>
                  </a:lnTo>
                  <a:lnTo>
                    <a:pt x="0" y="1047623"/>
                  </a:lnTo>
                  <a:lnTo>
                    <a:pt x="0" y="131953"/>
                  </a:lnTo>
                  <a:close/>
                </a:path>
              </a:pathLst>
            </a:custGeom>
            <a:ln w="12700">
              <a:solidFill>
                <a:srgbClr val="0DB6B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0892" y="3906773"/>
              <a:ext cx="1821180" cy="553720"/>
            </a:xfrm>
            <a:custGeom>
              <a:avLst/>
              <a:gdLst/>
              <a:ahLst/>
              <a:cxnLst/>
              <a:rect l="l" t="t" r="r" b="b"/>
              <a:pathLst>
                <a:path w="1821180" h="553720">
                  <a:moveTo>
                    <a:pt x="1821180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0" y="312420"/>
                  </a:lnTo>
                  <a:lnTo>
                    <a:pt x="0" y="553212"/>
                  </a:lnTo>
                  <a:lnTo>
                    <a:pt x="989076" y="553212"/>
                  </a:lnTo>
                  <a:lnTo>
                    <a:pt x="989076" y="312420"/>
                  </a:lnTo>
                  <a:lnTo>
                    <a:pt x="1821180" y="312420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28294" y="3919473"/>
            <a:ext cx="17868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Периодические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8294" y="4160266"/>
            <a:ext cx="10140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выплаты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957197" y="884300"/>
            <a:ext cx="8198484" cy="598170"/>
            <a:chOff x="1957197" y="884300"/>
            <a:chExt cx="8198484" cy="598170"/>
          </a:xfrm>
        </p:grpSpPr>
        <p:sp>
          <p:nvSpPr>
            <p:cNvPr id="29" name="object 29"/>
            <p:cNvSpPr/>
            <p:nvPr/>
          </p:nvSpPr>
          <p:spPr>
            <a:xfrm>
              <a:off x="1966722" y="893825"/>
              <a:ext cx="8179434" cy="579120"/>
            </a:xfrm>
            <a:custGeom>
              <a:avLst/>
              <a:gdLst/>
              <a:ahLst/>
              <a:cxnLst/>
              <a:rect l="l" t="t" r="r" b="b"/>
              <a:pathLst>
                <a:path w="8179434" h="579119">
                  <a:moveTo>
                    <a:pt x="8089900" y="0"/>
                  </a:moveTo>
                  <a:lnTo>
                    <a:pt x="89407" y="0"/>
                  </a:lnTo>
                  <a:lnTo>
                    <a:pt x="54596" y="7022"/>
                  </a:lnTo>
                  <a:lnTo>
                    <a:pt x="26177" y="26177"/>
                  </a:lnTo>
                  <a:lnTo>
                    <a:pt x="7022" y="54596"/>
                  </a:lnTo>
                  <a:lnTo>
                    <a:pt x="0" y="89408"/>
                  </a:lnTo>
                  <a:lnTo>
                    <a:pt x="0" y="489712"/>
                  </a:lnTo>
                  <a:lnTo>
                    <a:pt x="7022" y="524523"/>
                  </a:lnTo>
                  <a:lnTo>
                    <a:pt x="26177" y="552942"/>
                  </a:lnTo>
                  <a:lnTo>
                    <a:pt x="54596" y="572097"/>
                  </a:lnTo>
                  <a:lnTo>
                    <a:pt x="89407" y="579120"/>
                  </a:lnTo>
                  <a:lnTo>
                    <a:pt x="8089900" y="579120"/>
                  </a:lnTo>
                  <a:lnTo>
                    <a:pt x="8124711" y="572097"/>
                  </a:lnTo>
                  <a:lnTo>
                    <a:pt x="8153130" y="552942"/>
                  </a:lnTo>
                  <a:lnTo>
                    <a:pt x="8172285" y="524523"/>
                  </a:lnTo>
                  <a:lnTo>
                    <a:pt x="8179308" y="489712"/>
                  </a:lnTo>
                  <a:lnTo>
                    <a:pt x="8179308" y="89408"/>
                  </a:lnTo>
                  <a:lnTo>
                    <a:pt x="8172285" y="54596"/>
                  </a:lnTo>
                  <a:lnTo>
                    <a:pt x="8153130" y="26177"/>
                  </a:lnTo>
                  <a:lnTo>
                    <a:pt x="8124711" y="7022"/>
                  </a:lnTo>
                  <a:lnTo>
                    <a:pt x="8089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66722" y="893825"/>
              <a:ext cx="8179434" cy="579120"/>
            </a:xfrm>
            <a:custGeom>
              <a:avLst/>
              <a:gdLst/>
              <a:ahLst/>
              <a:cxnLst/>
              <a:rect l="l" t="t" r="r" b="b"/>
              <a:pathLst>
                <a:path w="8179434" h="579119">
                  <a:moveTo>
                    <a:pt x="0" y="89408"/>
                  </a:moveTo>
                  <a:lnTo>
                    <a:pt x="7022" y="54596"/>
                  </a:lnTo>
                  <a:lnTo>
                    <a:pt x="26177" y="26177"/>
                  </a:lnTo>
                  <a:lnTo>
                    <a:pt x="54596" y="7022"/>
                  </a:lnTo>
                  <a:lnTo>
                    <a:pt x="89407" y="0"/>
                  </a:lnTo>
                  <a:lnTo>
                    <a:pt x="8089900" y="0"/>
                  </a:lnTo>
                  <a:lnTo>
                    <a:pt x="8124711" y="7022"/>
                  </a:lnTo>
                  <a:lnTo>
                    <a:pt x="8153130" y="26177"/>
                  </a:lnTo>
                  <a:lnTo>
                    <a:pt x="8172285" y="54596"/>
                  </a:lnTo>
                  <a:lnTo>
                    <a:pt x="8179308" y="89408"/>
                  </a:lnTo>
                  <a:lnTo>
                    <a:pt x="8179308" y="489712"/>
                  </a:lnTo>
                  <a:lnTo>
                    <a:pt x="8172285" y="524523"/>
                  </a:lnTo>
                  <a:lnTo>
                    <a:pt x="8153130" y="552942"/>
                  </a:lnTo>
                  <a:lnTo>
                    <a:pt x="8124711" y="572097"/>
                  </a:lnTo>
                  <a:lnTo>
                    <a:pt x="8089900" y="579120"/>
                  </a:lnTo>
                  <a:lnTo>
                    <a:pt x="89407" y="579120"/>
                  </a:lnTo>
                  <a:lnTo>
                    <a:pt x="54596" y="572097"/>
                  </a:lnTo>
                  <a:lnTo>
                    <a:pt x="26177" y="552942"/>
                  </a:lnTo>
                  <a:lnTo>
                    <a:pt x="7022" y="524523"/>
                  </a:lnTo>
                  <a:lnTo>
                    <a:pt x="0" y="489712"/>
                  </a:lnTo>
                  <a:lnTo>
                    <a:pt x="0" y="89408"/>
                  </a:lnTo>
                  <a:close/>
                </a:path>
              </a:pathLst>
            </a:custGeom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43280" y="279654"/>
            <a:ext cx="3741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5" dirty="0"/>
              <a:t>Виды</a:t>
            </a:r>
            <a:r>
              <a:rPr sz="2800" spc="-114" dirty="0"/>
              <a:t> </a:t>
            </a:r>
            <a:r>
              <a:rPr sz="2800" spc="-145" dirty="0"/>
              <a:t>выпл</a:t>
            </a:r>
            <a:r>
              <a:rPr sz="2800" spc="-150" dirty="0"/>
              <a:t>а</a:t>
            </a:r>
            <a:r>
              <a:rPr sz="2800" spc="-5" dirty="0"/>
              <a:t>т</a:t>
            </a:r>
            <a:r>
              <a:rPr sz="2800" spc="-125" dirty="0"/>
              <a:t> </a:t>
            </a:r>
            <a:r>
              <a:rPr sz="2800" spc="-95" dirty="0"/>
              <a:t>по</a:t>
            </a:r>
            <a:r>
              <a:rPr sz="2800" spc="-125" dirty="0"/>
              <a:t> </a:t>
            </a:r>
            <a:r>
              <a:rPr sz="2800" spc="-50" dirty="0"/>
              <a:t>П</a:t>
            </a:r>
            <a:r>
              <a:rPr sz="2800" spc="-75" dirty="0"/>
              <a:t>Д</a:t>
            </a:r>
            <a:r>
              <a:rPr sz="2800" spc="114" dirty="0"/>
              <a:t>С</a:t>
            </a:r>
            <a:endParaRPr sz="2800"/>
          </a:p>
        </p:txBody>
      </p:sp>
      <p:grpSp>
        <p:nvGrpSpPr>
          <p:cNvPr id="32" name="object 32"/>
          <p:cNvGrpSpPr/>
          <p:nvPr/>
        </p:nvGrpSpPr>
        <p:grpSpPr>
          <a:xfrm>
            <a:off x="414908" y="3170301"/>
            <a:ext cx="11283315" cy="598170"/>
            <a:chOff x="414908" y="3170301"/>
            <a:chExt cx="11283315" cy="598170"/>
          </a:xfrm>
        </p:grpSpPr>
        <p:sp>
          <p:nvSpPr>
            <p:cNvPr id="33" name="object 33"/>
            <p:cNvSpPr/>
            <p:nvPr/>
          </p:nvSpPr>
          <p:spPr>
            <a:xfrm>
              <a:off x="424433" y="3179826"/>
              <a:ext cx="11264265" cy="579120"/>
            </a:xfrm>
            <a:custGeom>
              <a:avLst/>
              <a:gdLst/>
              <a:ahLst/>
              <a:cxnLst/>
              <a:rect l="l" t="t" r="r" b="b"/>
              <a:pathLst>
                <a:path w="11264265" h="579120">
                  <a:moveTo>
                    <a:pt x="11174476" y="0"/>
                  </a:moveTo>
                  <a:lnTo>
                    <a:pt x="89407" y="0"/>
                  </a:lnTo>
                  <a:lnTo>
                    <a:pt x="54606" y="7022"/>
                  </a:lnTo>
                  <a:lnTo>
                    <a:pt x="26187" y="26177"/>
                  </a:lnTo>
                  <a:lnTo>
                    <a:pt x="7026" y="54596"/>
                  </a:lnTo>
                  <a:lnTo>
                    <a:pt x="0" y="89408"/>
                  </a:lnTo>
                  <a:lnTo>
                    <a:pt x="0" y="489712"/>
                  </a:lnTo>
                  <a:lnTo>
                    <a:pt x="7026" y="524523"/>
                  </a:lnTo>
                  <a:lnTo>
                    <a:pt x="26187" y="552942"/>
                  </a:lnTo>
                  <a:lnTo>
                    <a:pt x="54606" y="572097"/>
                  </a:lnTo>
                  <a:lnTo>
                    <a:pt x="89407" y="579119"/>
                  </a:lnTo>
                  <a:lnTo>
                    <a:pt x="11174476" y="579119"/>
                  </a:lnTo>
                  <a:lnTo>
                    <a:pt x="11209287" y="572097"/>
                  </a:lnTo>
                  <a:lnTo>
                    <a:pt x="11237706" y="552942"/>
                  </a:lnTo>
                  <a:lnTo>
                    <a:pt x="11256861" y="524523"/>
                  </a:lnTo>
                  <a:lnTo>
                    <a:pt x="11263884" y="489712"/>
                  </a:lnTo>
                  <a:lnTo>
                    <a:pt x="11263884" y="89408"/>
                  </a:lnTo>
                  <a:lnTo>
                    <a:pt x="11256861" y="54596"/>
                  </a:lnTo>
                  <a:lnTo>
                    <a:pt x="11237706" y="26177"/>
                  </a:lnTo>
                  <a:lnTo>
                    <a:pt x="11209287" y="7022"/>
                  </a:lnTo>
                  <a:lnTo>
                    <a:pt x="11174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4433" y="3179826"/>
              <a:ext cx="11264265" cy="579120"/>
            </a:xfrm>
            <a:custGeom>
              <a:avLst/>
              <a:gdLst/>
              <a:ahLst/>
              <a:cxnLst/>
              <a:rect l="l" t="t" r="r" b="b"/>
              <a:pathLst>
                <a:path w="11264265" h="579120">
                  <a:moveTo>
                    <a:pt x="0" y="89408"/>
                  </a:moveTo>
                  <a:lnTo>
                    <a:pt x="7026" y="54596"/>
                  </a:lnTo>
                  <a:lnTo>
                    <a:pt x="26187" y="26177"/>
                  </a:lnTo>
                  <a:lnTo>
                    <a:pt x="54606" y="7022"/>
                  </a:lnTo>
                  <a:lnTo>
                    <a:pt x="89407" y="0"/>
                  </a:lnTo>
                  <a:lnTo>
                    <a:pt x="11174476" y="0"/>
                  </a:lnTo>
                  <a:lnTo>
                    <a:pt x="11209287" y="7022"/>
                  </a:lnTo>
                  <a:lnTo>
                    <a:pt x="11237706" y="26177"/>
                  </a:lnTo>
                  <a:lnTo>
                    <a:pt x="11256861" y="54596"/>
                  </a:lnTo>
                  <a:lnTo>
                    <a:pt x="11263884" y="89408"/>
                  </a:lnTo>
                  <a:lnTo>
                    <a:pt x="11263884" y="489712"/>
                  </a:lnTo>
                  <a:lnTo>
                    <a:pt x="11256861" y="524523"/>
                  </a:lnTo>
                  <a:lnTo>
                    <a:pt x="11237706" y="552942"/>
                  </a:lnTo>
                  <a:lnTo>
                    <a:pt x="11209287" y="572097"/>
                  </a:lnTo>
                  <a:lnTo>
                    <a:pt x="11174476" y="579119"/>
                  </a:lnTo>
                  <a:lnTo>
                    <a:pt x="89407" y="579119"/>
                  </a:lnTo>
                  <a:lnTo>
                    <a:pt x="54606" y="572097"/>
                  </a:lnTo>
                  <a:lnTo>
                    <a:pt x="26187" y="552942"/>
                  </a:lnTo>
                  <a:lnTo>
                    <a:pt x="7026" y="524523"/>
                  </a:lnTo>
                  <a:lnTo>
                    <a:pt x="0" y="489712"/>
                  </a:lnTo>
                  <a:lnTo>
                    <a:pt x="0" y="89408"/>
                  </a:lnTo>
                  <a:close/>
                </a:path>
              </a:pathLst>
            </a:custGeom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755897" y="3277870"/>
            <a:ext cx="45929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75" dirty="0">
                <a:solidFill>
                  <a:srgbClr val="0DB6B6"/>
                </a:solidFill>
                <a:latin typeface="Arial Black"/>
                <a:cs typeface="Arial Black"/>
              </a:rPr>
              <a:t>В</a:t>
            </a:r>
            <a:r>
              <a:rPr sz="2200" spc="-215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200" spc="-105" dirty="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2200" spc="-110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2200" spc="-215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200" spc="-160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200" spc="-30" dirty="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2200" spc="-270" dirty="0">
                <a:solidFill>
                  <a:srgbClr val="0DB6B6"/>
                </a:solidFill>
                <a:latin typeface="Arial Black"/>
                <a:cs typeface="Arial Black"/>
              </a:rPr>
              <a:t>ы</a:t>
            </a:r>
            <a:r>
              <a:rPr sz="2200" spc="-19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200" spc="-50" dirty="0">
                <a:solidFill>
                  <a:srgbClr val="0DB6B6"/>
                </a:solidFill>
                <a:latin typeface="Arial Black"/>
                <a:cs typeface="Arial Black"/>
              </a:rPr>
              <a:t>в</a:t>
            </a:r>
            <a:r>
              <a:rPr sz="2200" spc="-265" dirty="0">
                <a:solidFill>
                  <a:srgbClr val="0DB6B6"/>
                </a:solidFill>
                <a:latin typeface="Arial Black"/>
                <a:cs typeface="Arial Black"/>
              </a:rPr>
              <a:t>ы</a:t>
            </a:r>
            <a:r>
              <a:rPr sz="2200" spc="-80" dirty="0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2200" spc="-270" dirty="0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2200" spc="-215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200" spc="-114" dirty="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2200" spc="-200" dirty="0">
                <a:solidFill>
                  <a:srgbClr val="0DB6B6"/>
                </a:solidFill>
                <a:latin typeface="Arial Black"/>
                <a:cs typeface="Arial Black"/>
              </a:rPr>
              <a:t>ы</a:t>
            </a:r>
            <a:r>
              <a:rPr sz="2200" spc="-19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200" spc="-160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200" spc="-215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200" spc="-220" dirty="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2200" spc="-13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200" spc="-80" dirty="0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2200" spc="-270" dirty="0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2200" spc="-215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2200" spc="-145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200" spc="-135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2200" spc="-110" dirty="0">
                <a:solidFill>
                  <a:srgbClr val="0DB6B6"/>
                </a:solidFill>
                <a:latin typeface="Arial Black"/>
                <a:cs typeface="Arial Black"/>
              </a:rPr>
              <a:t>й</a:t>
            </a:r>
            <a:r>
              <a:rPr sz="2200" spc="-145" dirty="0">
                <a:solidFill>
                  <a:srgbClr val="0DB6B6"/>
                </a:solidFill>
                <a:latin typeface="Arial Black"/>
                <a:cs typeface="Arial Black"/>
              </a:rPr>
              <a:t>: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415653" y="4733035"/>
            <a:ext cx="2142490" cy="14433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266065">
              <a:lnSpc>
                <a:spcPts val="1800"/>
              </a:lnSpc>
              <a:spcBef>
                <a:spcPts val="459"/>
              </a:spcBef>
            </a:pPr>
            <a:r>
              <a:rPr sz="1800" spc="-229" dirty="0">
                <a:solidFill>
                  <a:srgbClr val="0DB6B6"/>
                </a:solidFill>
                <a:latin typeface="Arial Black"/>
                <a:cs typeface="Arial Black"/>
              </a:rPr>
              <a:t>В</a:t>
            </a:r>
            <a:r>
              <a:rPr sz="1800" spc="-14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320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215" dirty="0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1800" spc="-160" dirty="0">
                <a:solidFill>
                  <a:srgbClr val="0DB6B6"/>
                </a:solidFill>
                <a:latin typeface="Arial Black"/>
                <a:cs typeface="Arial Black"/>
              </a:rPr>
              <a:t>у</a:t>
            </a:r>
            <a:r>
              <a:rPr sz="1800" spc="-150" dirty="0">
                <a:solidFill>
                  <a:srgbClr val="0DB6B6"/>
                </a:solidFill>
                <a:latin typeface="Arial Black"/>
                <a:cs typeface="Arial Black"/>
              </a:rPr>
              <a:t>ча</a:t>
            </a:r>
            <a:r>
              <a:rPr sz="1800" spc="-145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18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320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1800" spc="-150" dirty="0">
                <a:solidFill>
                  <a:srgbClr val="0DB6B6"/>
                </a:solidFill>
                <a:latin typeface="Arial Black"/>
                <a:cs typeface="Arial Black"/>
              </a:rPr>
              <a:t>м</a:t>
            </a:r>
            <a:r>
              <a:rPr sz="1800" spc="-175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1800" spc="-75" dirty="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1800" spc="-55" dirty="0">
                <a:solidFill>
                  <a:srgbClr val="0DB6B6"/>
                </a:solidFill>
                <a:latin typeface="Arial Black"/>
                <a:cs typeface="Arial Black"/>
              </a:rPr>
              <a:t>ти  </a:t>
            </a:r>
            <a:r>
              <a:rPr sz="1800" spc="-160" dirty="0">
                <a:solidFill>
                  <a:srgbClr val="0DB6B6"/>
                </a:solidFill>
                <a:latin typeface="Arial Black"/>
                <a:cs typeface="Arial Black"/>
              </a:rPr>
              <a:t>у</a:t>
            </a:r>
            <a:r>
              <a:rPr sz="1800" spc="-70" dirty="0">
                <a:solidFill>
                  <a:srgbClr val="0DB6B6"/>
                </a:solidFill>
                <a:latin typeface="Arial Black"/>
                <a:cs typeface="Arial Black"/>
              </a:rPr>
              <a:t>ч</a:t>
            </a:r>
            <a:r>
              <a:rPr sz="1800" spc="-175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1800" spc="-140" dirty="0">
                <a:solidFill>
                  <a:srgbClr val="0DB6B6"/>
                </a:solidFill>
                <a:latin typeface="Arial Black"/>
                <a:cs typeface="Arial Black"/>
              </a:rPr>
              <a:t>стн</a:t>
            </a:r>
            <a:r>
              <a:rPr sz="1800" spc="-155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1800" spc="-185" dirty="0">
                <a:solidFill>
                  <a:srgbClr val="0DB6B6"/>
                </a:solidFill>
                <a:latin typeface="Arial Black"/>
                <a:cs typeface="Arial Black"/>
              </a:rPr>
              <a:t>ка</a:t>
            </a:r>
            <a:r>
              <a:rPr sz="1800" spc="-18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1800" spc="-175" dirty="0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1800" spc="-235" dirty="0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1800" spc="-265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1620"/>
              </a:lnSpc>
            </a:pPr>
            <a:r>
              <a:rPr sz="18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(исключение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70" dirty="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800"/>
              </a:lnSpc>
            </a:pP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пожизненная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ts val="1800"/>
              </a:lnSpc>
              <a:spcBef>
                <a:spcPts val="180"/>
              </a:spcBef>
            </a:pPr>
            <a:r>
              <a:rPr sz="18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выплата</a:t>
            </a:r>
            <a:r>
              <a:rPr sz="1800" spc="-9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участнику </a:t>
            </a:r>
            <a:r>
              <a:rPr sz="1800" spc="-46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100" dirty="0">
                <a:solidFill>
                  <a:srgbClr val="0D0D0D"/>
                </a:solidFill>
                <a:latin typeface="Microsoft Sans Serif"/>
                <a:cs typeface="Microsoft Sans Serif"/>
              </a:rPr>
              <a:t>ПДС)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704066" y="6424676"/>
            <a:ext cx="127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0E173E"/>
                </a:solidFill>
                <a:latin typeface="Microsoft Sans Serif"/>
                <a:cs typeface="Microsoft Sans Serif"/>
              </a:rPr>
              <a:t>5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17520" y="2712720"/>
            <a:ext cx="6134100" cy="314325"/>
          </a:xfrm>
          <a:custGeom>
            <a:avLst/>
            <a:gdLst/>
            <a:ahLst/>
            <a:cxnLst/>
            <a:rect l="l" t="t" r="r" b="b"/>
            <a:pathLst>
              <a:path w="6134100" h="314325">
                <a:moveTo>
                  <a:pt x="6134100" y="0"/>
                </a:moveTo>
                <a:lnTo>
                  <a:pt x="0" y="0"/>
                </a:lnTo>
                <a:lnTo>
                  <a:pt x="3067050" y="313943"/>
                </a:lnTo>
                <a:lnTo>
                  <a:pt x="6134100" y="0"/>
                </a:lnTo>
                <a:close/>
              </a:path>
            </a:pathLst>
          </a:custGeom>
          <a:solidFill>
            <a:srgbClr val="0E8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89732" y="1627632"/>
            <a:ext cx="295910" cy="304800"/>
          </a:xfrm>
          <a:custGeom>
            <a:avLst/>
            <a:gdLst/>
            <a:ahLst/>
            <a:cxnLst/>
            <a:rect l="l" t="t" r="r" b="b"/>
            <a:pathLst>
              <a:path w="295910" h="304800">
                <a:moveTo>
                  <a:pt x="0" y="152400"/>
                </a:moveTo>
                <a:lnTo>
                  <a:pt x="7534" y="104217"/>
                </a:lnTo>
                <a:lnTo>
                  <a:pt x="28517" y="62380"/>
                </a:lnTo>
                <a:lnTo>
                  <a:pt x="60514" y="29394"/>
                </a:lnTo>
                <a:lnTo>
                  <a:pt x="101096" y="7766"/>
                </a:lnTo>
                <a:lnTo>
                  <a:pt x="147828" y="0"/>
                </a:lnTo>
                <a:lnTo>
                  <a:pt x="194559" y="7766"/>
                </a:lnTo>
                <a:lnTo>
                  <a:pt x="235141" y="29394"/>
                </a:lnTo>
                <a:lnTo>
                  <a:pt x="267138" y="62380"/>
                </a:lnTo>
                <a:lnTo>
                  <a:pt x="288121" y="104217"/>
                </a:lnTo>
                <a:lnTo>
                  <a:pt x="295656" y="152400"/>
                </a:lnTo>
                <a:lnTo>
                  <a:pt x="288121" y="200582"/>
                </a:lnTo>
                <a:lnTo>
                  <a:pt x="267138" y="242419"/>
                </a:lnTo>
                <a:lnTo>
                  <a:pt x="235141" y="275405"/>
                </a:lnTo>
                <a:lnTo>
                  <a:pt x="194559" y="297033"/>
                </a:lnTo>
                <a:lnTo>
                  <a:pt x="147828" y="304800"/>
                </a:lnTo>
                <a:lnTo>
                  <a:pt x="101096" y="297033"/>
                </a:lnTo>
                <a:lnTo>
                  <a:pt x="60514" y="275405"/>
                </a:lnTo>
                <a:lnTo>
                  <a:pt x="28517" y="242419"/>
                </a:lnTo>
                <a:lnTo>
                  <a:pt x="7534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17D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89732" y="2252472"/>
            <a:ext cx="295910" cy="304800"/>
          </a:xfrm>
          <a:custGeom>
            <a:avLst/>
            <a:gdLst/>
            <a:ahLst/>
            <a:cxnLst/>
            <a:rect l="l" t="t" r="r" b="b"/>
            <a:pathLst>
              <a:path w="295910" h="304800">
                <a:moveTo>
                  <a:pt x="0" y="152400"/>
                </a:moveTo>
                <a:lnTo>
                  <a:pt x="7534" y="104217"/>
                </a:lnTo>
                <a:lnTo>
                  <a:pt x="28517" y="62380"/>
                </a:lnTo>
                <a:lnTo>
                  <a:pt x="60514" y="29394"/>
                </a:lnTo>
                <a:lnTo>
                  <a:pt x="101096" y="7766"/>
                </a:lnTo>
                <a:lnTo>
                  <a:pt x="147828" y="0"/>
                </a:lnTo>
                <a:lnTo>
                  <a:pt x="194559" y="7766"/>
                </a:lnTo>
                <a:lnTo>
                  <a:pt x="235141" y="29394"/>
                </a:lnTo>
                <a:lnTo>
                  <a:pt x="267138" y="62380"/>
                </a:lnTo>
                <a:lnTo>
                  <a:pt x="288121" y="104217"/>
                </a:lnTo>
                <a:lnTo>
                  <a:pt x="295656" y="152400"/>
                </a:lnTo>
                <a:lnTo>
                  <a:pt x="288121" y="200582"/>
                </a:lnTo>
                <a:lnTo>
                  <a:pt x="267138" y="242419"/>
                </a:lnTo>
                <a:lnTo>
                  <a:pt x="235141" y="275405"/>
                </a:lnTo>
                <a:lnTo>
                  <a:pt x="194559" y="297033"/>
                </a:lnTo>
                <a:lnTo>
                  <a:pt x="147828" y="304800"/>
                </a:lnTo>
                <a:lnTo>
                  <a:pt x="101096" y="297033"/>
                </a:lnTo>
                <a:lnTo>
                  <a:pt x="60514" y="275405"/>
                </a:lnTo>
                <a:lnTo>
                  <a:pt x="28517" y="242419"/>
                </a:lnTo>
                <a:lnTo>
                  <a:pt x="7534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17D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303526" y="991869"/>
            <a:ext cx="7495540" cy="1537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15" dirty="0">
                <a:solidFill>
                  <a:srgbClr val="0DB6B6"/>
                </a:solidFill>
                <a:latin typeface="Arial Black"/>
                <a:cs typeface="Arial Black"/>
              </a:rPr>
              <a:t>Пе</a:t>
            </a:r>
            <a:r>
              <a:rPr sz="2200" spc="-105" dirty="0">
                <a:solidFill>
                  <a:srgbClr val="0DB6B6"/>
                </a:solidFill>
                <a:latin typeface="Arial Black"/>
                <a:cs typeface="Arial Black"/>
              </a:rPr>
              <a:t>р</a:t>
            </a:r>
            <a:r>
              <a:rPr sz="2200" spc="-110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2200" spc="-13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200" spc="-145" dirty="0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2200" spc="-110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2200" spc="-245" dirty="0">
                <a:solidFill>
                  <a:srgbClr val="0DB6B6"/>
                </a:solidFill>
                <a:latin typeface="Arial Black"/>
                <a:cs typeface="Arial Black"/>
              </a:rPr>
              <a:t>чес</a:t>
            </a:r>
            <a:r>
              <a:rPr sz="2200" spc="-220" dirty="0">
                <a:solidFill>
                  <a:srgbClr val="0DB6B6"/>
                </a:solidFill>
                <a:latin typeface="Arial Black"/>
                <a:cs typeface="Arial Black"/>
              </a:rPr>
              <a:t>к</a:t>
            </a:r>
            <a:r>
              <a:rPr sz="2200" spc="-110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2200" spc="-220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2200" spc="-195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200" spc="-50" dirty="0">
                <a:solidFill>
                  <a:srgbClr val="0DB6B6"/>
                </a:solidFill>
                <a:latin typeface="Arial Black"/>
                <a:cs typeface="Arial Black"/>
              </a:rPr>
              <a:t>в</a:t>
            </a:r>
            <a:r>
              <a:rPr sz="2200" spc="-265" dirty="0">
                <a:solidFill>
                  <a:srgbClr val="0DB6B6"/>
                </a:solidFill>
                <a:latin typeface="Arial Black"/>
                <a:cs typeface="Arial Black"/>
              </a:rPr>
              <a:t>ы</a:t>
            </a:r>
            <a:r>
              <a:rPr sz="2200" spc="-80" dirty="0">
                <a:solidFill>
                  <a:srgbClr val="0DB6B6"/>
                </a:solidFill>
                <a:latin typeface="Arial Black"/>
                <a:cs typeface="Arial Black"/>
              </a:rPr>
              <a:t>п</a:t>
            </a:r>
            <a:r>
              <a:rPr sz="2200" spc="-270" dirty="0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2200" spc="-215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200" spc="-30" dirty="0">
                <a:solidFill>
                  <a:srgbClr val="0DB6B6"/>
                </a:solidFill>
                <a:latin typeface="Arial Black"/>
                <a:cs typeface="Arial Black"/>
              </a:rPr>
              <a:t>т</a:t>
            </a:r>
            <a:r>
              <a:rPr sz="2200" spc="-210" dirty="0">
                <a:solidFill>
                  <a:srgbClr val="0DB6B6"/>
                </a:solidFill>
                <a:latin typeface="Arial Black"/>
                <a:cs typeface="Arial Black"/>
              </a:rPr>
              <a:t>ы:</a:t>
            </a:r>
            <a:r>
              <a:rPr sz="2200" spc="-20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200" spc="-13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200" spc="-395" dirty="0">
                <a:solidFill>
                  <a:srgbClr val="0DB6B6"/>
                </a:solidFill>
                <a:latin typeface="Arial Black"/>
                <a:cs typeface="Arial Black"/>
              </a:rPr>
              <a:t>с</a:t>
            </a:r>
            <a:r>
              <a:rPr sz="2200" spc="-160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200" spc="-130" dirty="0">
                <a:solidFill>
                  <a:srgbClr val="0DB6B6"/>
                </a:solidFill>
                <a:latin typeface="Arial Black"/>
                <a:cs typeface="Arial Black"/>
              </a:rPr>
              <a:t>о</a:t>
            </a:r>
            <a:r>
              <a:rPr sz="2200" spc="-50" dirty="0">
                <a:solidFill>
                  <a:srgbClr val="0DB6B6"/>
                </a:solidFill>
                <a:latin typeface="Arial Black"/>
                <a:cs typeface="Arial Black"/>
              </a:rPr>
              <a:t>в</a:t>
            </a:r>
            <a:r>
              <a:rPr sz="2200" spc="-215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200" spc="-160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200" spc="-110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2200" spc="-140" dirty="0">
                <a:solidFill>
                  <a:srgbClr val="0DB6B6"/>
                </a:solidFill>
                <a:latin typeface="Arial Black"/>
                <a:cs typeface="Arial Black"/>
              </a:rPr>
              <a:t>я</a:t>
            </a:r>
            <a:r>
              <a:rPr sz="2200" spc="-20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200" spc="-145" dirty="0">
                <a:solidFill>
                  <a:srgbClr val="0DB6B6"/>
                </a:solidFill>
                <a:latin typeface="Arial Black"/>
                <a:cs typeface="Arial Black"/>
              </a:rPr>
              <a:t>д</a:t>
            </a:r>
            <a:r>
              <a:rPr sz="2200" spc="-270" dirty="0">
                <a:solidFill>
                  <a:srgbClr val="0DB6B6"/>
                </a:solidFill>
                <a:latin typeface="Arial Black"/>
                <a:cs typeface="Arial Black"/>
              </a:rPr>
              <a:t>л</a:t>
            </a:r>
            <a:r>
              <a:rPr sz="2200" spc="-140" dirty="0">
                <a:solidFill>
                  <a:srgbClr val="0DB6B6"/>
                </a:solidFill>
                <a:latin typeface="Arial Black"/>
                <a:cs typeface="Arial Black"/>
              </a:rPr>
              <a:t>я</a:t>
            </a:r>
            <a:r>
              <a:rPr sz="2200" spc="-190" dirty="0">
                <a:solidFill>
                  <a:srgbClr val="0DB6B6"/>
                </a:solidFill>
                <a:latin typeface="Arial Black"/>
                <a:cs typeface="Arial Black"/>
              </a:rPr>
              <a:t> </a:t>
            </a:r>
            <a:r>
              <a:rPr sz="2200" spc="-160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200" spc="-215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200" spc="-385" dirty="0">
                <a:solidFill>
                  <a:srgbClr val="0DB6B6"/>
                </a:solidFill>
                <a:latin typeface="Arial Black"/>
                <a:cs typeface="Arial Black"/>
              </a:rPr>
              <a:t>з</a:t>
            </a:r>
            <a:r>
              <a:rPr sz="2200" spc="-160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200" spc="-215" dirty="0">
                <a:solidFill>
                  <a:srgbClr val="0DB6B6"/>
                </a:solidFill>
                <a:latin typeface="Arial Black"/>
                <a:cs typeface="Arial Black"/>
              </a:rPr>
              <a:t>а</a:t>
            </a:r>
            <a:r>
              <a:rPr sz="2200" spc="-165" dirty="0">
                <a:solidFill>
                  <a:srgbClr val="0DB6B6"/>
                </a:solidFill>
                <a:latin typeface="Arial Black"/>
                <a:cs typeface="Arial Black"/>
              </a:rPr>
              <a:t>ч</a:t>
            </a:r>
            <a:r>
              <a:rPr sz="2200" spc="-160" dirty="0">
                <a:solidFill>
                  <a:srgbClr val="0DB6B6"/>
                </a:solidFill>
                <a:latin typeface="Arial Black"/>
                <a:cs typeface="Arial Black"/>
              </a:rPr>
              <a:t>е</a:t>
            </a:r>
            <a:r>
              <a:rPr sz="2200" spc="-145" dirty="0">
                <a:solidFill>
                  <a:srgbClr val="0DB6B6"/>
                </a:solidFill>
                <a:latin typeface="Arial Black"/>
                <a:cs typeface="Arial Black"/>
              </a:rPr>
              <a:t>н</a:t>
            </a:r>
            <a:r>
              <a:rPr sz="2200" spc="-135" dirty="0">
                <a:solidFill>
                  <a:srgbClr val="0DB6B6"/>
                </a:solidFill>
                <a:latin typeface="Arial Black"/>
                <a:cs typeface="Arial Black"/>
              </a:rPr>
              <a:t>и</a:t>
            </a:r>
            <a:r>
              <a:rPr sz="2200" spc="-140" dirty="0">
                <a:solidFill>
                  <a:srgbClr val="0DB6B6"/>
                </a:solidFill>
                <a:latin typeface="Arial Black"/>
                <a:cs typeface="Arial Black"/>
              </a:rPr>
              <a:t>я</a:t>
            </a:r>
            <a:endParaRPr sz="2200">
              <a:latin typeface="Arial Black"/>
              <a:cs typeface="Arial Black"/>
            </a:endParaRPr>
          </a:p>
          <a:p>
            <a:pPr marR="212725" algn="ctr">
              <a:lnSpc>
                <a:spcPct val="100000"/>
              </a:lnSpc>
              <a:spcBef>
                <a:spcPts val="2355"/>
              </a:spcBef>
              <a:tabLst>
                <a:tab pos="316865" algn="l"/>
              </a:tabLst>
            </a:pPr>
            <a:r>
              <a:rPr sz="2700" b="1" spc="-89" baseline="1543" dirty="0">
                <a:solidFill>
                  <a:srgbClr val="017D73"/>
                </a:solidFill>
                <a:latin typeface="Arial"/>
                <a:cs typeface="Arial"/>
              </a:rPr>
              <a:t>А	</a:t>
            </a:r>
            <a:r>
              <a:rPr sz="1800" spc="15" dirty="0">
                <a:solidFill>
                  <a:srgbClr val="0D0D0D"/>
                </a:solidFill>
                <a:latin typeface="Microsoft Sans Serif"/>
                <a:cs typeface="Microsoft Sans Serif"/>
              </a:rPr>
              <a:t>Срок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действия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договора</a:t>
            </a: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не</a:t>
            </a:r>
            <a:r>
              <a:rPr sz="18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менее</a:t>
            </a:r>
            <a:r>
              <a:rPr sz="18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чем</a:t>
            </a:r>
            <a:r>
              <a:rPr sz="18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15</a:t>
            </a:r>
            <a:r>
              <a:rPr sz="18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лет</a:t>
            </a:r>
            <a:endParaRPr sz="1800">
              <a:latin typeface="Microsoft Sans Serif"/>
              <a:cs typeface="Microsoft Sans Serif"/>
            </a:endParaRPr>
          </a:p>
          <a:p>
            <a:pPr marR="5780405" algn="ctr">
              <a:lnSpc>
                <a:spcPct val="100000"/>
              </a:lnSpc>
              <a:spcBef>
                <a:spcPts val="335"/>
              </a:spcBef>
            </a:pPr>
            <a:r>
              <a:rPr sz="1800" spc="85" dirty="0">
                <a:solidFill>
                  <a:srgbClr val="0D0D0D"/>
                </a:solidFill>
                <a:latin typeface="Microsoft Sans Serif"/>
                <a:cs typeface="Microsoft Sans Serif"/>
              </a:rPr>
              <a:t>или</a:t>
            </a:r>
            <a:endParaRPr sz="1800">
              <a:latin typeface="Microsoft Sans Serif"/>
              <a:cs typeface="Microsoft Sans Serif"/>
            </a:endParaRPr>
          </a:p>
          <a:p>
            <a:pPr marL="88900" algn="ctr">
              <a:lnSpc>
                <a:spcPct val="100000"/>
              </a:lnSpc>
              <a:spcBef>
                <a:spcPts val="100"/>
              </a:spcBef>
              <a:tabLst>
                <a:tab pos="401320" algn="l"/>
              </a:tabLst>
            </a:pPr>
            <a:r>
              <a:rPr sz="2700" b="1" spc="-217" baseline="-3086" dirty="0">
                <a:solidFill>
                  <a:srgbClr val="017D73"/>
                </a:solidFill>
                <a:latin typeface="Arial"/>
                <a:cs typeface="Arial"/>
              </a:rPr>
              <a:t>Б	</a:t>
            </a:r>
            <a:r>
              <a:rPr sz="18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Достижение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возраста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55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женщины/60</a:t>
            </a:r>
            <a:r>
              <a:rPr sz="18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мужчины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53525" y="0"/>
            <a:ext cx="3038475" cy="5329555"/>
            <a:chOff x="9153525" y="0"/>
            <a:chExt cx="3038475" cy="5329555"/>
          </a:xfrm>
        </p:grpSpPr>
        <p:sp>
          <p:nvSpPr>
            <p:cNvPr id="3" name="object 3"/>
            <p:cNvSpPr/>
            <p:nvPr/>
          </p:nvSpPr>
          <p:spPr>
            <a:xfrm>
              <a:off x="9163050" y="1331213"/>
              <a:ext cx="2715895" cy="3694429"/>
            </a:xfrm>
            <a:custGeom>
              <a:avLst/>
              <a:gdLst/>
              <a:ahLst/>
              <a:cxnLst/>
              <a:rect l="l" t="t" r="r" b="b"/>
              <a:pathLst>
                <a:path w="2715895" h="3694429">
                  <a:moveTo>
                    <a:pt x="2411983" y="0"/>
                  </a:moveTo>
                  <a:lnTo>
                    <a:pt x="303783" y="0"/>
                  </a:lnTo>
                  <a:lnTo>
                    <a:pt x="254510" y="3976"/>
                  </a:lnTo>
                  <a:lnTo>
                    <a:pt x="207767" y="15487"/>
                  </a:lnTo>
                  <a:lnTo>
                    <a:pt x="164181" y="33909"/>
                  </a:lnTo>
                  <a:lnTo>
                    <a:pt x="124376" y="58615"/>
                  </a:lnTo>
                  <a:lnTo>
                    <a:pt x="88979" y="88979"/>
                  </a:lnTo>
                  <a:lnTo>
                    <a:pt x="58615" y="124376"/>
                  </a:lnTo>
                  <a:lnTo>
                    <a:pt x="33909" y="164181"/>
                  </a:lnTo>
                  <a:lnTo>
                    <a:pt x="15487" y="207767"/>
                  </a:lnTo>
                  <a:lnTo>
                    <a:pt x="3976" y="254510"/>
                  </a:lnTo>
                  <a:lnTo>
                    <a:pt x="0" y="303784"/>
                  </a:lnTo>
                  <a:lnTo>
                    <a:pt x="0" y="3390392"/>
                  </a:lnTo>
                  <a:lnTo>
                    <a:pt x="3976" y="3439665"/>
                  </a:lnTo>
                  <a:lnTo>
                    <a:pt x="15487" y="3486408"/>
                  </a:lnTo>
                  <a:lnTo>
                    <a:pt x="33909" y="3529994"/>
                  </a:lnTo>
                  <a:lnTo>
                    <a:pt x="58615" y="3569799"/>
                  </a:lnTo>
                  <a:lnTo>
                    <a:pt x="88979" y="3605196"/>
                  </a:lnTo>
                  <a:lnTo>
                    <a:pt x="124376" y="3635560"/>
                  </a:lnTo>
                  <a:lnTo>
                    <a:pt x="164181" y="3660266"/>
                  </a:lnTo>
                  <a:lnTo>
                    <a:pt x="207767" y="3678688"/>
                  </a:lnTo>
                  <a:lnTo>
                    <a:pt x="254510" y="3690199"/>
                  </a:lnTo>
                  <a:lnTo>
                    <a:pt x="303783" y="3694176"/>
                  </a:lnTo>
                  <a:lnTo>
                    <a:pt x="2411983" y="3694176"/>
                  </a:lnTo>
                  <a:lnTo>
                    <a:pt x="2461257" y="3690199"/>
                  </a:lnTo>
                  <a:lnTo>
                    <a:pt x="2508000" y="3678688"/>
                  </a:lnTo>
                  <a:lnTo>
                    <a:pt x="2551586" y="3660266"/>
                  </a:lnTo>
                  <a:lnTo>
                    <a:pt x="2591391" y="3635560"/>
                  </a:lnTo>
                  <a:lnTo>
                    <a:pt x="2626788" y="3605196"/>
                  </a:lnTo>
                  <a:lnTo>
                    <a:pt x="2657152" y="3569799"/>
                  </a:lnTo>
                  <a:lnTo>
                    <a:pt x="2681858" y="3529994"/>
                  </a:lnTo>
                  <a:lnTo>
                    <a:pt x="2700280" y="3486408"/>
                  </a:lnTo>
                  <a:lnTo>
                    <a:pt x="2711791" y="3439665"/>
                  </a:lnTo>
                  <a:lnTo>
                    <a:pt x="2715768" y="3390392"/>
                  </a:lnTo>
                  <a:lnTo>
                    <a:pt x="2715768" y="303784"/>
                  </a:lnTo>
                  <a:lnTo>
                    <a:pt x="2711791" y="254510"/>
                  </a:lnTo>
                  <a:lnTo>
                    <a:pt x="2700280" y="207767"/>
                  </a:lnTo>
                  <a:lnTo>
                    <a:pt x="2681858" y="164181"/>
                  </a:lnTo>
                  <a:lnTo>
                    <a:pt x="2657152" y="124376"/>
                  </a:lnTo>
                  <a:lnTo>
                    <a:pt x="2626788" y="88979"/>
                  </a:lnTo>
                  <a:lnTo>
                    <a:pt x="2591391" y="58615"/>
                  </a:lnTo>
                  <a:lnTo>
                    <a:pt x="2551586" y="33909"/>
                  </a:lnTo>
                  <a:lnTo>
                    <a:pt x="2508000" y="15487"/>
                  </a:lnTo>
                  <a:lnTo>
                    <a:pt x="2461257" y="3976"/>
                  </a:lnTo>
                  <a:lnTo>
                    <a:pt x="241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63050" y="1331213"/>
              <a:ext cx="2715895" cy="3694429"/>
            </a:xfrm>
            <a:custGeom>
              <a:avLst/>
              <a:gdLst/>
              <a:ahLst/>
              <a:cxnLst/>
              <a:rect l="l" t="t" r="r" b="b"/>
              <a:pathLst>
                <a:path w="2715895" h="3694429">
                  <a:moveTo>
                    <a:pt x="0" y="303784"/>
                  </a:moveTo>
                  <a:lnTo>
                    <a:pt x="3976" y="254510"/>
                  </a:lnTo>
                  <a:lnTo>
                    <a:pt x="15487" y="207767"/>
                  </a:lnTo>
                  <a:lnTo>
                    <a:pt x="33909" y="164181"/>
                  </a:lnTo>
                  <a:lnTo>
                    <a:pt x="58615" y="124376"/>
                  </a:lnTo>
                  <a:lnTo>
                    <a:pt x="88979" y="88979"/>
                  </a:lnTo>
                  <a:lnTo>
                    <a:pt x="124376" y="58615"/>
                  </a:lnTo>
                  <a:lnTo>
                    <a:pt x="164181" y="33909"/>
                  </a:lnTo>
                  <a:lnTo>
                    <a:pt x="207767" y="15487"/>
                  </a:lnTo>
                  <a:lnTo>
                    <a:pt x="254510" y="3976"/>
                  </a:lnTo>
                  <a:lnTo>
                    <a:pt x="303783" y="0"/>
                  </a:lnTo>
                  <a:lnTo>
                    <a:pt x="2411983" y="0"/>
                  </a:lnTo>
                  <a:lnTo>
                    <a:pt x="2461257" y="3976"/>
                  </a:lnTo>
                  <a:lnTo>
                    <a:pt x="2508000" y="15487"/>
                  </a:lnTo>
                  <a:lnTo>
                    <a:pt x="2551586" y="33909"/>
                  </a:lnTo>
                  <a:lnTo>
                    <a:pt x="2591391" y="58615"/>
                  </a:lnTo>
                  <a:lnTo>
                    <a:pt x="2626788" y="88979"/>
                  </a:lnTo>
                  <a:lnTo>
                    <a:pt x="2657152" y="124376"/>
                  </a:lnTo>
                  <a:lnTo>
                    <a:pt x="2681858" y="164181"/>
                  </a:lnTo>
                  <a:lnTo>
                    <a:pt x="2700280" y="207767"/>
                  </a:lnTo>
                  <a:lnTo>
                    <a:pt x="2711791" y="254510"/>
                  </a:lnTo>
                  <a:lnTo>
                    <a:pt x="2715768" y="303784"/>
                  </a:lnTo>
                  <a:lnTo>
                    <a:pt x="2715768" y="3390392"/>
                  </a:lnTo>
                  <a:lnTo>
                    <a:pt x="2711791" y="3439665"/>
                  </a:lnTo>
                  <a:lnTo>
                    <a:pt x="2700280" y="3486408"/>
                  </a:lnTo>
                  <a:lnTo>
                    <a:pt x="2681858" y="3529994"/>
                  </a:lnTo>
                  <a:lnTo>
                    <a:pt x="2657152" y="3569799"/>
                  </a:lnTo>
                  <a:lnTo>
                    <a:pt x="2626788" y="3605196"/>
                  </a:lnTo>
                  <a:lnTo>
                    <a:pt x="2591391" y="3635560"/>
                  </a:lnTo>
                  <a:lnTo>
                    <a:pt x="2551586" y="3660266"/>
                  </a:lnTo>
                  <a:lnTo>
                    <a:pt x="2508000" y="3678688"/>
                  </a:lnTo>
                  <a:lnTo>
                    <a:pt x="2461257" y="3690199"/>
                  </a:lnTo>
                  <a:lnTo>
                    <a:pt x="2411983" y="3694176"/>
                  </a:lnTo>
                  <a:lnTo>
                    <a:pt x="303783" y="3694176"/>
                  </a:lnTo>
                  <a:lnTo>
                    <a:pt x="254510" y="3690199"/>
                  </a:lnTo>
                  <a:lnTo>
                    <a:pt x="207767" y="3678688"/>
                  </a:lnTo>
                  <a:lnTo>
                    <a:pt x="164181" y="3660266"/>
                  </a:lnTo>
                  <a:lnTo>
                    <a:pt x="124376" y="3635560"/>
                  </a:lnTo>
                  <a:lnTo>
                    <a:pt x="88979" y="3605196"/>
                  </a:lnTo>
                  <a:lnTo>
                    <a:pt x="58615" y="3569799"/>
                  </a:lnTo>
                  <a:lnTo>
                    <a:pt x="33909" y="3529994"/>
                  </a:lnTo>
                  <a:lnTo>
                    <a:pt x="15487" y="3486408"/>
                  </a:lnTo>
                  <a:lnTo>
                    <a:pt x="3976" y="3439665"/>
                  </a:lnTo>
                  <a:lnTo>
                    <a:pt x="0" y="3390392"/>
                  </a:lnTo>
                  <a:lnTo>
                    <a:pt x="0" y="303784"/>
                  </a:lnTo>
                  <a:close/>
                </a:path>
              </a:pathLst>
            </a:custGeom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63050" y="4731258"/>
              <a:ext cx="2715895" cy="588645"/>
            </a:xfrm>
            <a:custGeom>
              <a:avLst/>
              <a:gdLst/>
              <a:ahLst/>
              <a:cxnLst/>
              <a:rect l="l" t="t" r="r" b="b"/>
              <a:pathLst>
                <a:path w="2715895" h="588645">
                  <a:moveTo>
                    <a:pt x="2715768" y="0"/>
                  </a:moveTo>
                  <a:lnTo>
                    <a:pt x="0" y="0"/>
                  </a:lnTo>
                  <a:lnTo>
                    <a:pt x="3486" y="47706"/>
                  </a:lnTo>
                  <a:lnTo>
                    <a:pt x="13577" y="92964"/>
                  </a:lnTo>
                  <a:lnTo>
                    <a:pt x="29726" y="135165"/>
                  </a:lnTo>
                  <a:lnTo>
                    <a:pt x="51381" y="173705"/>
                  </a:lnTo>
                  <a:lnTo>
                    <a:pt x="77993" y="207978"/>
                  </a:lnTo>
                  <a:lnTo>
                    <a:pt x="109014" y="237378"/>
                  </a:lnTo>
                  <a:lnTo>
                    <a:pt x="143894" y="261299"/>
                  </a:lnTo>
                  <a:lnTo>
                    <a:pt x="182083" y="279135"/>
                  </a:lnTo>
                  <a:lnTo>
                    <a:pt x="223032" y="290281"/>
                  </a:lnTo>
                  <a:lnTo>
                    <a:pt x="266192" y="294132"/>
                  </a:lnTo>
                  <a:lnTo>
                    <a:pt x="1091692" y="294132"/>
                  </a:lnTo>
                  <a:lnTo>
                    <a:pt x="1134851" y="297982"/>
                  </a:lnTo>
                  <a:lnTo>
                    <a:pt x="1175800" y="309128"/>
                  </a:lnTo>
                  <a:lnTo>
                    <a:pt x="1213989" y="326964"/>
                  </a:lnTo>
                  <a:lnTo>
                    <a:pt x="1248869" y="350885"/>
                  </a:lnTo>
                  <a:lnTo>
                    <a:pt x="1279890" y="380285"/>
                  </a:lnTo>
                  <a:lnTo>
                    <a:pt x="1306502" y="414558"/>
                  </a:lnTo>
                  <a:lnTo>
                    <a:pt x="1328157" y="453098"/>
                  </a:lnTo>
                  <a:lnTo>
                    <a:pt x="1344306" y="495300"/>
                  </a:lnTo>
                  <a:lnTo>
                    <a:pt x="1354397" y="540557"/>
                  </a:lnTo>
                  <a:lnTo>
                    <a:pt x="1357883" y="588264"/>
                  </a:lnTo>
                  <a:lnTo>
                    <a:pt x="1361370" y="540557"/>
                  </a:lnTo>
                  <a:lnTo>
                    <a:pt x="1371461" y="495300"/>
                  </a:lnTo>
                  <a:lnTo>
                    <a:pt x="1387610" y="453098"/>
                  </a:lnTo>
                  <a:lnTo>
                    <a:pt x="1409265" y="414558"/>
                  </a:lnTo>
                  <a:lnTo>
                    <a:pt x="1435877" y="380285"/>
                  </a:lnTo>
                  <a:lnTo>
                    <a:pt x="1466898" y="350885"/>
                  </a:lnTo>
                  <a:lnTo>
                    <a:pt x="1501778" y="326964"/>
                  </a:lnTo>
                  <a:lnTo>
                    <a:pt x="1539967" y="309128"/>
                  </a:lnTo>
                  <a:lnTo>
                    <a:pt x="1580916" y="297982"/>
                  </a:lnTo>
                  <a:lnTo>
                    <a:pt x="1624076" y="294132"/>
                  </a:lnTo>
                  <a:lnTo>
                    <a:pt x="2449576" y="294132"/>
                  </a:lnTo>
                  <a:lnTo>
                    <a:pt x="2492735" y="290281"/>
                  </a:lnTo>
                  <a:lnTo>
                    <a:pt x="2533684" y="279135"/>
                  </a:lnTo>
                  <a:lnTo>
                    <a:pt x="2571873" y="261299"/>
                  </a:lnTo>
                  <a:lnTo>
                    <a:pt x="2606753" y="237378"/>
                  </a:lnTo>
                  <a:lnTo>
                    <a:pt x="2637774" y="207978"/>
                  </a:lnTo>
                  <a:lnTo>
                    <a:pt x="2664386" y="173705"/>
                  </a:lnTo>
                  <a:lnTo>
                    <a:pt x="2686041" y="135165"/>
                  </a:lnTo>
                  <a:lnTo>
                    <a:pt x="2702190" y="92964"/>
                  </a:lnTo>
                  <a:lnTo>
                    <a:pt x="2712281" y="47706"/>
                  </a:lnTo>
                  <a:lnTo>
                    <a:pt x="2715768" y="0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63050" y="4731258"/>
              <a:ext cx="2715895" cy="588645"/>
            </a:xfrm>
            <a:custGeom>
              <a:avLst/>
              <a:gdLst/>
              <a:ahLst/>
              <a:cxnLst/>
              <a:rect l="l" t="t" r="r" b="b"/>
              <a:pathLst>
                <a:path w="2715895" h="588645">
                  <a:moveTo>
                    <a:pt x="2715768" y="0"/>
                  </a:moveTo>
                  <a:lnTo>
                    <a:pt x="2712281" y="47706"/>
                  </a:lnTo>
                  <a:lnTo>
                    <a:pt x="2702190" y="92964"/>
                  </a:lnTo>
                  <a:lnTo>
                    <a:pt x="2686041" y="135165"/>
                  </a:lnTo>
                  <a:lnTo>
                    <a:pt x="2664386" y="173705"/>
                  </a:lnTo>
                  <a:lnTo>
                    <a:pt x="2637774" y="207978"/>
                  </a:lnTo>
                  <a:lnTo>
                    <a:pt x="2606753" y="237378"/>
                  </a:lnTo>
                  <a:lnTo>
                    <a:pt x="2571873" y="261299"/>
                  </a:lnTo>
                  <a:lnTo>
                    <a:pt x="2533684" y="279135"/>
                  </a:lnTo>
                  <a:lnTo>
                    <a:pt x="2492735" y="290281"/>
                  </a:lnTo>
                  <a:lnTo>
                    <a:pt x="2449576" y="294132"/>
                  </a:lnTo>
                  <a:lnTo>
                    <a:pt x="1624076" y="294132"/>
                  </a:lnTo>
                  <a:lnTo>
                    <a:pt x="1580916" y="297982"/>
                  </a:lnTo>
                  <a:lnTo>
                    <a:pt x="1539967" y="309128"/>
                  </a:lnTo>
                  <a:lnTo>
                    <a:pt x="1501778" y="326964"/>
                  </a:lnTo>
                  <a:lnTo>
                    <a:pt x="1466898" y="350885"/>
                  </a:lnTo>
                  <a:lnTo>
                    <a:pt x="1435877" y="380285"/>
                  </a:lnTo>
                  <a:lnTo>
                    <a:pt x="1409265" y="414558"/>
                  </a:lnTo>
                  <a:lnTo>
                    <a:pt x="1387610" y="453098"/>
                  </a:lnTo>
                  <a:lnTo>
                    <a:pt x="1371461" y="495300"/>
                  </a:lnTo>
                  <a:lnTo>
                    <a:pt x="1361370" y="540557"/>
                  </a:lnTo>
                  <a:lnTo>
                    <a:pt x="1357883" y="588264"/>
                  </a:lnTo>
                  <a:lnTo>
                    <a:pt x="1354397" y="540557"/>
                  </a:lnTo>
                  <a:lnTo>
                    <a:pt x="1344306" y="495300"/>
                  </a:lnTo>
                  <a:lnTo>
                    <a:pt x="1328157" y="453098"/>
                  </a:lnTo>
                  <a:lnTo>
                    <a:pt x="1306502" y="414558"/>
                  </a:lnTo>
                  <a:lnTo>
                    <a:pt x="1279890" y="380285"/>
                  </a:lnTo>
                  <a:lnTo>
                    <a:pt x="1248869" y="350885"/>
                  </a:lnTo>
                  <a:lnTo>
                    <a:pt x="1213989" y="326964"/>
                  </a:lnTo>
                  <a:lnTo>
                    <a:pt x="1175800" y="309128"/>
                  </a:lnTo>
                  <a:lnTo>
                    <a:pt x="1134851" y="297982"/>
                  </a:lnTo>
                  <a:lnTo>
                    <a:pt x="1091692" y="294132"/>
                  </a:lnTo>
                  <a:lnTo>
                    <a:pt x="266192" y="294132"/>
                  </a:lnTo>
                  <a:lnTo>
                    <a:pt x="223032" y="290281"/>
                  </a:lnTo>
                  <a:lnTo>
                    <a:pt x="182083" y="279135"/>
                  </a:lnTo>
                  <a:lnTo>
                    <a:pt x="143894" y="261299"/>
                  </a:lnTo>
                  <a:lnTo>
                    <a:pt x="109014" y="237378"/>
                  </a:lnTo>
                  <a:lnTo>
                    <a:pt x="77993" y="207978"/>
                  </a:lnTo>
                  <a:lnTo>
                    <a:pt x="51381" y="173705"/>
                  </a:lnTo>
                  <a:lnTo>
                    <a:pt x="29726" y="135165"/>
                  </a:lnTo>
                  <a:lnTo>
                    <a:pt x="13577" y="92964"/>
                  </a:lnTo>
                  <a:lnTo>
                    <a:pt x="3486" y="477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16433" y="1321688"/>
            <a:ext cx="2734945" cy="4007485"/>
            <a:chOff x="416433" y="1321688"/>
            <a:chExt cx="2734945" cy="4007485"/>
          </a:xfrm>
        </p:grpSpPr>
        <p:sp>
          <p:nvSpPr>
            <p:cNvPr id="8" name="object 8"/>
            <p:cNvSpPr/>
            <p:nvPr/>
          </p:nvSpPr>
          <p:spPr>
            <a:xfrm>
              <a:off x="425958" y="1331213"/>
              <a:ext cx="2715895" cy="3694429"/>
            </a:xfrm>
            <a:custGeom>
              <a:avLst/>
              <a:gdLst/>
              <a:ahLst/>
              <a:cxnLst/>
              <a:rect l="l" t="t" r="r" b="b"/>
              <a:pathLst>
                <a:path w="2715895" h="3694429">
                  <a:moveTo>
                    <a:pt x="0" y="303784"/>
                  </a:moveTo>
                  <a:lnTo>
                    <a:pt x="3975" y="254510"/>
                  </a:lnTo>
                  <a:lnTo>
                    <a:pt x="15486" y="207767"/>
                  </a:lnTo>
                  <a:lnTo>
                    <a:pt x="33906" y="164181"/>
                  </a:lnTo>
                  <a:lnTo>
                    <a:pt x="58611" y="124376"/>
                  </a:lnTo>
                  <a:lnTo>
                    <a:pt x="88974" y="88979"/>
                  </a:lnTo>
                  <a:lnTo>
                    <a:pt x="124371" y="58615"/>
                  </a:lnTo>
                  <a:lnTo>
                    <a:pt x="164175" y="33909"/>
                  </a:lnTo>
                  <a:lnTo>
                    <a:pt x="207763" y="15487"/>
                  </a:lnTo>
                  <a:lnTo>
                    <a:pt x="254507" y="3976"/>
                  </a:lnTo>
                  <a:lnTo>
                    <a:pt x="303784" y="0"/>
                  </a:lnTo>
                  <a:lnTo>
                    <a:pt x="2411984" y="0"/>
                  </a:lnTo>
                  <a:lnTo>
                    <a:pt x="2461257" y="3976"/>
                  </a:lnTo>
                  <a:lnTo>
                    <a:pt x="2508000" y="15487"/>
                  </a:lnTo>
                  <a:lnTo>
                    <a:pt x="2551586" y="33909"/>
                  </a:lnTo>
                  <a:lnTo>
                    <a:pt x="2591391" y="58615"/>
                  </a:lnTo>
                  <a:lnTo>
                    <a:pt x="2626788" y="88979"/>
                  </a:lnTo>
                  <a:lnTo>
                    <a:pt x="2657152" y="124376"/>
                  </a:lnTo>
                  <a:lnTo>
                    <a:pt x="2681858" y="164181"/>
                  </a:lnTo>
                  <a:lnTo>
                    <a:pt x="2700280" y="207767"/>
                  </a:lnTo>
                  <a:lnTo>
                    <a:pt x="2711791" y="254510"/>
                  </a:lnTo>
                  <a:lnTo>
                    <a:pt x="2715768" y="303784"/>
                  </a:lnTo>
                  <a:lnTo>
                    <a:pt x="2715768" y="3390392"/>
                  </a:lnTo>
                  <a:lnTo>
                    <a:pt x="2711791" y="3439665"/>
                  </a:lnTo>
                  <a:lnTo>
                    <a:pt x="2700280" y="3486408"/>
                  </a:lnTo>
                  <a:lnTo>
                    <a:pt x="2681858" y="3529994"/>
                  </a:lnTo>
                  <a:lnTo>
                    <a:pt x="2657152" y="3569799"/>
                  </a:lnTo>
                  <a:lnTo>
                    <a:pt x="2626788" y="3605196"/>
                  </a:lnTo>
                  <a:lnTo>
                    <a:pt x="2591391" y="3635560"/>
                  </a:lnTo>
                  <a:lnTo>
                    <a:pt x="2551586" y="3660266"/>
                  </a:lnTo>
                  <a:lnTo>
                    <a:pt x="2508000" y="3678688"/>
                  </a:lnTo>
                  <a:lnTo>
                    <a:pt x="2461257" y="3690199"/>
                  </a:lnTo>
                  <a:lnTo>
                    <a:pt x="2411984" y="3694176"/>
                  </a:lnTo>
                  <a:lnTo>
                    <a:pt x="303784" y="3694176"/>
                  </a:lnTo>
                  <a:lnTo>
                    <a:pt x="254507" y="3690199"/>
                  </a:lnTo>
                  <a:lnTo>
                    <a:pt x="207763" y="3678688"/>
                  </a:lnTo>
                  <a:lnTo>
                    <a:pt x="164175" y="3660266"/>
                  </a:lnTo>
                  <a:lnTo>
                    <a:pt x="124371" y="3635560"/>
                  </a:lnTo>
                  <a:lnTo>
                    <a:pt x="88974" y="3605196"/>
                  </a:lnTo>
                  <a:lnTo>
                    <a:pt x="58611" y="3569799"/>
                  </a:lnTo>
                  <a:lnTo>
                    <a:pt x="33906" y="3529994"/>
                  </a:lnTo>
                  <a:lnTo>
                    <a:pt x="15486" y="3486408"/>
                  </a:lnTo>
                  <a:lnTo>
                    <a:pt x="3975" y="3439665"/>
                  </a:lnTo>
                  <a:lnTo>
                    <a:pt x="0" y="3390392"/>
                  </a:lnTo>
                  <a:lnTo>
                    <a:pt x="0" y="303784"/>
                  </a:lnTo>
                  <a:close/>
                </a:path>
              </a:pathLst>
            </a:custGeom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5958" y="4731258"/>
              <a:ext cx="2715895" cy="588645"/>
            </a:xfrm>
            <a:custGeom>
              <a:avLst/>
              <a:gdLst/>
              <a:ahLst/>
              <a:cxnLst/>
              <a:rect l="l" t="t" r="r" b="b"/>
              <a:pathLst>
                <a:path w="2715895" h="588645">
                  <a:moveTo>
                    <a:pt x="2715768" y="0"/>
                  </a:moveTo>
                  <a:lnTo>
                    <a:pt x="0" y="0"/>
                  </a:lnTo>
                  <a:lnTo>
                    <a:pt x="3484" y="47706"/>
                  </a:lnTo>
                  <a:lnTo>
                    <a:pt x="13572" y="92964"/>
                  </a:lnTo>
                  <a:lnTo>
                    <a:pt x="29715" y="135165"/>
                  </a:lnTo>
                  <a:lnTo>
                    <a:pt x="51365" y="173705"/>
                  </a:lnTo>
                  <a:lnTo>
                    <a:pt x="77974" y="207978"/>
                  </a:lnTo>
                  <a:lnTo>
                    <a:pt x="108995" y="237378"/>
                  </a:lnTo>
                  <a:lnTo>
                    <a:pt x="143879" y="261299"/>
                  </a:lnTo>
                  <a:lnTo>
                    <a:pt x="182078" y="279135"/>
                  </a:lnTo>
                  <a:lnTo>
                    <a:pt x="223044" y="290281"/>
                  </a:lnTo>
                  <a:lnTo>
                    <a:pt x="266230" y="294132"/>
                  </a:lnTo>
                  <a:lnTo>
                    <a:pt x="1091692" y="294132"/>
                  </a:lnTo>
                  <a:lnTo>
                    <a:pt x="1134851" y="297982"/>
                  </a:lnTo>
                  <a:lnTo>
                    <a:pt x="1175800" y="309128"/>
                  </a:lnTo>
                  <a:lnTo>
                    <a:pt x="1213989" y="326964"/>
                  </a:lnTo>
                  <a:lnTo>
                    <a:pt x="1248869" y="350885"/>
                  </a:lnTo>
                  <a:lnTo>
                    <a:pt x="1279890" y="380285"/>
                  </a:lnTo>
                  <a:lnTo>
                    <a:pt x="1306502" y="414558"/>
                  </a:lnTo>
                  <a:lnTo>
                    <a:pt x="1328157" y="453098"/>
                  </a:lnTo>
                  <a:lnTo>
                    <a:pt x="1344306" y="495300"/>
                  </a:lnTo>
                  <a:lnTo>
                    <a:pt x="1354397" y="540557"/>
                  </a:lnTo>
                  <a:lnTo>
                    <a:pt x="1357884" y="588264"/>
                  </a:lnTo>
                  <a:lnTo>
                    <a:pt x="1361370" y="540557"/>
                  </a:lnTo>
                  <a:lnTo>
                    <a:pt x="1371461" y="495300"/>
                  </a:lnTo>
                  <a:lnTo>
                    <a:pt x="1387610" y="453098"/>
                  </a:lnTo>
                  <a:lnTo>
                    <a:pt x="1409265" y="414558"/>
                  </a:lnTo>
                  <a:lnTo>
                    <a:pt x="1435877" y="380285"/>
                  </a:lnTo>
                  <a:lnTo>
                    <a:pt x="1466898" y="350885"/>
                  </a:lnTo>
                  <a:lnTo>
                    <a:pt x="1501778" y="326964"/>
                  </a:lnTo>
                  <a:lnTo>
                    <a:pt x="1539967" y="309128"/>
                  </a:lnTo>
                  <a:lnTo>
                    <a:pt x="1580916" y="297982"/>
                  </a:lnTo>
                  <a:lnTo>
                    <a:pt x="1624076" y="294132"/>
                  </a:lnTo>
                  <a:lnTo>
                    <a:pt x="2449576" y="294132"/>
                  </a:lnTo>
                  <a:lnTo>
                    <a:pt x="2492735" y="290281"/>
                  </a:lnTo>
                  <a:lnTo>
                    <a:pt x="2533684" y="279135"/>
                  </a:lnTo>
                  <a:lnTo>
                    <a:pt x="2571873" y="261299"/>
                  </a:lnTo>
                  <a:lnTo>
                    <a:pt x="2606753" y="237378"/>
                  </a:lnTo>
                  <a:lnTo>
                    <a:pt x="2637774" y="207978"/>
                  </a:lnTo>
                  <a:lnTo>
                    <a:pt x="2664386" y="173705"/>
                  </a:lnTo>
                  <a:lnTo>
                    <a:pt x="2686041" y="135165"/>
                  </a:lnTo>
                  <a:lnTo>
                    <a:pt x="2702190" y="92964"/>
                  </a:lnTo>
                  <a:lnTo>
                    <a:pt x="2712281" y="47706"/>
                  </a:lnTo>
                  <a:lnTo>
                    <a:pt x="2715768" y="0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5958" y="4731258"/>
              <a:ext cx="2715895" cy="588645"/>
            </a:xfrm>
            <a:custGeom>
              <a:avLst/>
              <a:gdLst/>
              <a:ahLst/>
              <a:cxnLst/>
              <a:rect l="l" t="t" r="r" b="b"/>
              <a:pathLst>
                <a:path w="2715895" h="588645">
                  <a:moveTo>
                    <a:pt x="2715768" y="0"/>
                  </a:moveTo>
                  <a:lnTo>
                    <a:pt x="2712281" y="47706"/>
                  </a:lnTo>
                  <a:lnTo>
                    <a:pt x="2702190" y="92964"/>
                  </a:lnTo>
                  <a:lnTo>
                    <a:pt x="2686041" y="135165"/>
                  </a:lnTo>
                  <a:lnTo>
                    <a:pt x="2664386" y="173705"/>
                  </a:lnTo>
                  <a:lnTo>
                    <a:pt x="2637774" y="207978"/>
                  </a:lnTo>
                  <a:lnTo>
                    <a:pt x="2606753" y="237378"/>
                  </a:lnTo>
                  <a:lnTo>
                    <a:pt x="2571873" y="261299"/>
                  </a:lnTo>
                  <a:lnTo>
                    <a:pt x="2533684" y="279135"/>
                  </a:lnTo>
                  <a:lnTo>
                    <a:pt x="2492735" y="290281"/>
                  </a:lnTo>
                  <a:lnTo>
                    <a:pt x="2449576" y="294132"/>
                  </a:lnTo>
                  <a:lnTo>
                    <a:pt x="1624076" y="294132"/>
                  </a:lnTo>
                  <a:lnTo>
                    <a:pt x="1580916" y="297982"/>
                  </a:lnTo>
                  <a:lnTo>
                    <a:pt x="1539967" y="309128"/>
                  </a:lnTo>
                  <a:lnTo>
                    <a:pt x="1501778" y="326964"/>
                  </a:lnTo>
                  <a:lnTo>
                    <a:pt x="1466898" y="350885"/>
                  </a:lnTo>
                  <a:lnTo>
                    <a:pt x="1435877" y="380285"/>
                  </a:lnTo>
                  <a:lnTo>
                    <a:pt x="1409265" y="414558"/>
                  </a:lnTo>
                  <a:lnTo>
                    <a:pt x="1387610" y="453098"/>
                  </a:lnTo>
                  <a:lnTo>
                    <a:pt x="1371461" y="495300"/>
                  </a:lnTo>
                  <a:lnTo>
                    <a:pt x="1361370" y="540557"/>
                  </a:lnTo>
                  <a:lnTo>
                    <a:pt x="1357884" y="588264"/>
                  </a:lnTo>
                  <a:lnTo>
                    <a:pt x="1354397" y="540557"/>
                  </a:lnTo>
                  <a:lnTo>
                    <a:pt x="1344306" y="495300"/>
                  </a:lnTo>
                  <a:lnTo>
                    <a:pt x="1328157" y="453098"/>
                  </a:lnTo>
                  <a:lnTo>
                    <a:pt x="1306502" y="414558"/>
                  </a:lnTo>
                  <a:lnTo>
                    <a:pt x="1279890" y="380285"/>
                  </a:lnTo>
                  <a:lnTo>
                    <a:pt x="1248869" y="350885"/>
                  </a:lnTo>
                  <a:lnTo>
                    <a:pt x="1213989" y="326964"/>
                  </a:lnTo>
                  <a:lnTo>
                    <a:pt x="1175800" y="309128"/>
                  </a:lnTo>
                  <a:lnTo>
                    <a:pt x="1134851" y="297982"/>
                  </a:lnTo>
                  <a:lnTo>
                    <a:pt x="1091692" y="294132"/>
                  </a:lnTo>
                  <a:lnTo>
                    <a:pt x="266230" y="294132"/>
                  </a:lnTo>
                  <a:lnTo>
                    <a:pt x="223044" y="290281"/>
                  </a:lnTo>
                  <a:lnTo>
                    <a:pt x="182078" y="279135"/>
                  </a:lnTo>
                  <a:lnTo>
                    <a:pt x="143879" y="261299"/>
                  </a:lnTo>
                  <a:lnTo>
                    <a:pt x="108995" y="237378"/>
                  </a:lnTo>
                  <a:lnTo>
                    <a:pt x="77974" y="207978"/>
                  </a:lnTo>
                  <a:lnTo>
                    <a:pt x="51365" y="173705"/>
                  </a:lnTo>
                  <a:lnTo>
                    <a:pt x="29715" y="135165"/>
                  </a:lnTo>
                  <a:lnTo>
                    <a:pt x="13572" y="92964"/>
                  </a:lnTo>
                  <a:lnTo>
                    <a:pt x="3484" y="477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241160" y="1321688"/>
            <a:ext cx="2734945" cy="4007485"/>
            <a:chOff x="6241160" y="1321688"/>
            <a:chExt cx="2734945" cy="4007485"/>
          </a:xfrm>
        </p:grpSpPr>
        <p:sp>
          <p:nvSpPr>
            <p:cNvPr id="12" name="object 12"/>
            <p:cNvSpPr/>
            <p:nvPr/>
          </p:nvSpPr>
          <p:spPr>
            <a:xfrm>
              <a:off x="6250685" y="1331213"/>
              <a:ext cx="2715895" cy="3694429"/>
            </a:xfrm>
            <a:custGeom>
              <a:avLst/>
              <a:gdLst/>
              <a:ahLst/>
              <a:cxnLst/>
              <a:rect l="l" t="t" r="r" b="b"/>
              <a:pathLst>
                <a:path w="2715895" h="3694429">
                  <a:moveTo>
                    <a:pt x="0" y="303784"/>
                  </a:moveTo>
                  <a:lnTo>
                    <a:pt x="3976" y="254510"/>
                  </a:lnTo>
                  <a:lnTo>
                    <a:pt x="15487" y="207767"/>
                  </a:lnTo>
                  <a:lnTo>
                    <a:pt x="33909" y="164181"/>
                  </a:lnTo>
                  <a:lnTo>
                    <a:pt x="58615" y="124376"/>
                  </a:lnTo>
                  <a:lnTo>
                    <a:pt x="88979" y="88979"/>
                  </a:lnTo>
                  <a:lnTo>
                    <a:pt x="124376" y="58615"/>
                  </a:lnTo>
                  <a:lnTo>
                    <a:pt x="164181" y="33909"/>
                  </a:lnTo>
                  <a:lnTo>
                    <a:pt x="207767" y="15487"/>
                  </a:lnTo>
                  <a:lnTo>
                    <a:pt x="254510" y="3976"/>
                  </a:lnTo>
                  <a:lnTo>
                    <a:pt x="303784" y="0"/>
                  </a:lnTo>
                  <a:lnTo>
                    <a:pt x="2411984" y="0"/>
                  </a:lnTo>
                  <a:lnTo>
                    <a:pt x="2461257" y="3976"/>
                  </a:lnTo>
                  <a:lnTo>
                    <a:pt x="2508000" y="15487"/>
                  </a:lnTo>
                  <a:lnTo>
                    <a:pt x="2551586" y="33909"/>
                  </a:lnTo>
                  <a:lnTo>
                    <a:pt x="2591391" y="58615"/>
                  </a:lnTo>
                  <a:lnTo>
                    <a:pt x="2626788" y="88979"/>
                  </a:lnTo>
                  <a:lnTo>
                    <a:pt x="2657152" y="124376"/>
                  </a:lnTo>
                  <a:lnTo>
                    <a:pt x="2681858" y="164181"/>
                  </a:lnTo>
                  <a:lnTo>
                    <a:pt x="2700280" y="207767"/>
                  </a:lnTo>
                  <a:lnTo>
                    <a:pt x="2711791" y="254510"/>
                  </a:lnTo>
                  <a:lnTo>
                    <a:pt x="2715767" y="303784"/>
                  </a:lnTo>
                  <a:lnTo>
                    <a:pt x="2715767" y="3390392"/>
                  </a:lnTo>
                  <a:lnTo>
                    <a:pt x="2711791" y="3439665"/>
                  </a:lnTo>
                  <a:lnTo>
                    <a:pt x="2700280" y="3486408"/>
                  </a:lnTo>
                  <a:lnTo>
                    <a:pt x="2681858" y="3529994"/>
                  </a:lnTo>
                  <a:lnTo>
                    <a:pt x="2657152" y="3569799"/>
                  </a:lnTo>
                  <a:lnTo>
                    <a:pt x="2626788" y="3605196"/>
                  </a:lnTo>
                  <a:lnTo>
                    <a:pt x="2591391" y="3635560"/>
                  </a:lnTo>
                  <a:lnTo>
                    <a:pt x="2551586" y="3660266"/>
                  </a:lnTo>
                  <a:lnTo>
                    <a:pt x="2508000" y="3678688"/>
                  </a:lnTo>
                  <a:lnTo>
                    <a:pt x="2461257" y="3690199"/>
                  </a:lnTo>
                  <a:lnTo>
                    <a:pt x="2411984" y="3694176"/>
                  </a:lnTo>
                  <a:lnTo>
                    <a:pt x="303784" y="3694176"/>
                  </a:lnTo>
                  <a:lnTo>
                    <a:pt x="254510" y="3690199"/>
                  </a:lnTo>
                  <a:lnTo>
                    <a:pt x="207767" y="3678688"/>
                  </a:lnTo>
                  <a:lnTo>
                    <a:pt x="164181" y="3660266"/>
                  </a:lnTo>
                  <a:lnTo>
                    <a:pt x="124376" y="3635560"/>
                  </a:lnTo>
                  <a:lnTo>
                    <a:pt x="88979" y="3605196"/>
                  </a:lnTo>
                  <a:lnTo>
                    <a:pt x="58615" y="3569799"/>
                  </a:lnTo>
                  <a:lnTo>
                    <a:pt x="33909" y="3529994"/>
                  </a:lnTo>
                  <a:lnTo>
                    <a:pt x="15487" y="3486408"/>
                  </a:lnTo>
                  <a:lnTo>
                    <a:pt x="3976" y="3439665"/>
                  </a:lnTo>
                  <a:lnTo>
                    <a:pt x="0" y="3390392"/>
                  </a:lnTo>
                  <a:lnTo>
                    <a:pt x="0" y="303784"/>
                  </a:lnTo>
                  <a:close/>
                </a:path>
              </a:pathLst>
            </a:custGeom>
            <a:ln w="19049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50685" y="4731258"/>
              <a:ext cx="2715895" cy="588645"/>
            </a:xfrm>
            <a:custGeom>
              <a:avLst/>
              <a:gdLst/>
              <a:ahLst/>
              <a:cxnLst/>
              <a:rect l="l" t="t" r="r" b="b"/>
              <a:pathLst>
                <a:path w="2715895" h="588645">
                  <a:moveTo>
                    <a:pt x="2715767" y="0"/>
                  </a:moveTo>
                  <a:lnTo>
                    <a:pt x="0" y="0"/>
                  </a:lnTo>
                  <a:lnTo>
                    <a:pt x="3486" y="47706"/>
                  </a:lnTo>
                  <a:lnTo>
                    <a:pt x="13577" y="92964"/>
                  </a:lnTo>
                  <a:lnTo>
                    <a:pt x="29726" y="135165"/>
                  </a:lnTo>
                  <a:lnTo>
                    <a:pt x="51381" y="173705"/>
                  </a:lnTo>
                  <a:lnTo>
                    <a:pt x="77993" y="207978"/>
                  </a:lnTo>
                  <a:lnTo>
                    <a:pt x="109014" y="237378"/>
                  </a:lnTo>
                  <a:lnTo>
                    <a:pt x="143894" y="261299"/>
                  </a:lnTo>
                  <a:lnTo>
                    <a:pt x="182083" y="279135"/>
                  </a:lnTo>
                  <a:lnTo>
                    <a:pt x="223032" y="290281"/>
                  </a:lnTo>
                  <a:lnTo>
                    <a:pt x="266191" y="294132"/>
                  </a:lnTo>
                  <a:lnTo>
                    <a:pt x="1091691" y="294132"/>
                  </a:lnTo>
                  <a:lnTo>
                    <a:pt x="1134851" y="297982"/>
                  </a:lnTo>
                  <a:lnTo>
                    <a:pt x="1175800" y="309128"/>
                  </a:lnTo>
                  <a:lnTo>
                    <a:pt x="1213989" y="326964"/>
                  </a:lnTo>
                  <a:lnTo>
                    <a:pt x="1248869" y="350885"/>
                  </a:lnTo>
                  <a:lnTo>
                    <a:pt x="1279890" y="380285"/>
                  </a:lnTo>
                  <a:lnTo>
                    <a:pt x="1306502" y="414558"/>
                  </a:lnTo>
                  <a:lnTo>
                    <a:pt x="1328157" y="453098"/>
                  </a:lnTo>
                  <a:lnTo>
                    <a:pt x="1344306" y="495300"/>
                  </a:lnTo>
                  <a:lnTo>
                    <a:pt x="1354397" y="540557"/>
                  </a:lnTo>
                  <a:lnTo>
                    <a:pt x="1357884" y="588264"/>
                  </a:lnTo>
                  <a:lnTo>
                    <a:pt x="1361370" y="540557"/>
                  </a:lnTo>
                  <a:lnTo>
                    <a:pt x="1371461" y="495300"/>
                  </a:lnTo>
                  <a:lnTo>
                    <a:pt x="1387610" y="453098"/>
                  </a:lnTo>
                  <a:lnTo>
                    <a:pt x="1409265" y="414558"/>
                  </a:lnTo>
                  <a:lnTo>
                    <a:pt x="1435877" y="380285"/>
                  </a:lnTo>
                  <a:lnTo>
                    <a:pt x="1466898" y="350885"/>
                  </a:lnTo>
                  <a:lnTo>
                    <a:pt x="1501778" y="326964"/>
                  </a:lnTo>
                  <a:lnTo>
                    <a:pt x="1539967" y="309128"/>
                  </a:lnTo>
                  <a:lnTo>
                    <a:pt x="1580916" y="297982"/>
                  </a:lnTo>
                  <a:lnTo>
                    <a:pt x="1624075" y="294132"/>
                  </a:lnTo>
                  <a:lnTo>
                    <a:pt x="2449575" y="294132"/>
                  </a:lnTo>
                  <a:lnTo>
                    <a:pt x="2492735" y="290281"/>
                  </a:lnTo>
                  <a:lnTo>
                    <a:pt x="2533684" y="279135"/>
                  </a:lnTo>
                  <a:lnTo>
                    <a:pt x="2571873" y="261299"/>
                  </a:lnTo>
                  <a:lnTo>
                    <a:pt x="2606753" y="237378"/>
                  </a:lnTo>
                  <a:lnTo>
                    <a:pt x="2637774" y="207978"/>
                  </a:lnTo>
                  <a:lnTo>
                    <a:pt x="2664386" y="173705"/>
                  </a:lnTo>
                  <a:lnTo>
                    <a:pt x="2686041" y="135165"/>
                  </a:lnTo>
                  <a:lnTo>
                    <a:pt x="2702190" y="92964"/>
                  </a:lnTo>
                  <a:lnTo>
                    <a:pt x="2712281" y="47706"/>
                  </a:lnTo>
                  <a:lnTo>
                    <a:pt x="2715767" y="0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50685" y="4731258"/>
              <a:ext cx="2715895" cy="588645"/>
            </a:xfrm>
            <a:custGeom>
              <a:avLst/>
              <a:gdLst/>
              <a:ahLst/>
              <a:cxnLst/>
              <a:rect l="l" t="t" r="r" b="b"/>
              <a:pathLst>
                <a:path w="2715895" h="588645">
                  <a:moveTo>
                    <a:pt x="2715767" y="0"/>
                  </a:moveTo>
                  <a:lnTo>
                    <a:pt x="2712281" y="47706"/>
                  </a:lnTo>
                  <a:lnTo>
                    <a:pt x="2702190" y="92964"/>
                  </a:lnTo>
                  <a:lnTo>
                    <a:pt x="2686041" y="135165"/>
                  </a:lnTo>
                  <a:lnTo>
                    <a:pt x="2664386" y="173705"/>
                  </a:lnTo>
                  <a:lnTo>
                    <a:pt x="2637774" y="207978"/>
                  </a:lnTo>
                  <a:lnTo>
                    <a:pt x="2606753" y="237378"/>
                  </a:lnTo>
                  <a:lnTo>
                    <a:pt x="2571873" y="261299"/>
                  </a:lnTo>
                  <a:lnTo>
                    <a:pt x="2533684" y="279135"/>
                  </a:lnTo>
                  <a:lnTo>
                    <a:pt x="2492735" y="290281"/>
                  </a:lnTo>
                  <a:lnTo>
                    <a:pt x="2449575" y="294132"/>
                  </a:lnTo>
                  <a:lnTo>
                    <a:pt x="1624075" y="294132"/>
                  </a:lnTo>
                  <a:lnTo>
                    <a:pt x="1580916" y="297982"/>
                  </a:lnTo>
                  <a:lnTo>
                    <a:pt x="1539967" y="309128"/>
                  </a:lnTo>
                  <a:lnTo>
                    <a:pt x="1501778" y="326964"/>
                  </a:lnTo>
                  <a:lnTo>
                    <a:pt x="1466898" y="350885"/>
                  </a:lnTo>
                  <a:lnTo>
                    <a:pt x="1435877" y="380285"/>
                  </a:lnTo>
                  <a:lnTo>
                    <a:pt x="1409265" y="414558"/>
                  </a:lnTo>
                  <a:lnTo>
                    <a:pt x="1387610" y="453098"/>
                  </a:lnTo>
                  <a:lnTo>
                    <a:pt x="1371461" y="495300"/>
                  </a:lnTo>
                  <a:lnTo>
                    <a:pt x="1361370" y="540557"/>
                  </a:lnTo>
                  <a:lnTo>
                    <a:pt x="1357884" y="588264"/>
                  </a:lnTo>
                  <a:lnTo>
                    <a:pt x="1354397" y="540557"/>
                  </a:lnTo>
                  <a:lnTo>
                    <a:pt x="1344306" y="495300"/>
                  </a:lnTo>
                  <a:lnTo>
                    <a:pt x="1328157" y="453098"/>
                  </a:lnTo>
                  <a:lnTo>
                    <a:pt x="1306502" y="414558"/>
                  </a:lnTo>
                  <a:lnTo>
                    <a:pt x="1279890" y="380285"/>
                  </a:lnTo>
                  <a:lnTo>
                    <a:pt x="1248869" y="350885"/>
                  </a:lnTo>
                  <a:lnTo>
                    <a:pt x="1213989" y="326964"/>
                  </a:lnTo>
                  <a:lnTo>
                    <a:pt x="1175800" y="309128"/>
                  </a:lnTo>
                  <a:lnTo>
                    <a:pt x="1134851" y="297982"/>
                  </a:lnTo>
                  <a:lnTo>
                    <a:pt x="1091691" y="294132"/>
                  </a:lnTo>
                  <a:lnTo>
                    <a:pt x="266191" y="294132"/>
                  </a:lnTo>
                  <a:lnTo>
                    <a:pt x="223032" y="290281"/>
                  </a:lnTo>
                  <a:lnTo>
                    <a:pt x="182083" y="279135"/>
                  </a:lnTo>
                  <a:lnTo>
                    <a:pt x="143894" y="261299"/>
                  </a:lnTo>
                  <a:lnTo>
                    <a:pt x="109014" y="237378"/>
                  </a:lnTo>
                  <a:lnTo>
                    <a:pt x="77993" y="207978"/>
                  </a:lnTo>
                  <a:lnTo>
                    <a:pt x="51381" y="173705"/>
                  </a:lnTo>
                  <a:lnTo>
                    <a:pt x="29726" y="135165"/>
                  </a:lnTo>
                  <a:lnTo>
                    <a:pt x="13577" y="92964"/>
                  </a:lnTo>
                  <a:lnTo>
                    <a:pt x="3486" y="477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328796" y="1321688"/>
            <a:ext cx="2734945" cy="4007485"/>
            <a:chOff x="3328796" y="1321688"/>
            <a:chExt cx="2734945" cy="4007485"/>
          </a:xfrm>
        </p:grpSpPr>
        <p:sp>
          <p:nvSpPr>
            <p:cNvPr id="16" name="object 16"/>
            <p:cNvSpPr/>
            <p:nvPr/>
          </p:nvSpPr>
          <p:spPr>
            <a:xfrm>
              <a:off x="3338321" y="1331213"/>
              <a:ext cx="2715895" cy="3694429"/>
            </a:xfrm>
            <a:custGeom>
              <a:avLst/>
              <a:gdLst/>
              <a:ahLst/>
              <a:cxnLst/>
              <a:rect l="l" t="t" r="r" b="b"/>
              <a:pathLst>
                <a:path w="2715895" h="3694429">
                  <a:moveTo>
                    <a:pt x="0" y="303784"/>
                  </a:moveTo>
                  <a:lnTo>
                    <a:pt x="3976" y="254510"/>
                  </a:lnTo>
                  <a:lnTo>
                    <a:pt x="15487" y="207767"/>
                  </a:lnTo>
                  <a:lnTo>
                    <a:pt x="33909" y="164181"/>
                  </a:lnTo>
                  <a:lnTo>
                    <a:pt x="58615" y="124376"/>
                  </a:lnTo>
                  <a:lnTo>
                    <a:pt x="88979" y="88979"/>
                  </a:lnTo>
                  <a:lnTo>
                    <a:pt x="124376" y="58615"/>
                  </a:lnTo>
                  <a:lnTo>
                    <a:pt x="164181" y="33909"/>
                  </a:lnTo>
                  <a:lnTo>
                    <a:pt x="207767" y="15487"/>
                  </a:lnTo>
                  <a:lnTo>
                    <a:pt x="254510" y="3976"/>
                  </a:lnTo>
                  <a:lnTo>
                    <a:pt x="303783" y="0"/>
                  </a:lnTo>
                  <a:lnTo>
                    <a:pt x="2411983" y="0"/>
                  </a:lnTo>
                  <a:lnTo>
                    <a:pt x="2461257" y="3976"/>
                  </a:lnTo>
                  <a:lnTo>
                    <a:pt x="2508000" y="15487"/>
                  </a:lnTo>
                  <a:lnTo>
                    <a:pt x="2551586" y="33909"/>
                  </a:lnTo>
                  <a:lnTo>
                    <a:pt x="2591391" y="58615"/>
                  </a:lnTo>
                  <a:lnTo>
                    <a:pt x="2626788" y="88979"/>
                  </a:lnTo>
                  <a:lnTo>
                    <a:pt x="2657152" y="124376"/>
                  </a:lnTo>
                  <a:lnTo>
                    <a:pt x="2681858" y="164181"/>
                  </a:lnTo>
                  <a:lnTo>
                    <a:pt x="2700280" y="207767"/>
                  </a:lnTo>
                  <a:lnTo>
                    <a:pt x="2711791" y="254510"/>
                  </a:lnTo>
                  <a:lnTo>
                    <a:pt x="2715767" y="303784"/>
                  </a:lnTo>
                  <a:lnTo>
                    <a:pt x="2715767" y="3390392"/>
                  </a:lnTo>
                  <a:lnTo>
                    <a:pt x="2711791" y="3439665"/>
                  </a:lnTo>
                  <a:lnTo>
                    <a:pt x="2700280" y="3486408"/>
                  </a:lnTo>
                  <a:lnTo>
                    <a:pt x="2681858" y="3529994"/>
                  </a:lnTo>
                  <a:lnTo>
                    <a:pt x="2657152" y="3569799"/>
                  </a:lnTo>
                  <a:lnTo>
                    <a:pt x="2626788" y="3605196"/>
                  </a:lnTo>
                  <a:lnTo>
                    <a:pt x="2591391" y="3635560"/>
                  </a:lnTo>
                  <a:lnTo>
                    <a:pt x="2551586" y="3660266"/>
                  </a:lnTo>
                  <a:lnTo>
                    <a:pt x="2508000" y="3678688"/>
                  </a:lnTo>
                  <a:lnTo>
                    <a:pt x="2461257" y="3690199"/>
                  </a:lnTo>
                  <a:lnTo>
                    <a:pt x="2411983" y="3694176"/>
                  </a:lnTo>
                  <a:lnTo>
                    <a:pt x="303783" y="3694176"/>
                  </a:lnTo>
                  <a:lnTo>
                    <a:pt x="254510" y="3690199"/>
                  </a:lnTo>
                  <a:lnTo>
                    <a:pt x="207767" y="3678688"/>
                  </a:lnTo>
                  <a:lnTo>
                    <a:pt x="164181" y="3660266"/>
                  </a:lnTo>
                  <a:lnTo>
                    <a:pt x="124376" y="3635560"/>
                  </a:lnTo>
                  <a:lnTo>
                    <a:pt x="88979" y="3605196"/>
                  </a:lnTo>
                  <a:lnTo>
                    <a:pt x="58615" y="3569799"/>
                  </a:lnTo>
                  <a:lnTo>
                    <a:pt x="33909" y="3529994"/>
                  </a:lnTo>
                  <a:lnTo>
                    <a:pt x="15487" y="3486408"/>
                  </a:lnTo>
                  <a:lnTo>
                    <a:pt x="3976" y="3439665"/>
                  </a:lnTo>
                  <a:lnTo>
                    <a:pt x="0" y="3390392"/>
                  </a:lnTo>
                  <a:lnTo>
                    <a:pt x="0" y="303784"/>
                  </a:lnTo>
                  <a:close/>
                </a:path>
              </a:pathLst>
            </a:custGeom>
            <a:ln w="19049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38321" y="4731258"/>
              <a:ext cx="2715895" cy="588645"/>
            </a:xfrm>
            <a:custGeom>
              <a:avLst/>
              <a:gdLst/>
              <a:ahLst/>
              <a:cxnLst/>
              <a:rect l="l" t="t" r="r" b="b"/>
              <a:pathLst>
                <a:path w="2715895" h="588645">
                  <a:moveTo>
                    <a:pt x="2715767" y="0"/>
                  </a:moveTo>
                  <a:lnTo>
                    <a:pt x="0" y="0"/>
                  </a:lnTo>
                  <a:lnTo>
                    <a:pt x="3486" y="47706"/>
                  </a:lnTo>
                  <a:lnTo>
                    <a:pt x="13577" y="92964"/>
                  </a:lnTo>
                  <a:lnTo>
                    <a:pt x="29726" y="135165"/>
                  </a:lnTo>
                  <a:lnTo>
                    <a:pt x="51381" y="173705"/>
                  </a:lnTo>
                  <a:lnTo>
                    <a:pt x="77993" y="207978"/>
                  </a:lnTo>
                  <a:lnTo>
                    <a:pt x="109014" y="237378"/>
                  </a:lnTo>
                  <a:lnTo>
                    <a:pt x="143894" y="261299"/>
                  </a:lnTo>
                  <a:lnTo>
                    <a:pt x="182083" y="279135"/>
                  </a:lnTo>
                  <a:lnTo>
                    <a:pt x="223032" y="290281"/>
                  </a:lnTo>
                  <a:lnTo>
                    <a:pt x="266191" y="294132"/>
                  </a:lnTo>
                  <a:lnTo>
                    <a:pt x="1091691" y="294132"/>
                  </a:lnTo>
                  <a:lnTo>
                    <a:pt x="1134851" y="297982"/>
                  </a:lnTo>
                  <a:lnTo>
                    <a:pt x="1175800" y="309128"/>
                  </a:lnTo>
                  <a:lnTo>
                    <a:pt x="1213989" y="326964"/>
                  </a:lnTo>
                  <a:lnTo>
                    <a:pt x="1248869" y="350885"/>
                  </a:lnTo>
                  <a:lnTo>
                    <a:pt x="1279890" y="380285"/>
                  </a:lnTo>
                  <a:lnTo>
                    <a:pt x="1306502" y="414558"/>
                  </a:lnTo>
                  <a:lnTo>
                    <a:pt x="1328157" y="453098"/>
                  </a:lnTo>
                  <a:lnTo>
                    <a:pt x="1344306" y="495300"/>
                  </a:lnTo>
                  <a:lnTo>
                    <a:pt x="1354397" y="540557"/>
                  </a:lnTo>
                  <a:lnTo>
                    <a:pt x="1357883" y="588264"/>
                  </a:lnTo>
                  <a:lnTo>
                    <a:pt x="1361370" y="540557"/>
                  </a:lnTo>
                  <a:lnTo>
                    <a:pt x="1371461" y="495300"/>
                  </a:lnTo>
                  <a:lnTo>
                    <a:pt x="1387610" y="453098"/>
                  </a:lnTo>
                  <a:lnTo>
                    <a:pt x="1409265" y="414558"/>
                  </a:lnTo>
                  <a:lnTo>
                    <a:pt x="1435877" y="380285"/>
                  </a:lnTo>
                  <a:lnTo>
                    <a:pt x="1466898" y="350885"/>
                  </a:lnTo>
                  <a:lnTo>
                    <a:pt x="1501778" y="326964"/>
                  </a:lnTo>
                  <a:lnTo>
                    <a:pt x="1539967" y="309128"/>
                  </a:lnTo>
                  <a:lnTo>
                    <a:pt x="1580916" y="297982"/>
                  </a:lnTo>
                  <a:lnTo>
                    <a:pt x="1624076" y="294132"/>
                  </a:lnTo>
                  <a:lnTo>
                    <a:pt x="2449576" y="294132"/>
                  </a:lnTo>
                  <a:lnTo>
                    <a:pt x="2492735" y="290281"/>
                  </a:lnTo>
                  <a:lnTo>
                    <a:pt x="2533684" y="279135"/>
                  </a:lnTo>
                  <a:lnTo>
                    <a:pt x="2571873" y="261299"/>
                  </a:lnTo>
                  <a:lnTo>
                    <a:pt x="2606753" y="237378"/>
                  </a:lnTo>
                  <a:lnTo>
                    <a:pt x="2637774" y="207978"/>
                  </a:lnTo>
                  <a:lnTo>
                    <a:pt x="2664386" y="173705"/>
                  </a:lnTo>
                  <a:lnTo>
                    <a:pt x="2686041" y="135165"/>
                  </a:lnTo>
                  <a:lnTo>
                    <a:pt x="2702190" y="92964"/>
                  </a:lnTo>
                  <a:lnTo>
                    <a:pt x="2712281" y="47706"/>
                  </a:lnTo>
                  <a:lnTo>
                    <a:pt x="2715767" y="0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38321" y="4731258"/>
              <a:ext cx="2715895" cy="588645"/>
            </a:xfrm>
            <a:custGeom>
              <a:avLst/>
              <a:gdLst/>
              <a:ahLst/>
              <a:cxnLst/>
              <a:rect l="l" t="t" r="r" b="b"/>
              <a:pathLst>
                <a:path w="2715895" h="588645">
                  <a:moveTo>
                    <a:pt x="2715767" y="0"/>
                  </a:moveTo>
                  <a:lnTo>
                    <a:pt x="2712281" y="47706"/>
                  </a:lnTo>
                  <a:lnTo>
                    <a:pt x="2702190" y="92964"/>
                  </a:lnTo>
                  <a:lnTo>
                    <a:pt x="2686041" y="135165"/>
                  </a:lnTo>
                  <a:lnTo>
                    <a:pt x="2664386" y="173705"/>
                  </a:lnTo>
                  <a:lnTo>
                    <a:pt x="2637774" y="207978"/>
                  </a:lnTo>
                  <a:lnTo>
                    <a:pt x="2606753" y="237378"/>
                  </a:lnTo>
                  <a:lnTo>
                    <a:pt x="2571873" y="261299"/>
                  </a:lnTo>
                  <a:lnTo>
                    <a:pt x="2533684" y="279135"/>
                  </a:lnTo>
                  <a:lnTo>
                    <a:pt x="2492735" y="290281"/>
                  </a:lnTo>
                  <a:lnTo>
                    <a:pt x="2449576" y="294132"/>
                  </a:lnTo>
                  <a:lnTo>
                    <a:pt x="1624076" y="294132"/>
                  </a:lnTo>
                  <a:lnTo>
                    <a:pt x="1580916" y="297982"/>
                  </a:lnTo>
                  <a:lnTo>
                    <a:pt x="1539967" y="309128"/>
                  </a:lnTo>
                  <a:lnTo>
                    <a:pt x="1501778" y="326964"/>
                  </a:lnTo>
                  <a:lnTo>
                    <a:pt x="1466898" y="350885"/>
                  </a:lnTo>
                  <a:lnTo>
                    <a:pt x="1435877" y="380285"/>
                  </a:lnTo>
                  <a:lnTo>
                    <a:pt x="1409265" y="414558"/>
                  </a:lnTo>
                  <a:lnTo>
                    <a:pt x="1387610" y="453098"/>
                  </a:lnTo>
                  <a:lnTo>
                    <a:pt x="1371461" y="495300"/>
                  </a:lnTo>
                  <a:lnTo>
                    <a:pt x="1361370" y="540557"/>
                  </a:lnTo>
                  <a:lnTo>
                    <a:pt x="1357883" y="588264"/>
                  </a:lnTo>
                  <a:lnTo>
                    <a:pt x="1354397" y="540557"/>
                  </a:lnTo>
                  <a:lnTo>
                    <a:pt x="1344306" y="495300"/>
                  </a:lnTo>
                  <a:lnTo>
                    <a:pt x="1328157" y="453098"/>
                  </a:lnTo>
                  <a:lnTo>
                    <a:pt x="1306502" y="414558"/>
                  </a:lnTo>
                  <a:lnTo>
                    <a:pt x="1279890" y="380285"/>
                  </a:lnTo>
                  <a:lnTo>
                    <a:pt x="1248869" y="350885"/>
                  </a:lnTo>
                  <a:lnTo>
                    <a:pt x="1213989" y="326964"/>
                  </a:lnTo>
                  <a:lnTo>
                    <a:pt x="1175800" y="309128"/>
                  </a:lnTo>
                  <a:lnTo>
                    <a:pt x="1134851" y="297982"/>
                  </a:lnTo>
                  <a:lnTo>
                    <a:pt x="1091691" y="294132"/>
                  </a:lnTo>
                  <a:lnTo>
                    <a:pt x="266191" y="294132"/>
                  </a:lnTo>
                  <a:lnTo>
                    <a:pt x="223032" y="290281"/>
                  </a:lnTo>
                  <a:lnTo>
                    <a:pt x="182083" y="279135"/>
                  </a:lnTo>
                  <a:lnTo>
                    <a:pt x="143894" y="261299"/>
                  </a:lnTo>
                  <a:lnTo>
                    <a:pt x="109014" y="237378"/>
                  </a:lnTo>
                  <a:lnTo>
                    <a:pt x="77993" y="207978"/>
                  </a:lnTo>
                  <a:lnTo>
                    <a:pt x="51381" y="173705"/>
                  </a:lnTo>
                  <a:lnTo>
                    <a:pt x="29726" y="135165"/>
                  </a:lnTo>
                  <a:lnTo>
                    <a:pt x="13577" y="92964"/>
                  </a:lnTo>
                  <a:lnTo>
                    <a:pt x="3486" y="477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43280" y="244856"/>
            <a:ext cx="5317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/>
              <a:t>4</a:t>
            </a:r>
            <a:r>
              <a:rPr sz="3200" spc="-240" dirty="0"/>
              <a:t> </a:t>
            </a:r>
            <a:r>
              <a:rPr sz="2800" spc="-155" dirty="0"/>
              <a:t>ша</a:t>
            </a:r>
            <a:r>
              <a:rPr sz="2800" spc="-175" dirty="0"/>
              <a:t>г</a:t>
            </a:r>
            <a:r>
              <a:rPr sz="2800" spc="-55" dirty="0"/>
              <a:t>а</a:t>
            </a:r>
            <a:r>
              <a:rPr sz="2800" spc="-125" dirty="0"/>
              <a:t> </a:t>
            </a:r>
            <a:r>
              <a:rPr sz="2800" dirty="0"/>
              <a:t>д</a:t>
            </a:r>
            <a:r>
              <a:rPr sz="2800" spc="-120" dirty="0"/>
              <a:t>ля</a:t>
            </a:r>
            <a:r>
              <a:rPr sz="2800" spc="-125" dirty="0"/>
              <a:t> </a:t>
            </a:r>
            <a:r>
              <a:rPr sz="2800" spc="15" dirty="0"/>
              <a:t>вс</a:t>
            </a:r>
            <a:r>
              <a:rPr sz="2800" spc="60" dirty="0"/>
              <a:t>т</a:t>
            </a:r>
            <a:r>
              <a:rPr sz="2800" spc="-80" dirty="0"/>
              <a:t>упл</a:t>
            </a:r>
            <a:r>
              <a:rPr sz="2800" spc="-85" dirty="0"/>
              <a:t>ен</a:t>
            </a:r>
            <a:r>
              <a:rPr sz="2800" spc="-95" dirty="0"/>
              <a:t>и</a:t>
            </a:r>
            <a:r>
              <a:rPr sz="2800" spc="-75" dirty="0"/>
              <a:t>я</a:t>
            </a:r>
            <a:r>
              <a:rPr sz="2800" spc="-110" dirty="0"/>
              <a:t> </a:t>
            </a:r>
            <a:r>
              <a:rPr sz="2800" spc="-85" dirty="0"/>
              <a:t>в</a:t>
            </a:r>
            <a:r>
              <a:rPr sz="2800" spc="-125" dirty="0"/>
              <a:t> </a:t>
            </a:r>
            <a:r>
              <a:rPr sz="2800" spc="-40" dirty="0"/>
              <a:t>П</a:t>
            </a:r>
            <a:r>
              <a:rPr sz="2800" spc="-80" dirty="0"/>
              <a:t>Д</a:t>
            </a:r>
            <a:r>
              <a:rPr sz="2800" spc="114" dirty="0"/>
              <a:t>С</a:t>
            </a:r>
            <a:endParaRPr sz="2800"/>
          </a:p>
        </p:txBody>
      </p:sp>
      <p:sp>
        <p:nvSpPr>
          <p:cNvPr id="20" name="object 20"/>
          <p:cNvSpPr txBox="1"/>
          <p:nvPr/>
        </p:nvSpPr>
        <p:spPr>
          <a:xfrm>
            <a:off x="1503425" y="5431332"/>
            <a:ext cx="558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0" dirty="0">
                <a:solidFill>
                  <a:srgbClr val="017D73"/>
                </a:solidFill>
                <a:latin typeface="Tahoma"/>
                <a:cs typeface="Tahoma"/>
              </a:rPr>
              <a:t>01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94708" y="5431332"/>
            <a:ext cx="60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017D73"/>
                </a:solidFill>
                <a:latin typeface="Tahoma"/>
                <a:cs typeface="Tahoma"/>
              </a:rPr>
              <a:t>02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07326" y="5431332"/>
            <a:ext cx="60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017D73"/>
                </a:solidFill>
                <a:latin typeface="Tahoma"/>
                <a:cs typeface="Tahoma"/>
              </a:rPr>
              <a:t>03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217022" y="5431332"/>
            <a:ext cx="608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17D73"/>
                </a:solidFill>
                <a:latin typeface="Tahoma"/>
                <a:cs typeface="Tahoma"/>
              </a:rPr>
              <a:t>04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1400" y="3225800"/>
            <a:ext cx="2066925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Принять</a:t>
            </a:r>
            <a:r>
              <a:rPr sz="1800" spc="-114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решение </a:t>
            </a:r>
            <a:r>
              <a:rPr sz="1800" spc="-459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5" dirty="0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z="18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подключении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20"/>
              </a:lnSpc>
            </a:pPr>
            <a:r>
              <a:rPr sz="18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к</a:t>
            </a:r>
            <a:r>
              <a:rPr sz="18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0D0D0D"/>
                </a:solidFill>
                <a:latin typeface="Microsoft Sans Serif"/>
                <a:cs typeface="Microsoft Sans Serif"/>
              </a:rPr>
              <a:t>ПДС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379711" y="3202940"/>
            <a:ext cx="1979295" cy="95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8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Вносить</a:t>
            </a:r>
            <a:r>
              <a:rPr sz="18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взносы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730"/>
              </a:lnSpc>
            </a:pP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любом</a:t>
            </a:r>
            <a:r>
              <a:rPr sz="18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размере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730"/>
              </a:lnSpc>
            </a:pPr>
            <a:r>
              <a:rPr sz="1800" spc="130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18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любой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945"/>
              </a:lnSpc>
            </a:pPr>
            <a:r>
              <a:rPr sz="1800"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периодичностью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66713" y="3202940"/>
            <a:ext cx="22237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8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Заключить</a:t>
            </a:r>
            <a:r>
              <a:rPr sz="1800" spc="-8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0" dirty="0">
                <a:solidFill>
                  <a:srgbClr val="0D0D0D"/>
                </a:solidFill>
                <a:latin typeface="Microsoft Sans Serif"/>
                <a:cs typeface="Microsoft Sans Serif"/>
              </a:rPr>
              <a:t>договор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730"/>
              </a:lnSpc>
            </a:pP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выбранным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730"/>
              </a:lnSpc>
            </a:pP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НПФ</a:t>
            </a:r>
            <a:r>
              <a:rPr sz="18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70" dirty="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D0D0D"/>
                </a:solidFill>
                <a:latin typeface="Microsoft Sans Serif"/>
                <a:cs typeface="Microsoft Sans Serif"/>
              </a:rPr>
              <a:t>сайте,</a:t>
            </a:r>
            <a:endParaRPr sz="1800">
              <a:latin typeface="Microsoft Sans Serif"/>
              <a:cs typeface="Microsoft Sans Serif"/>
            </a:endParaRPr>
          </a:p>
          <a:p>
            <a:pPr marL="12700" marR="706755" algn="just">
              <a:lnSpc>
                <a:spcPct val="80000"/>
              </a:lnSpc>
              <a:spcBef>
                <a:spcPts val="215"/>
              </a:spcBef>
            </a:pP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6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0" dirty="0">
                <a:solidFill>
                  <a:srgbClr val="0D0D0D"/>
                </a:solidFill>
                <a:latin typeface="Microsoft Sans Serif"/>
                <a:cs typeface="Microsoft Sans Serif"/>
              </a:rPr>
              <a:t>мобильном </a:t>
            </a:r>
            <a:r>
              <a:rPr sz="1800" spc="-46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приложении, </a:t>
            </a:r>
            <a:r>
              <a:rPr sz="1800" spc="-47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90" dirty="0">
                <a:solidFill>
                  <a:srgbClr val="0D0D0D"/>
                </a:solidFill>
                <a:latin typeface="Microsoft Sans Serif"/>
                <a:cs typeface="Microsoft Sans Serif"/>
              </a:rPr>
              <a:t>или</a:t>
            </a:r>
            <a:r>
              <a:rPr sz="18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10" dirty="0">
                <a:solidFill>
                  <a:srgbClr val="0D0D0D"/>
                </a:solidFill>
                <a:latin typeface="Microsoft Sans Serif"/>
                <a:cs typeface="Microsoft Sans Serif"/>
              </a:rPr>
              <a:t>очно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54095" y="3225800"/>
            <a:ext cx="1570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Выбрать</a:t>
            </a:r>
            <a:r>
              <a:rPr sz="1800" spc="-8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НПФ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266532" y="1781555"/>
            <a:ext cx="1033144" cy="986155"/>
            <a:chOff x="1266532" y="1781555"/>
            <a:chExt cx="1033144" cy="986155"/>
          </a:xfrm>
        </p:grpSpPr>
        <p:sp>
          <p:nvSpPr>
            <p:cNvPr id="29" name="object 29"/>
            <p:cNvSpPr/>
            <p:nvPr/>
          </p:nvSpPr>
          <p:spPr>
            <a:xfrm>
              <a:off x="1266532" y="1781555"/>
              <a:ext cx="1033144" cy="986155"/>
            </a:xfrm>
            <a:custGeom>
              <a:avLst/>
              <a:gdLst/>
              <a:ahLst/>
              <a:cxnLst/>
              <a:rect l="l" t="t" r="r" b="b"/>
              <a:pathLst>
                <a:path w="1033144" h="986155">
                  <a:moveTo>
                    <a:pt x="24803" y="576834"/>
                  </a:moveTo>
                  <a:lnTo>
                    <a:pt x="6515" y="576834"/>
                  </a:lnTo>
                  <a:lnTo>
                    <a:pt x="0" y="585470"/>
                  </a:lnTo>
                  <a:lnTo>
                    <a:pt x="0" y="932815"/>
                  </a:lnTo>
                  <a:lnTo>
                    <a:pt x="4032" y="953023"/>
                  </a:lnTo>
                  <a:lnTo>
                    <a:pt x="15179" y="969994"/>
                  </a:lnTo>
                  <a:lnTo>
                    <a:pt x="32018" y="981678"/>
                  </a:lnTo>
                  <a:lnTo>
                    <a:pt x="53124" y="986028"/>
                  </a:lnTo>
                  <a:lnTo>
                    <a:pt x="266611" y="986028"/>
                  </a:lnTo>
                  <a:lnTo>
                    <a:pt x="287302" y="981838"/>
                  </a:lnTo>
                  <a:lnTo>
                    <a:pt x="304218" y="970422"/>
                  </a:lnTo>
                  <a:lnTo>
                    <a:pt x="315635" y="953506"/>
                  </a:lnTo>
                  <a:lnTo>
                    <a:pt x="316070" y="951357"/>
                  </a:lnTo>
                  <a:lnTo>
                    <a:pt x="51981" y="951357"/>
                  </a:lnTo>
                  <a:lnTo>
                    <a:pt x="44390" y="949977"/>
                  </a:lnTo>
                  <a:lnTo>
                    <a:pt x="38217" y="946134"/>
                  </a:lnTo>
                  <a:lnTo>
                    <a:pt x="34068" y="940266"/>
                  </a:lnTo>
                  <a:lnTo>
                    <a:pt x="32550" y="932815"/>
                  </a:lnTo>
                  <a:lnTo>
                    <a:pt x="32550" y="584327"/>
                  </a:lnTo>
                  <a:lnTo>
                    <a:pt x="24803" y="576834"/>
                  </a:lnTo>
                  <a:close/>
                </a:path>
                <a:path w="1033144" h="986155">
                  <a:moveTo>
                    <a:pt x="315912" y="450850"/>
                  </a:moveTo>
                  <a:lnTo>
                    <a:pt x="265595" y="450850"/>
                  </a:lnTo>
                  <a:lnTo>
                    <a:pt x="273205" y="452387"/>
                  </a:lnTo>
                  <a:lnTo>
                    <a:pt x="279422" y="456580"/>
                  </a:lnTo>
                  <a:lnTo>
                    <a:pt x="283615" y="462797"/>
                  </a:lnTo>
                  <a:lnTo>
                    <a:pt x="285153" y="470408"/>
                  </a:lnTo>
                  <a:lnTo>
                    <a:pt x="285153" y="932815"/>
                  </a:lnTo>
                  <a:lnTo>
                    <a:pt x="283615" y="940266"/>
                  </a:lnTo>
                  <a:lnTo>
                    <a:pt x="279422" y="946134"/>
                  </a:lnTo>
                  <a:lnTo>
                    <a:pt x="273205" y="949977"/>
                  </a:lnTo>
                  <a:lnTo>
                    <a:pt x="265595" y="951357"/>
                  </a:lnTo>
                  <a:lnTo>
                    <a:pt x="316070" y="951357"/>
                  </a:lnTo>
                  <a:lnTo>
                    <a:pt x="319824" y="932815"/>
                  </a:lnTo>
                  <a:lnTo>
                    <a:pt x="319824" y="888238"/>
                  </a:lnTo>
                  <a:lnTo>
                    <a:pt x="397508" y="888238"/>
                  </a:lnTo>
                  <a:lnTo>
                    <a:pt x="320840" y="850265"/>
                  </a:lnTo>
                  <a:lnTo>
                    <a:pt x="320840" y="509524"/>
                  </a:lnTo>
                  <a:lnTo>
                    <a:pt x="362071" y="457327"/>
                  </a:lnTo>
                  <a:lnTo>
                    <a:pt x="318681" y="457327"/>
                  </a:lnTo>
                  <a:lnTo>
                    <a:pt x="315912" y="450850"/>
                  </a:lnTo>
                  <a:close/>
                </a:path>
                <a:path w="1033144" h="986155">
                  <a:moveTo>
                    <a:pt x="397508" y="888238"/>
                  </a:moveTo>
                  <a:lnTo>
                    <a:pt x="319824" y="888238"/>
                  </a:lnTo>
                  <a:lnTo>
                    <a:pt x="402247" y="928497"/>
                  </a:lnTo>
                  <a:lnTo>
                    <a:pt x="405422" y="929640"/>
                  </a:lnTo>
                  <a:lnTo>
                    <a:pt x="740321" y="929640"/>
                  </a:lnTo>
                  <a:lnTo>
                    <a:pt x="746925" y="921893"/>
                  </a:lnTo>
                  <a:lnTo>
                    <a:pt x="746925" y="904621"/>
                  </a:lnTo>
                  <a:lnTo>
                    <a:pt x="738289" y="897001"/>
                  </a:lnTo>
                  <a:lnTo>
                    <a:pt x="415201" y="897001"/>
                  </a:lnTo>
                  <a:lnTo>
                    <a:pt x="397508" y="888238"/>
                  </a:lnTo>
                  <a:close/>
                </a:path>
                <a:path w="1033144" h="986155">
                  <a:moveTo>
                    <a:pt x="644581" y="32639"/>
                  </a:moveTo>
                  <a:lnTo>
                    <a:pt x="553504" y="32639"/>
                  </a:lnTo>
                  <a:lnTo>
                    <a:pt x="570010" y="33555"/>
                  </a:lnTo>
                  <a:lnTo>
                    <a:pt x="587254" y="36734"/>
                  </a:lnTo>
                  <a:lnTo>
                    <a:pt x="639465" y="70594"/>
                  </a:lnTo>
                  <a:lnTo>
                    <a:pt x="659860" y="126692"/>
                  </a:lnTo>
                  <a:lnTo>
                    <a:pt x="662343" y="164338"/>
                  </a:lnTo>
                  <a:lnTo>
                    <a:pt x="662343" y="352044"/>
                  </a:lnTo>
                  <a:lnTo>
                    <a:pt x="670979" y="358648"/>
                  </a:lnTo>
                  <a:lnTo>
                    <a:pt x="946442" y="358648"/>
                  </a:lnTo>
                  <a:lnTo>
                    <a:pt x="967218" y="363013"/>
                  </a:lnTo>
                  <a:lnTo>
                    <a:pt x="984446" y="374808"/>
                  </a:lnTo>
                  <a:lnTo>
                    <a:pt x="996198" y="392080"/>
                  </a:lnTo>
                  <a:lnTo>
                    <a:pt x="1000544" y="412877"/>
                  </a:lnTo>
                  <a:lnTo>
                    <a:pt x="996198" y="434228"/>
                  </a:lnTo>
                  <a:lnTo>
                    <a:pt x="984446" y="451485"/>
                  </a:lnTo>
                  <a:lnTo>
                    <a:pt x="967218" y="463026"/>
                  </a:lnTo>
                  <a:lnTo>
                    <a:pt x="946442" y="467233"/>
                  </a:lnTo>
                  <a:lnTo>
                    <a:pt x="794677" y="467233"/>
                  </a:lnTo>
                  <a:lnTo>
                    <a:pt x="786930" y="475869"/>
                  </a:lnTo>
                  <a:lnTo>
                    <a:pt x="786930" y="493141"/>
                  </a:lnTo>
                  <a:lnTo>
                    <a:pt x="795693" y="499745"/>
                  </a:lnTo>
                  <a:lnTo>
                    <a:pt x="931202" y="499745"/>
                  </a:lnTo>
                  <a:lnTo>
                    <a:pt x="951073" y="504735"/>
                  </a:lnTo>
                  <a:lnTo>
                    <a:pt x="967301" y="516715"/>
                  </a:lnTo>
                  <a:lnTo>
                    <a:pt x="978243" y="533767"/>
                  </a:lnTo>
                  <a:lnTo>
                    <a:pt x="982256" y="553974"/>
                  </a:lnTo>
                  <a:lnTo>
                    <a:pt x="978049" y="574823"/>
                  </a:lnTo>
                  <a:lnTo>
                    <a:pt x="966508" y="592089"/>
                  </a:lnTo>
                  <a:lnTo>
                    <a:pt x="949251" y="603855"/>
                  </a:lnTo>
                  <a:lnTo>
                    <a:pt x="927900" y="608203"/>
                  </a:lnTo>
                  <a:lnTo>
                    <a:pt x="794677" y="608203"/>
                  </a:lnTo>
                  <a:lnTo>
                    <a:pt x="786930" y="616966"/>
                  </a:lnTo>
                  <a:lnTo>
                    <a:pt x="786930" y="634365"/>
                  </a:lnTo>
                  <a:lnTo>
                    <a:pt x="795693" y="640842"/>
                  </a:lnTo>
                  <a:lnTo>
                    <a:pt x="917105" y="640842"/>
                  </a:lnTo>
                  <a:lnTo>
                    <a:pt x="936032" y="646422"/>
                  </a:lnTo>
                  <a:lnTo>
                    <a:pt x="951172" y="658622"/>
                  </a:lnTo>
                  <a:lnTo>
                    <a:pt x="961217" y="675489"/>
                  </a:lnTo>
                  <a:lnTo>
                    <a:pt x="964857" y="695071"/>
                  </a:lnTo>
                  <a:lnTo>
                    <a:pt x="960652" y="715940"/>
                  </a:lnTo>
                  <a:lnTo>
                    <a:pt x="949124" y="733250"/>
                  </a:lnTo>
                  <a:lnTo>
                    <a:pt x="931906" y="745059"/>
                  </a:lnTo>
                  <a:lnTo>
                    <a:pt x="910628" y="749427"/>
                  </a:lnTo>
                  <a:lnTo>
                    <a:pt x="794677" y="749427"/>
                  </a:lnTo>
                  <a:lnTo>
                    <a:pt x="786930" y="758063"/>
                  </a:lnTo>
                  <a:lnTo>
                    <a:pt x="786930" y="775462"/>
                  </a:lnTo>
                  <a:lnTo>
                    <a:pt x="795693" y="781939"/>
                  </a:lnTo>
                  <a:lnTo>
                    <a:pt x="900849" y="781939"/>
                  </a:lnTo>
                  <a:lnTo>
                    <a:pt x="903008" y="782955"/>
                  </a:lnTo>
                  <a:lnTo>
                    <a:pt x="920454" y="789930"/>
                  </a:lnTo>
                  <a:lnTo>
                    <a:pt x="934567" y="801989"/>
                  </a:lnTo>
                  <a:lnTo>
                    <a:pt x="944013" y="818120"/>
                  </a:lnTo>
                  <a:lnTo>
                    <a:pt x="947458" y="837311"/>
                  </a:lnTo>
                  <a:lnTo>
                    <a:pt x="943110" y="858589"/>
                  </a:lnTo>
                  <a:lnTo>
                    <a:pt x="931344" y="875807"/>
                  </a:lnTo>
                  <a:lnTo>
                    <a:pt x="914078" y="887335"/>
                  </a:lnTo>
                  <a:lnTo>
                    <a:pt x="893229" y="891540"/>
                  </a:lnTo>
                  <a:lnTo>
                    <a:pt x="794677" y="891540"/>
                  </a:lnTo>
                  <a:lnTo>
                    <a:pt x="786930" y="900303"/>
                  </a:lnTo>
                  <a:lnTo>
                    <a:pt x="786930" y="917702"/>
                  </a:lnTo>
                  <a:lnTo>
                    <a:pt x="795693" y="924179"/>
                  </a:lnTo>
                  <a:lnTo>
                    <a:pt x="893229" y="924179"/>
                  </a:lnTo>
                  <a:lnTo>
                    <a:pt x="927534" y="917305"/>
                  </a:lnTo>
                  <a:lnTo>
                    <a:pt x="955459" y="898525"/>
                  </a:lnTo>
                  <a:lnTo>
                    <a:pt x="974239" y="870600"/>
                  </a:lnTo>
                  <a:lnTo>
                    <a:pt x="981113" y="836295"/>
                  </a:lnTo>
                  <a:lnTo>
                    <a:pt x="979154" y="817362"/>
                  </a:lnTo>
                  <a:lnTo>
                    <a:pt x="973540" y="799988"/>
                  </a:lnTo>
                  <a:lnTo>
                    <a:pt x="964664" y="784449"/>
                  </a:lnTo>
                  <a:lnTo>
                    <a:pt x="952919" y="771017"/>
                  </a:lnTo>
                  <a:lnTo>
                    <a:pt x="971435" y="757348"/>
                  </a:lnTo>
                  <a:lnTo>
                    <a:pt x="985796" y="739489"/>
                  </a:lnTo>
                  <a:lnTo>
                    <a:pt x="995085" y="718153"/>
                  </a:lnTo>
                  <a:lnTo>
                    <a:pt x="998385" y="694055"/>
                  </a:lnTo>
                  <a:lnTo>
                    <a:pt x="996428" y="675177"/>
                  </a:lnTo>
                  <a:lnTo>
                    <a:pt x="990828" y="657812"/>
                  </a:lnTo>
                  <a:lnTo>
                    <a:pt x="981990" y="642280"/>
                  </a:lnTo>
                  <a:lnTo>
                    <a:pt x="970318" y="628904"/>
                  </a:lnTo>
                  <a:lnTo>
                    <a:pt x="988655" y="618747"/>
                  </a:lnTo>
                  <a:lnTo>
                    <a:pt x="1002623" y="602424"/>
                  </a:lnTo>
                  <a:lnTo>
                    <a:pt x="1011519" y="581433"/>
                  </a:lnTo>
                  <a:lnTo>
                    <a:pt x="1014641" y="557276"/>
                  </a:lnTo>
                  <a:lnTo>
                    <a:pt x="1012682" y="538398"/>
                  </a:lnTo>
                  <a:lnTo>
                    <a:pt x="1007068" y="521033"/>
                  </a:lnTo>
                  <a:lnTo>
                    <a:pt x="998192" y="505501"/>
                  </a:lnTo>
                  <a:lnTo>
                    <a:pt x="986447" y="492125"/>
                  </a:lnTo>
                  <a:lnTo>
                    <a:pt x="1005195" y="478420"/>
                  </a:lnTo>
                  <a:lnTo>
                    <a:pt x="1019943" y="460406"/>
                  </a:lnTo>
                  <a:lnTo>
                    <a:pt x="1029595" y="438725"/>
                  </a:lnTo>
                  <a:lnTo>
                    <a:pt x="1033056" y="414020"/>
                  </a:lnTo>
                  <a:lnTo>
                    <a:pt x="1026043" y="379660"/>
                  </a:lnTo>
                  <a:lnTo>
                    <a:pt x="1006957" y="351742"/>
                  </a:lnTo>
                  <a:lnTo>
                    <a:pt x="978727" y="332992"/>
                  </a:lnTo>
                  <a:lnTo>
                    <a:pt x="944283" y="326136"/>
                  </a:lnTo>
                  <a:lnTo>
                    <a:pt x="693839" y="326136"/>
                  </a:lnTo>
                  <a:lnTo>
                    <a:pt x="693839" y="166497"/>
                  </a:lnTo>
                  <a:lnTo>
                    <a:pt x="690366" y="120947"/>
                  </a:lnTo>
                  <a:lnTo>
                    <a:pt x="679964" y="82232"/>
                  </a:lnTo>
                  <a:lnTo>
                    <a:pt x="662656" y="50661"/>
                  </a:lnTo>
                  <a:lnTo>
                    <a:pt x="644581" y="32639"/>
                  </a:lnTo>
                  <a:close/>
                </a:path>
                <a:path w="1033144" h="986155">
                  <a:moveTo>
                    <a:pt x="266611" y="417195"/>
                  </a:moveTo>
                  <a:lnTo>
                    <a:pt x="53124" y="417195"/>
                  </a:lnTo>
                  <a:lnTo>
                    <a:pt x="32875" y="421241"/>
                  </a:lnTo>
                  <a:lnTo>
                    <a:pt x="15941" y="432419"/>
                  </a:lnTo>
                  <a:lnTo>
                    <a:pt x="4317" y="449288"/>
                  </a:lnTo>
                  <a:lnTo>
                    <a:pt x="0" y="470408"/>
                  </a:lnTo>
                  <a:lnTo>
                    <a:pt x="0" y="532257"/>
                  </a:lnTo>
                  <a:lnTo>
                    <a:pt x="8674" y="538734"/>
                  </a:lnTo>
                  <a:lnTo>
                    <a:pt x="24803" y="538734"/>
                  </a:lnTo>
                  <a:lnTo>
                    <a:pt x="32550" y="531241"/>
                  </a:lnTo>
                  <a:lnTo>
                    <a:pt x="32550" y="470408"/>
                  </a:lnTo>
                  <a:lnTo>
                    <a:pt x="34068" y="462797"/>
                  </a:lnTo>
                  <a:lnTo>
                    <a:pt x="38217" y="456580"/>
                  </a:lnTo>
                  <a:lnTo>
                    <a:pt x="44390" y="452387"/>
                  </a:lnTo>
                  <a:lnTo>
                    <a:pt x="51981" y="450850"/>
                  </a:lnTo>
                  <a:lnTo>
                    <a:pt x="315912" y="450850"/>
                  </a:lnTo>
                  <a:lnTo>
                    <a:pt x="311902" y="441465"/>
                  </a:lnTo>
                  <a:lnTo>
                    <a:pt x="300361" y="428736"/>
                  </a:lnTo>
                  <a:lnTo>
                    <a:pt x="284962" y="420268"/>
                  </a:lnTo>
                  <a:lnTo>
                    <a:pt x="266611" y="417195"/>
                  </a:lnTo>
                  <a:close/>
                </a:path>
                <a:path w="1033144" h="986155">
                  <a:moveTo>
                    <a:pt x="548678" y="0"/>
                  </a:moveTo>
                  <a:lnTo>
                    <a:pt x="499332" y="5625"/>
                  </a:lnTo>
                  <a:lnTo>
                    <a:pt x="482384" y="15621"/>
                  </a:lnTo>
                  <a:lnTo>
                    <a:pt x="482384" y="248920"/>
                  </a:lnTo>
                  <a:lnTo>
                    <a:pt x="318681" y="457327"/>
                  </a:lnTo>
                  <a:lnTo>
                    <a:pt x="362071" y="457327"/>
                  </a:lnTo>
                  <a:lnTo>
                    <a:pt x="513753" y="265303"/>
                  </a:lnTo>
                  <a:lnTo>
                    <a:pt x="516039" y="262001"/>
                  </a:lnTo>
                  <a:lnTo>
                    <a:pt x="518198" y="258826"/>
                  </a:lnTo>
                  <a:lnTo>
                    <a:pt x="518198" y="36322"/>
                  </a:lnTo>
                  <a:lnTo>
                    <a:pt x="525357" y="34996"/>
                  </a:lnTo>
                  <a:lnTo>
                    <a:pt x="533755" y="33813"/>
                  </a:lnTo>
                  <a:lnTo>
                    <a:pt x="543201" y="32964"/>
                  </a:lnTo>
                  <a:lnTo>
                    <a:pt x="553504" y="32639"/>
                  </a:lnTo>
                  <a:lnTo>
                    <a:pt x="644581" y="32639"/>
                  </a:lnTo>
                  <a:lnTo>
                    <a:pt x="638467" y="26543"/>
                  </a:lnTo>
                  <a:lnTo>
                    <a:pt x="616454" y="13555"/>
                  </a:lnTo>
                  <a:lnTo>
                    <a:pt x="593429" y="5413"/>
                  </a:lnTo>
                  <a:lnTo>
                    <a:pt x="570476" y="1200"/>
                  </a:lnTo>
                  <a:lnTo>
                    <a:pt x="548678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1350" y="2589275"/>
              <a:ext cx="105029" cy="105156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4133774" y="1946147"/>
            <a:ext cx="1125855" cy="841375"/>
          </a:xfrm>
          <a:custGeom>
            <a:avLst/>
            <a:gdLst/>
            <a:ahLst/>
            <a:cxnLst/>
            <a:rect l="l" t="t" r="r" b="b"/>
            <a:pathLst>
              <a:path w="1125854" h="841375">
                <a:moveTo>
                  <a:pt x="934643" y="377367"/>
                </a:moveTo>
                <a:lnTo>
                  <a:pt x="933792" y="370573"/>
                </a:lnTo>
                <a:lnTo>
                  <a:pt x="930478" y="365125"/>
                </a:lnTo>
                <a:lnTo>
                  <a:pt x="926922" y="361569"/>
                </a:lnTo>
                <a:lnTo>
                  <a:pt x="922350" y="359664"/>
                </a:lnTo>
                <a:lnTo>
                  <a:pt x="913460" y="359664"/>
                </a:lnTo>
                <a:lnTo>
                  <a:pt x="908888" y="361569"/>
                </a:lnTo>
                <a:lnTo>
                  <a:pt x="494741" y="775462"/>
                </a:lnTo>
                <a:lnTo>
                  <a:pt x="479285" y="788162"/>
                </a:lnTo>
                <a:lnTo>
                  <a:pt x="461937" y="797534"/>
                </a:lnTo>
                <a:lnTo>
                  <a:pt x="443014" y="803325"/>
                </a:lnTo>
                <a:lnTo>
                  <a:pt x="422859" y="805307"/>
                </a:lnTo>
                <a:lnTo>
                  <a:pt x="403339" y="803325"/>
                </a:lnTo>
                <a:lnTo>
                  <a:pt x="384632" y="797534"/>
                </a:lnTo>
                <a:lnTo>
                  <a:pt x="367055" y="788162"/>
                </a:lnTo>
                <a:lnTo>
                  <a:pt x="350977" y="775462"/>
                </a:lnTo>
                <a:lnTo>
                  <a:pt x="43383" y="466852"/>
                </a:lnTo>
                <a:lnTo>
                  <a:pt x="185877" y="325628"/>
                </a:lnTo>
                <a:lnTo>
                  <a:pt x="239725" y="379476"/>
                </a:lnTo>
                <a:lnTo>
                  <a:pt x="244170" y="381254"/>
                </a:lnTo>
                <a:lnTo>
                  <a:pt x="253187" y="381254"/>
                </a:lnTo>
                <a:lnTo>
                  <a:pt x="257632" y="379476"/>
                </a:lnTo>
                <a:lnTo>
                  <a:pt x="261188" y="375920"/>
                </a:lnTo>
                <a:lnTo>
                  <a:pt x="265899" y="369938"/>
                </a:lnTo>
                <a:lnTo>
                  <a:pt x="267474" y="363308"/>
                </a:lnTo>
                <a:lnTo>
                  <a:pt x="265899" y="356692"/>
                </a:lnTo>
                <a:lnTo>
                  <a:pt x="261188" y="350774"/>
                </a:lnTo>
                <a:lnTo>
                  <a:pt x="195402" y="283718"/>
                </a:lnTo>
                <a:lnTo>
                  <a:pt x="190830" y="281940"/>
                </a:lnTo>
                <a:lnTo>
                  <a:pt x="186385" y="281940"/>
                </a:lnTo>
                <a:lnTo>
                  <a:pt x="181940" y="281940"/>
                </a:lnTo>
                <a:lnTo>
                  <a:pt x="177495" y="283718"/>
                </a:lnTo>
                <a:lnTo>
                  <a:pt x="6299" y="454787"/>
                </a:lnTo>
                <a:lnTo>
                  <a:pt x="1574" y="461264"/>
                </a:lnTo>
                <a:lnTo>
                  <a:pt x="0" y="467956"/>
                </a:lnTo>
                <a:lnTo>
                  <a:pt x="1574" y="474675"/>
                </a:lnTo>
                <a:lnTo>
                  <a:pt x="325958" y="800608"/>
                </a:lnTo>
                <a:lnTo>
                  <a:pt x="369722" y="830249"/>
                </a:lnTo>
                <a:lnTo>
                  <a:pt x="421589" y="841121"/>
                </a:lnTo>
                <a:lnTo>
                  <a:pt x="448246" y="838657"/>
                </a:lnTo>
                <a:lnTo>
                  <a:pt x="496951" y="818515"/>
                </a:lnTo>
                <a:lnTo>
                  <a:pt x="928065" y="391414"/>
                </a:lnTo>
                <a:lnTo>
                  <a:pt x="932815" y="384619"/>
                </a:lnTo>
                <a:lnTo>
                  <a:pt x="934643" y="377367"/>
                </a:lnTo>
                <a:close/>
              </a:path>
              <a:path w="1125854" h="841375">
                <a:moveTo>
                  <a:pt x="1125423" y="182753"/>
                </a:moveTo>
                <a:lnTo>
                  <a:pt x="1120724" y="173228"/>
                </a:lnTo>
                <a:lnTo>
                  <a:pt x="953211" y="5461"/>
                </a:lnTo>
                <a:lnTo>
                  <a:pt x="949020" y="1778"/>
                </a:lnTo>
                <a:lnTo>
                  <a:pt x="944448" y="0"/>
                </a:lnTo>
                <a:lnTo>
                  <a:pt x="940003" y="0"/>
                </a:lnTo>
                <a:lnTo>
                  <a:pt x="935558" y="0"/>
                </a:lnTo>
                <a:lnTo>
                  <a:pt x="930986" y="1778"/>
                </a:lnTo>
                <a:lnTo>
                  <a:pt x="926795" y="5461"/>
                </a:lnTo>
                <a:lnTo>
                  <a:pt x="433781" y="500253"/>
                </a:lnTo>
                <a:lnTo>
                  <a:pt x="430225" y="502666"/>
                </a:lnTo>
                <a:lnTo>
                  <a:pt x="426669" y="503936"/>
                </a:lnTo>
                <a:lnTo>
                  <a:pt x="417144" y="503936"/>
                </a:lnTo>
                <a:lnTo>
                  <a:pt x="413461" y="502666"/>
                </a:lnTo>
                <a:lnTo>
                  <a:pt x="409905" y="500253"/>
                </a:lnTo>
                <a:lnTo>
                  <a:pt x="311734" y="400812"/>
                </a:lnTo>
                <a:lnTo>
                  <a:pt x="307543" y="397256"/>
                </a:lnTo>
                <a:lnTo>
                  <a:pt x="280111" y="413499"/>
                </a:lnTo>
                <a:lnTo>
                  <a:pt x="281444" y="420522"/>
                </a:lnTo>
                <a:lnTo>
                  <a:pt x="384759" y="525399"/>
                </a:lnTo>
                <a:lnTo>
                  <a:pt x="420573" y="541020"/>
                </a:lnTo>
                <a:lnTo>
                  <a:pt x="430415" y="539927"/>
                </a:lnTo>
                <a:lnTo>
                  <a:pt x="439940" y="536790"/>
                </a:lnTo>
                <a:lnTo>
                  <a:pt x="448779" y="531863"/>
                </a:lnTo>
                <a:lnTo>
                  <a:pt x="456641" y="525399"/>
                </a:lnTo>
                <a:lnTo>
                  <a:pt x="936447" y="44958"/>
                </a:lnTo>
                <a:lnTo>
                  <a:pt x="1078814" y="186436"/>
                </a:lnTo>
                <a:lnTo>
                  <a:pt x="951941" y="314579"/>
                </a:lnTo>
                <a:lnTo>
                  <a:pt x="947293" y="320497"/>
                </a:lnTo>
                <a:lnTo>
                  <a:pt x="945743" y="327113"/>
                </a:lnTo>
                <a:lnTo>
                  <a:pt x="947293" y="333743"/>
                </a:lnTo>
                <a:lnTo>
                  <a:pt x="951941" y="339725"/>
                </a:lnTo>
                <a:lnTo>
                  <a:pt x="955624" y="343281"/>
                </a:lnTo>
                <a:lnTo>
                  <a:pt x="960069" y="345059"/>
                </a:lnTo>
                <a:lnTo>
                  <a:pt x="969086" y="345059"/>
                </a:lnTo>
                <a:lnTo>
                  <a:pt x="973531" y="343281"/>
                </a:lnTo>
                <a:lnTo>
                  <a:pt x="1120724" y="195961"/>
                </a:lnTo>
                <a:lnTo>
                  <a:pt x="1121994" y="191135"/>
                </a:lnTo>
                <a:lnTo>
                  <a:pt x="1121994" y="187579"/>
                </a:lnTo>
                <a:lnTo>
                  <a:pt x="1125423" y="182753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35495" y="1799843"/>
            <a:ext cx="762000" cy="1018540"/>
          </a:xfrm>
          <a:custGeom>
            <a:avLst/>
            <a:gdLst/>
            <a:ahLst/>
            <a:cxnLst/>
            <a:rect l="l" t="t" r="r" b="b"/>
            <a:pathLst>
              <a:path w="762000" h="1018539">
                <a:moveTo>
                  <a:pt x="484505" y="5588"/>
                </a:moveTo>
                <a:lnTo>
                  <a:pt x="476758" y="0"/>
                </a:lnTo>
                <a:lnTo>
                  <a:pt x="236347" y="0"/>
                </a:lnTo>
                <a:lnTo>
                  <a:pt x="228142" y="2527"/>
                </a:lnTo>
                <a:lnTo>
                  <a:pt x="220370" y="8585"/>
                </a:lnTo>
                <a:lnTo>
                  <a:pt x="219837" y="9144"/>
                </a:lnTo>
                <a:lnTo>
                  <a:pt x="219837" y="50800"/>
                </a:lnTo>
                <a:lnTo>
                  <a:pt x="219837" y="217297"/>
                </a:lnTo>
                <a:lnTo>
                  <a:pt x="53213" y="217297"/>
                </a:lnTo>
                <a:lnTo>
                  <a:pt x="219837" y="50800"/>
                </a:lnTo>
                <a:lnTo>
                  <a:pt x="219837" y="9144"/>
                </a:lnTo>
                <a:lnTo>
                  <a:pt x="213410" y="15862"/>
                </a:lnTo>
                <a:lnTo>
                  <a:pt x="207645" y="22098"/>
                </a:lnTo>
                <a:lnTo>
                  <a:pt x="11430" y="217297"/>
                </a:lnTo>
                <a:lnTo>
                  <a:pt x="6985" y="221615"/>
                </a:lnTo>
                <a:lnTo>
                  <a:pt x="1524" y="226060"/>
                </a:lnTo>
                <a:lnTo>
                  <a:pt x="1524" y="818261"/>
                </a:lnTo>
                <a:lnTo>
                  <a:pt x="8128" y="825881"/>
                </a:lnTo>
                <a:lnTo>
                  <a:pt x="25781" y="825881"/>
                </a:lnTo>
                <a:lnTo>
                  <a:pt x="32385" y="818261"/>
                </a:lnTo>
                <a:lnTo>
                  <a:pt x="32385" y="247015"/>
                </a:lnTo>
                <a:lnTo>
                  <a:pt x="242951" y="247015"/>
                </a:lnTo>
                <a:lnTo>
                  <a:pt x="249682" y="239268"/>
                </a:lnTo>
                <a:lnTo>
                  <a:pt x="249682" y="217297"/>
                </a:lnTo>
                <a:lnTo>
                  <a:pt x="249682" y="50800"/>
                </a:lnTo>
                <a:lnTo>
                  <a:pt x="249682" y="28702"/>
                </a:lnTo>
                <a:lnTo>
                  <a:pt x="477774" y="28702"/>
                </a:lnTo>
                <a:lnTo>
                  <a:pt x="484505" y="22098"/>
                </a:lnTo>
                <a:lnTo>
                  <a:pt x="484505" y="5588"/>
                </a:lnTo>
                <a:close/>
              </a:path>
              <a:path w="762000" h="1018539">
                <a:moveTo>
                  <a:pt x="604774" y="874776"/>
                </a:moveTo>
                <a:lnTo>
                  <a:pt x="598297" y="867283"/>
                </a:lnTo>
                <a:lnTo>
                  <a:pt x="384048" y="867283"/>
                </a:lnTo>
                <a:lnTo>
                  <a:pt x="375285" y="867283"/>
                </a:lnTo>
                <a:lnTo>
                  <a:pt x="368681" y="874776"/>
                </a:lnTo>
                <a:lnTo>
                  <a:pt x="368681" y="891032"/>
                </a:lnTo>
                <a:lnTo>
                  <a:pt x="375285" y="897636"/>
                </a:lnTo>
                <a:lnTo>
                  <a:pt x="598297" y="897636"/>
                </a:lnTo>
                <a:lnTo>
                  <a:pt x="604774" y="891032"/>
                </a:lnTo>
                <a:lnTo>
                  <a:pt x="604774" y="874776"/>
                </a:lnTo>
                <a:close/>
              </a:path>
              <a:path w="762000" h="1018539">
                <a:moveTo>
                  <a:pt x="604774" y="701040"/>
                </a:moveTo>
                <a:lnTo>
                  <a:pt x="603758" y="693420"/>
                </a:lnTo>
                <a:lnTo>
                  <a:pt x="598297" y="685927"/>
                </a:lnTo>
                <a:lnTo>
                  <a:pt x="175387" y="685927"/>
                </a:lnTo>
                <a:lnTo>
                  <a:pt x="166497" y="685927"/>
                </a:lnTo>
                <a:lnTo>
                  <a:pt x="159893" y="693420"/>
                </a:lnTo>
                <a:lnTo>
                  <a:pt x="159893" y="709676"/>
                </a:lnTo>
                <a:lnTo>
                  <a:pt x="166497" y="716153"/>
                </a:lnTo>
                <a:lnTo>
                  <a:pt x="598297" y="716153"/>
                </a:lnTo>
                <a:lnTo>
                  <a:pt x="604774" y="709676"/>
                </a:lnTo>
                <a:lnTo>
                  <a:pt x="604774" y="701040"/>
                </a:lnTo>
                <a:close/>
              </a:path>
              <a:path w="762000" h="1018539">
                <a:moveTo>
                  <a:pt x="604774" y="626872"/>
                </a:moveTo>
                <a:lnTo>
                  <a:pt x="603758" y="616839"/>
                </a:lnTo>
                <a:lnTo>
                  <a:pt x="598297" y="611124"/>
                </a:lnTo>
                <a:lnTo>
                  <a:pt x="175387" y="611124"/>
                </a:lnTo>
                <a:lnTo>
                  <a:pt x="166497" y="611124"/>
                </a:lnTo>
                <a:lnTo>
                  <a:pt x="159893" y="617982"/>
                </a:lnTo>
                <a:lnTo>
                  <a:pt x="159893" y="634746"/>
                </a:lnTo>
                <a:lnTo>
                  <a:pt x="166497" y="641604"/>
                </a:lnTo>
                <a:lnTo>
                  <a:pt x="598297" y="641604"/>
                </a:lnTo>
                <a:lnTo>
                  <a:pt x="604774" y="634746"/>
                </a:lnTo>
                <a:lnTo>
                  <a:pt x="604774" y="626872"/>
                </a:lnTo>
                <a:close/>
              </a:path>
              <a:path w="762000" h="1018539">
                <a:moveTo>
                  <a:pt x="604774" y="551688"/>
                </a:moveTo>
                <a:lnTo>
                  <a:pt x="603758" y="543052"/>
                </a:lnTo>
                <a:lnTo>
                  <a:pt x="598297" y="536575"/>
                </a:lnTo>
                <a:lnTo>
                  <a:pt x="175387" y="536575"/>
                </a:lnTo>
                <a:lnTo>
                  <a:pt x="166497" y="536575"/>
                </a:lnTo>
                <a:lnTo>
                  <a:pt x="159893" y="543052"/>
                </a:lnTo>
                <a:lnTo>
                  <a:pt x="159893" y="559308"/>
                </a:lnTo>
                <a:lnTo>
                  <a:pt x="166497" y="566801"/>
                </a:lnTo>
                <a:lnTo>
                  <a:pt x="598297" y="566801"/>
                </a:lnTo>
                <a:lnTo>
                  <a:pt x="604774" y="559308"/>
                </a:lnTo>
                <a:lnTo>
                  <a:pt x="604774" y="551688"/>
                </a:lnTo>
                <a:close/>
              </a:path>
              <a:path w="762000" h="1018539">
                <a:moveTo>
                  <a:pt x="604774" y="467868"/>
                </a:moveTo>
                <a:lnTo>
                  <a:pt x="598297" y="460248"/>
                </a:lnTo>
                <a:lnTo>
                  <a:pt x="175387" y="460248"/>
                </a:lnTo>
                <a:lnTo>
                  <a:pt x="166497" y="460248"/>
                </a:lnTo>
                <a:lnTo>
                  <a:pt x="159893" y="467868"/>
                </a:lnTo>
                <a:lnTo>
                  <a:pt x="159893" y="484124"/>
                </a:lnTo>
                <a:lnTo>
                  <a:pt x="166497" y="490728"/>
                </a:lnTo>
                <a:lnTo>
                  <a:pt x="598297" y="490728"/>
                </a:lnTo>
                <a:lnTo>
                  <a:pt x="604774" y="484124"/>
                </a:lnTo>
                <a:lnTo>
                  <a:pt x="604774" y="467868"/>
                </a:lnTo>
                <a:close/>
              </a:path>
              <a:path w="762000" h="1018539">
                <a:moveTo>
                  <a:pt x="685673" y="103632"/>
                </a:moveTo>
                <a:lnTo>
                  <a:pt x="683768" y="95046"/>
                </a:lnTo>
                <a:lnTo>
                  <a:pt x="678688" y="87795"/>
                </a:lnTo>
                <a:lnTo>
                  <a:pt x="671309" y="82778"/>
                </a:lnTo>
                <a:lnTo>
                  <a:pt x="662559" y="80899"/>
                </a:lnTo>
                <a:lnTo>
                  <a:pt x="653694" y="82778"/>
                </a:lnTo>
                <a:lnTo>
                  <a:pt x="645960" y="87795"/>
                </a:lnTo>
                <a:lnTo>
                  <a:pt x="640499" y="95046"/>
                </a:lnTo>
                <a:lnTo>
                  <a:pt x="638429" y="103632"/>
                </a:lnTo>
                <a:lnTo>
                  <a:pt x="640334" y="112242"/>
                </a:lnTo>
                <a:lnTo>
                  <a:pt x="645541" y="119545"/>
                </a:lnTo>
                <a:lnTo>
                  <a:pt x="653211" y="124599"/>
                </a:lnTo>
                <a:lnTo>
                  <a:pt x="662559" y="126492"/>
                </a:lnTo>
                <a:lnTo>
                  <a:pt x="671309" y="124599"/>
                </a:lnTo>
                <a:lnTo>
                  <a:pt x="678688" y="119545"/>
                </a:lnTo>
                <a:lnTo>
                  <a:pt x="683768" y="112242"/>
                </a:lnTo>
                <a:lnTo>
                  <a:pt x="685673" y="103632"/>
                </a:lnTo>
                <a:close/>
              </a:path>
              <a:path w="762000" h="1018539">
                <a:moveTo>
                  <a:pt x="761873" y="5588"/>
                </a:moveTo>
                <a:lnTo>
                  <a:pt x="755269" y="0"/>
                </a:lnTo>
                <a:lnTo>
                  <a:pt x="527050" y="0"/>
                </a:lnTo>
                <a:lnTo>
                  <a:pt x="518160" y="0"/>
                </a:lnTo>
                <a:lnTo>
                  <a:pt x="511556" y="6604"/>
                </a:lnTo>
                <a:lnTo>
                  <a:pt x="511556" y="23114"/>
                </a:lnTo>
                <a:lnTo>
                  <a:pt x="518160" y="29845"/>
                </a:lnTo>
                <a:lnTo>
                  <a:pt x="732155" y="29845"/>
                </a:lnTo>
                <a:lnTo>
                  <a:pt x="732155" y="987171"/>
                </a:lnTo>
                <a:lnTo>
                  <a:pt x="30861" y="987171"/>
                </a:lnTo>
                <a:lnTo>
                  <a:pt x="30861" y="861568"/>
                </a:lnTo>
                <a:lnTo>
                  <a:pt x="23114" y="854964"/>
                </a:lnTo>
                <a:lnTo>
                  <a:pt x="6477" y="854964"/>
                </a:lnTo>
                <a:lnTo>
                  <a:pt x="0" y="861568"/>
                </a:lnTo>
                <a:lnTo>
                  <a:pt x="0" y="1010285"/>
                </a:lnTo>
                <a:lnTo>
                  <a:pt x="6477" y="1018032"/>
                </a:lnTo>
                <a:lnTo>
                  <a:pt x="754126" y="1018032"/>
                </a:lnTo>
                <a:lnTo>
                  <a:pt x="760730" y="1010285"/>
                </a:lnTo>
                <a:lnTo>
                  <a:pt x="760730" y="16510"/>
                </a:lnTo>
                <a:lnTo>
                  <a:pt x="761873" y="5588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55280" y="1799844"/>
            <a:ext cx="123825" cy="1016635"/>
          </a:xfrm>
          <a:custGeom>
            <a:avLst/>
            <a:gdLst/>
            <a:ahLst/>
            <a:cxnLst/>
            <a:rect l="l" t="t" r="r" b="b"/>
            <a:pathLst>
              <a:path w="123825" h="1016635">
                <a:moveTo>
                  <a:pt x="23114" y="487298"/>
                </a:moveTo>
                <a:lnTo>
                  <a:pt x="6603" y="487298"/>
                </a:lnTo>
                <a:lnTo>
                  <a:pt x="0" y="495045"/>
                </a:lnTo>
                <a:lnTo>
                  <a:pt x="0" y="878713"/>
                </a:lnTo>
                <a:lnTo>
                  <a:pt x="2159" y="883030"/>
                </a:lnTo>
                <a:lnTo>
                  <a:pt x="5588" y="885316"/>
                </a:lnTo>
                <a:lnTo>
                  <a:pt x="17652" y="977900"/>
                </a:lnTo>
                <a:lnTo>
                  <a:pt x="22842" y="993201"/>
                </a:lnTo>
                <a:lnTo>
                  <a:pt x="32686" y="1005443"/>
                </a:lnTo>
                <a:lnTo>
                  <a:pt x="46031" y="1013565"/>
                </a:lnTo>
                <a:lnTo>
                  <a:pt x="61722" y="1016507"/>
                </a:lnTo>
                <a:lnTo>
                  <a:pt x="77555" y="1013565"/>
                </a:lnTo>
                <a:lnTo>
                  <a:pt x="91138" y="1005443"/>
                </a:lnTo>
                <a:lnTo>
                  <a:pt x="101030" y="993201"/>
                </a:lnTo>
                <a:lnTo>
                  <a:pt x="103064" y="986663"/>
                </a:lnTo>
                <a:lnTo>
                  <a:pt x="56134" y="986663"/>
                </a:lnTo>
                <a:lnTo>
                  <a:pt x="49656" y="981201"/>
                </a:lnTo>
                <a:lnTo>
                  <a:pt x="49656" y="974597"/>
                </a:lnTo>
                <a:lnTo>
                  <a:pt x="38608" y="888618"/>
                </a:lnTo>
                <a:lnTo>
                  <a:pt x="117425" y="888618"/>
                </a:lnTo>
                <a:lnTo>
                  <a:pt x="117855" y="885316"/>
                </a:lnTo>
                <a:lnTo>
                  <a:pt x="122300" y="883030"/>
                </a:lnTo>
                <a:lnTo>
                  <a:pt x="123444" y="878713"/>
                </a:lnTo>
                <a:lnTo>
                  <a:pt x="123444" y="858773"/>
                </a:lnTo>
                <a:lnTo>
                  <a:pt x="29718" y="858773"/>
                </a:lnTo>
                <a:lnTo>
                  <a:pt x="29718" y="495045"/>
                </a:lnTo>
                <a:lnTo>
                  <a:pt x="23114" y="487298"/>
                </a:lnTo>
                <a:close/>
              </a:path>
              <a:path w="123825" h="1016635">
                <a:moveTo>
                  <a:pt x="117425" y="888618"/>
                </a:moveTo>
                <a:lnTo>
                  <a:pt x="89153" y="888618"/>
                </a:lnTo>
                <a:lnTo>
                  <a:pt x="77089" y="974597"/>
                </a:lnTo>
                <a:lnTo>
                  <a:pt x="74929" y="981201"/>
                </a:lnTo>
                <a:lnTo>
                  <a:pt x="69342" y="986663"/>
                </a:lnTo>
                <a:lnTo>
                  <a:pt x="103064" y="986663"/>
                </a:lnTo>
                <a:lnTo>
                  <a:pt x="105791" y="977900"/>
                </a:lnTo>
                <a:lnTo>
                  <a:pt x="117425" y="888618"/>
                </a:lnTo>
                <a:close/>
              </a:path>
              <a:path w="123825" h="1016635">
                <a:moveTo>
                  <a:pt x="123444" y="255777"/>
                </a:moveTo>
                <a:lnTo>
                  <a:pt x="94742" y="255777"/>
                </a:lnTo>
                <a:lnTo>
                  <a:pt x="94742" y="858773"/>
                </a:lnTo>
                <a:lnTo>
                  <a:pt x="123444" y="858773"/>
                </a:lnTo>
                <a:lnTo>
                  <a:pt x="123444" y="255777"/>
                </a:lnTo>
                <a:close/>
              </a:path>
              <a:path w="123825" h="1016635">
                <a:moveTo>
                  <a:pt x="61722" y="0"/>
                </a:moveTo>
                <a:lnTo>
                  <a:pt x="37665" y="4839"/>
                </a:lnTo>
                <a:lnTo>
                  <a:pt x="18049" y="18049"/>
                </a:lnTo>
                <a:lnTo>
                  <a:pt x="4839" y="37665"/>
                </a:lnTo>
                <a:lnTo>
                  <a:pt x="0" y="61721"/>
                </a:lnTo>
                <a:lnTo>
                  <a:pt x="0" y="453135"/>
                </a:lnTo>
                <a:lnTo>
                  <a:pt x="6603" y="459739"/>
                </a:lnTo>
                <a:lnTo>
                  <a:pt x="23114" y="459739"/>
                </a:lnTo>
                <a:lnTo>
                  <a:pt x="29718" y="453135"/>
                </a:lnTo>
                <a:lnTo>
                  <a:pt x="29718" y="255777"/>
                </a:lnTo>
                <a:lnTo>
                  <a:pt x="123444" y="255777"/>
                </a:lnTo>
                <a:lnTo>
                  <a:pt x="123444" y="227075"/>
                </a:lnTo>
                <a:lnTo>
                  <a:pt x="29718" y="227075"/>
                </a:lnTo>
                <a:lnTo>
                  <a:pt x="29718" y="166496"/>
                </a:lnTo>
                <a:lnTo>
                  <a:pt x="123444" y="166496"/>
                </a:lnTo>
                <a:lnTo>
                  <a:pt x="123444" y="136778"/>
                </a:lnTo>
                <a:lnTo>
                  <a:pt x="29718" y="136778"/>
                </a:lnTo>
                <a:lnTo>
                  <a:pt x="29718" y="60705"/>
                </a:lnTo>
                <a:lnTo>
                  <a:pt x="32396" y="48258"/>
                </a:lnTo>
                <a:lnTo>
                  <a:pt x="39528" y="38084"/>
                </a:lnTo>
                <a:lnTo>
                  <a:pt x="49756" y="31220"/>
                </a:lnTo>
                <a:lnTo>
                  <a:pt x="61722" y="28701"/>
                </a:lnTo>
                <a:lnTo>
                  <a:pt x="112567" y="28701"/>
                </a:lnTo>
                <a:lnTo>
                  <a:pt x="105394" y="18049"/>
                </a:lnTo>
                <a:lnTo>
                  <a:pt x="85778" y="4839"/>
                </a:lnTo>
                <a:lnTo>
                  <a:pt x="61722" y="0"/>
                </a:lnTo>
                <a:close/>
              </a:path>
              <a:path w="123825" h="1016635">
                <a:moveTo>
                  <a:pt x="123444" y="166496"/>
                </a:moveTo>
                <a:lnTo>
                  <a:pt x="94742" y="166496"/>
                </a:lnTo>
                <a:lnTo>
                  <a:pt x="94742" y="227075"/>
                </a:lnTo>
                <a:lnTo>
                  <a:pt x="123444" y="227075"/>
                </a:lnTo>
                <a:lnTo>
                  <a:pt x="123444" y="166496"/>
                </a:lnTo>
                <a:close/>
              </a:path>
              <a:path w="123825" h="1016635">
                <a:moveTo>
                  <a:pt x="112567" y="28701"/>
                </a:moveTo>
                <a:lnTo>
                  <a:pt x="61722" y="28701"/>
                </a:lnTo>
                <a:lnTo>
                  <a:pt x="74096" y="31380"/>
                </a:lnTo>
                <a:lnTo>
                  <a:pt x="84232" y="38512"/>
                </a:lnTo>
                <a:lnTo>
                  <a:pt x="91082" y="48740"/>
                </a:lnTo>
                <a:lnTo>
                  <a:pt x="93599" y="60705"/>
                </a:lnTo>
                <a:lnTo>
                  <a:pt x="93599" y="136778"/>
                </a:lnTo>
                <a:lnTo>
                  <a:pt x="123444" y="136778"/>
                </a:lnTo>
                <a:lnTo>
                  <a:pt x="123444" y="61721"/>
                </a:lnTo>
                <a:lnTo>
                  <a:pt x="118604" y="37665"/>
                </a:lnTo>
                <a:lnTo>
                  <a:pt x="112567" y="28701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11118" y="1866899"/>
            <a:ext cx="986790" cy="987425"/>
          </a:xfrm>
          <a:custGeom>
            <a:avLst/>
            <a:gdLst/>
            <a:ahLst/>
            <a:cxnLst/>
            <a:rect l="l" t="t" r="r" b="b"/>
            <a:pathLst>
              <a:path w="986790" h="987425">
                <a:moveTo>
                  <a:pt x="536765" y="513448"/>
                </a:moveTo>
                <a:lnTo>
                  <a:pt x="529678" y="474294"/>
                </a:lnTo>
                <a:lnTo>
                  <a:pt x="514781" y="450329"/>
                </a:lnTo>
                <a:lnTo>
                  <a:pt x="509460" y="441756"/>
                </a:lnTo>
                <a:lnTo>
                  <a:pt x="496887" y="432384"/>
                </a:lnTo>
                <a:lnTo>
                  <a:pt x="496887" y="508914"/>
                </a:lnTo>
                <a:lnTo>
                  <a:pt x="493725" y="533285"/>
                </a:lnTo>
                <a:lnTo>
                  <a:pt x="482053" y="553808"/>
                </a:lnTo>
                <a:lnTo>
                  <a:pt x="463664" y="568363"/>
                </a:lnTo>
                <a:lnTo>
                  <a:pt x="440397" y="574852"/>
                </a:lnTo>
                <a:lnTo>
                  <a:pt x="355028" y="574852"/>
                </a:lnTo>
                <a:lnTo>
                  <a:pt x="355269" y="573862"/>
                </a:lnTo>
                <a:lnTo>
                  <a:pt x="355155" y="533285"/>
                </a:lnTo>
                <a:lnTo>
                  <a:pt x="355168" y="494677"/>
                </a:lnTo>
                <a:lnTo>
                  <a:pt x="361315" y="455117"/>
                </a:lnTo>
                <a:lnTo>
                  <a:pt x="376072" y="450329"/>
                </a:lnTo>
                <a:lnTo>
                  <a:pt x="436333" y="450329"/>
                </a:lnTo>
                <a:lnTo>
                  <a:pt x="477456" y="467372"/>
                </a:lnTo>
                <a:lnTo>
                  <a:pt x="496824" y="508076"/>
                </a:lnTo>
                <a:lnTo>
                  <a:pt x="496887" y="508914"/>
                </a:lnTo>
                <a:lnTo>
                  <a:pt x="496887" y="432384"/>
                </a:lnTo>
                <a:lnTo>
                  <a:pt x="478967" y="418998"/>
                </a:lnTo>
                <a:lnTo>
                  <a:pt x="441109" y="409155"/>
                </a:lnTo>
                <a:lnTo>
                  <a:pt x="378460" y="409155"/>
                </a:lnTo>
                <a:lnTo>
                  <a:pt x="375920" y="408990"/>
                </a:lnTo>
                <a:lnTo>
                  <a:pt x="329272" y="430034"/>
                </a:lnTo>
                <a:lnTo>
                  <a:pt x="314439" y="474294"/>
                </a:lnTo>
                <a:lnTo>
                  <a:pt x="314375" y="573379"/>
                </a:lnTo>
                <a:lnTo>
                  <a:pt x="301332" y="573760"/>
                </a:lnTo>
                <a:lnTo>
                  <a:pt x="288709" y="574649"/>
                </a:lnTo>
                <a:lnTo>
                  <a:pt x="279171" y="580021"/>
                </a:lnTo>
                <a:lnTo>
                  <a:pt x="275399" y="593852"/>
                </a:lnTo>
                <a:lnTo>
                  <a:pt x="279374" y="607783"/>
                </a:lnTo>
                <a:lnTo>
                  <a:pt x="289217" y="613435"/>
                </a:lnTo>
                <a:lnTo>
                  <a:pt x="301840" y="614641"/>
                </a:lnTo>
                <a:lnTo>
                  <a:pt x="314147" y="615289"/>
                </a:lnTo>
                <a:lnTo>
                  <a:pt x="314147" y="657199"/>
                </a:lnTo>
                <a:lnTo>
                  <a:pt x="301231" y="657301"/>
                </a:lnTo>
                <a:lnTo>
                  <a:pt x="288671" y="658418"/>
                </a:lnTo>
                <a:lnTo>
                  <a:pt x="279171" y="663917"/>
                </a:lnTo>
                <a:lnTo>
                  <a:pt x="275399" y="677176"/>
                </a:lnTo>
                <a:lnTo>
                  <a:pt x="279400" y="690308"/>
                </a:lnTo>
                <a:lnTo>
                  <a:pt x="289394" y="695540"/>
                </a:lnTo>
                <a:lnTo>
                  <a:pt x="302437" y="696544"/>
                </a:lnTo>
                <a:lnTo>
                  <a:pt x="315582" y="696912"/>
                </a:lnTo>
                <a:lnTo>
                  <a:pt x="315582" y="759053"/>
                </a:lnTo>
                <a:lnTo>
                  <a:pt x="317284" y="766699"/>
                </a:lnTo>
                <a:lnTo>
                  <a:pt x="321589" y="772858"/>
                </a:lnTo>
                <a:lnTo>
                  <a:pt x="327850" y="776935"/>
                </a:lnTo>
                <a:lnTo>
                  <a:pt x="335445" y="778294"/>
                </a:lnTo>
                <a:lnTo>
                  <a:pt x="342849" y="777062"/>
                </a:lnTo>
                <a:lnTo>
                  <a:pt x="349008" y="773163"/>
                </a:lnTo>
                <a:lnTo>
                  <a:pt x="353275" y="767207"/>
                </a:lnTo>
                <a:lnTo>
                  <a:pt x="355028" y="759777"/>
                </a:lnTo>
                <a:lnTo>
                  <a:pt x="355028" y="696671"/>
                </a:lnTo>
                <a:lnTo>
                  <a:pt x="369138" y="696188"/>
                </a:lnTo>
                <a:lnTo>
                  <a:pt x="455218" y="696188"/>
                </a:lnTo>
                <a:lnTo>
                  <a:pt x="456450" y="696226"/>
                </a:lnTo>
                <a:lnTo>
                  <a:pt x="456628" y="696188"/>
                </a:lnTo>
                <a:lnTo>
                  <a:pt x="464083" y="694639"/>
                </a:lnTo>
                <a:lnTo>
                  <a:pt x="470306" y="690346"/>
                </a:lnTo>
                <a:lnTo>
                  <a:pt x="474497" y="683983"/>
                </a:lnTo>
                <a:lnTo>
                  <a:pt x="476034" y="676198"/>
                </a:lnTo>
                <a:lnTo>
                  <a:pt x="476008" y="675462"/>
                </a:lnTo>
                <a:lnTo>
                  <a:pt x="474179" y="667651"/>
                </a:lnTo>
                <a:lnTo>
                  <a:pt x="469696" y="661390"/>
                </a:lnTo>
                <a:lnTo>
                  <a:pt x="463245" y="657288"/>
                </a:lnTo>
                <a:lnTo>
                  <a:pt x="455460" y="655980"/>
                </a:lnTo>
                <a:lnTo>
                  <a:pt x="355752" y="655980"/>
                </a:lnTo>
                <a:lnTo>
                  <a:pt x="355752" y="614311"/>
                </a:lnTo>
                <a:lnTo>
                  <a:pt x="437527" y="614311"/>
                </a:lnTo>
                <a:lnTo>
                  <a:pt x="475970" y="606209"/>
                </a:lnTo>
                <a:lnTo>
                  <a:pt x="507403" y="584581"/>
                </a:lnTo>
                <a:lnTo>
                  <a:pt x="513880" y="574852"/>
                </a:lnTo>
                <a:lnTo>
                  <a:pt x="528713" y="552602"/>
                </a:lnTo>
                <a:lnTo>
                  <a:pt x="536765" y="513448"/>
                </a:lnTo>
                <a:close/>
              </a:path>
              <a:path w="986790" h="987425">
                <a:moveTo>
                  <a:pt x="730694" y="605713"/>
                </a:moveTo>
                <a:lnTo>
                  <a:pt x="730631" y="559460"/>
                </a:lnTo>
                <a:lnTo>
                  <a:pt x="724331" y="514388"/>
                </a:lnTo>
                <a:lnTo>
                  <a:pt x="711606" y="469938"/>
                </a:lnTo>
                <a:lnTo>
                  <a:pt x="701865" y="448144"/>
                </a:lnTo>
                <a:lnTo>
                  <a:pt x="701865" y="583171"/>
                </a:lnTo>
                <a:lnTo>
                  <a:pt x="698360" y="628967"/>
                </a:lnTo>
                <a:lnTo>
                  <a:pt x="687857" y="673874"/>
                </a:lnTo>
                <a:lnTo>
                  <a:pt x="670356" y="717003"/>
                </a:lnTo>
                <a:lnTo>
                  <a:pt x="645845" y="757504"/>
                </a:lnTo>
                <a:lnTo>
                  <a:pt x="614337" y="794512"/>
                </a:lnTo>
                <a:lnTo>
                  <a:pt x="577316" y="826058"/>
                </a:lnTo>
                <a:lnTo>
                  <a:pt x="536816" y="850595"/>
                </a:lnTo>
                <a:lnTo>
                  <a:pt x="493687" y="868121"/>
                </a:lnTo>
                <a:lnTo>
                  <a:pt x="448792" y="878636"/>
                </a:lnTo>
                <a:lnTo>
                  <a:pt x="403009" y="882142"/>
                </a:lnTo>
                <a:lnTo>
                  <a:pt x="357238" y="878636"/>
                </a:lnTo>
                <a:lnTo>
                  <a:pt x="312254" y="868121"/>
                </a:lnTo>
                <a:lnTo>
                  <a:pt x="268947" y="850595"/>
                </a:lnTo>
                <a:lnTo>
                  <a:pt x="228206" y="826058"/>
                </a:lnTo>
                <a:lnTo>
                  <a:pt x="190919" y="794512"/>
                </a:lnTo>
                <a:lnTo>
                  <a:pt x="159435" y="757504"/>
                </a:lnTo>
                <a:lnTo>
                  <a:pt x="134950" y="717003"/>
                </a:lnTo>
                <a:lnTo>
                  <a:pt x="117462" y="673874"/>
                </a:lnTo>
                <a:lnTo>
                  <a:pt x="106972" y="628967"/>
                </a:lnTo>
                <a:lnTo>
                  <a:pt x="103479" y="583171"/>
                </a:lnTo>
                <a:lnTo>
                  <a:pt x="106972" y="537349"/>
                </a:lnTo>
                <a:lnTo>
                  <a:pt x="117462" y="492340"/>
                </a:lnTo>
                <a:lnTo>
                  <a:pt x="134950" y="449033"/>
                </a:lnTo>
                <a:lnTo>
                  <a:pt x="159435" y="408292"/>
                </a:lnTo>
                <a:lnTo>
                  <a:pt x="190919" y="370967"/>
                </a:lnTo>
                <a:lnTo>
                  <a:pt x="227825" y="339598"/>
                </a:lnTo>
                <a:lnTo>
                  <a:pt x="268516" y="314934"/>
                </a:lnTo>
                <a:lnTo>
                  <a:pt x="311988" y="297129"/>
                </a:lnTo>
                <a:lnTo>
                  <a:pt x="357200" y="286334"/>
                </a:lnTo>
                <a:lnTo>
                  <a:pt x="403136" y="282702"/>
                </a:lnTo>
                <a:lnTo>
                  <a:pt x="448614" y="286245"/>
                </a:lnTo>
                <a:lnTo>
                  <a:pt x="493534" y="296837"/>
                </a:lnTo>
                <a:lnTo>
                  <a:pt x="536829" y="314502"/>
                </a:lnTo>
                <a:lnTo>
                  <a:pt x="577443" y="339217"/>
                </a:lnTo>
                <a:lnTo>
                  <a:pt x="614337" y="370967"/>
                </a:lnTo>
                <a:lnTo>
                  <a:pt x="645845" y="408292"/>
                </a:lnTo>
                <a:lnTo>
                  <a:pt x="670356" y="449033"/>
                </a:lnTo>
                <a:lnTo>
                  <a:pt x="687857" y="492340"/>
                </a:lnTo>
                <a:lnTo>
                  <a:pt x="698360" y="537349"/>
                </a:lnTo>
                <a:lnTo>
                  <a:pt x="701865" y="583171"/>
                </a:lnTo>
                <a:lnTo>
                  <a:pt x="701865" y="448144"/>
                </a:lnTo>
                <a:lnTo>
                  <a:pt x="667092" y="386994"/>
                </a:lnTo>
                <a:lnTo>
                  <a:pt x="635292" y="349885"/>
                </a:lnTo>
                <a:lnTo>
                  <a:pt x="594880" y="315595"/>
                </a:lnTo>
                <a:lnTo>
                  <a:pt x="550506" y="288925"/>
                </a:lnTo>
                <a:lnTo>
                  <a:pt x="535038" y="282702"/>
                </a:lnTo>
                <a:lnTo>
                  <a:pt x="503161" y="269875"/>
                </a:lnTo>
                <a:lnTo>
                  <a:pt x="453783" y="258445"/>
                </a:lnTo>
                <a:lnTo>
                  <a:pt x="403390" y="254635"/>
                </a:lnTo>
                <a:lnTo>
                  <a:pt x="352933" y="258445"/>
                </a:lnTo>
                <a:lnTo>
                  <a:pt x="303403" y="269875"/>
                </a:lnTo>
                <a:lnTo>
                  <a:pt x="255765" y="288925"/>
                </a:lnTo>
                <a:lnTo>
                  <a:pt x="210959" y="315595"/>
                </a:lnTo>
                <a:lnTo>
                  <a:pt x="169964" y="349885"/>
                </a:lnTo>
                <a:lnTo>
                  <a:pt x="138442" y="386765"/>
                </a:lnTo>
                <a:lnTo>
                  <a:pt x="113220" y="426872"/>
                </a:lnTo>
                <a:lnTo>
                  <a:pt x="94310" y="469493"/>
                </a:lnTo>
                <a:lnTo>
                  <a:pt x="81699" y="513930"/>
                </a:lnTo>
                <a:lnTo>
                  <a:pt x="75399" y="559460"/>
                </a:lnTo>
                <a:lnTo>
                  <a:pt x="75450" y="605713"/>
                </a:lnTo>
                <a:lnTo>
                  <a:pt x="81699" y="650938"/>
                </a:lnTo>
                <a:lnTo>
                  <a:pt x="94310" y="695464"/>
                </a:lnTo>
                <a:lnTo>
                  <a:pt x="113220" y="738225"/>
                </a:lnTo>
                <a:lnTo>
                  <a:pt x="138455" y="778535"/>
                </a:lnTo>
                <a:lnTo>
                  <a:pt x="169964" y="815594"/>
                </a:lnTo>
                <a:lnTo>
                  <a:pt x="211061" y="850176"/>
                </a:lnTo>
                <a:lnTo>
                  <a:pt x="255676" y="876973"/>
                </a:lnTo>
                <a:lnTo>
                  <a:pt x="303060" y="896035"/>
                </a:lnTo>
                <a:lnTo>
                  <a:pt x="352463" y="907440"/>
                </a:lnTo>
                <a:lnTo>
                  <a:pt x="403136" y="911225"/>
                </a:lnTo>
                <a:lnTo>
                  <a:pt x="453313" y="907440"/>
                </a:lnTo>
                <a:lnTo>
                  <a:pt x="502437" y="896035"/>
                </a:lnTo>
                <a:lnTo>
                  <a:pt x="536854" y="882142"/>
                </a:lnTo>
                <a:lnTo>
                  <a:pt x="549694" y="876973"/>
                </a:lnTo>
                <a:lnTo>
                  <a:pt x="594245" y="850176"/>
                </a:lnTo>
                <a:lnTo>
                  <a:pt x="635292" y="815594"/>
                </a:lnTo>
                <a:lnTo>
                  <a:pt x="667105" y="778510"/>
                </a:lnTo>
                <a:lnTo>
                  <a:pt x="692531" y="738301"/>
                </a:lnTo>
                <a:lnTo>
                  <a:pt x="711606" y="695629"/>
                </a:lnTo>
                <a:lnTo>
                  <a:pt x="724331" y="651192"/>
                </a:lnTo>
                <a:lnTo>
                  <a:pt x="730694" y="605713"/>
                </a:lnTo>
                <a:close/>
              </a:path>
              <a:path w="986790" h="987425">
                <a:moveTo>
                  <a:pt x="809282" y="582930"/>
                </a:moveTo>
                <a:lnTo>
                  <a:pt x="805802" y="529437"/>
                </a:lnTo>
                <a:lnTo>
                  <a:pt x="795502" y="477507"/>
                </a:lnTo>
                <a:lnTo>
                  <a:pt x="778548" y="427672"/>
                </a:lnTo>
                <a:lnTo>
                  <a:pt x="755103" y="380466"/>
                </a:lnTo>
                <a:lnTo>
                  <a:pt x="725373" y="336410"/>
                </a:lnTo>
                <a:lnTo>
                  <a:pt x="689521" y="296037"/>
                </a:lnTo>
                <a:lnTo>
                  <a:pt x="649566" y="261035"/>
                </a:lnTo>
                <a:lnTo>
                  <a:pt x="605701" y="231876"/>
                </a:lnTo>
                <a:lnTo>
                  <a:pt x="558584" y="208788"/>
                </a:lnTo>
                <a:lnTo>
                  <a:pt x="508825" y="192011"/>
                </a:lnTo>
                <a:lnTo>
                  <a:pt x="457098" y="181775"/>
                </a:lnTo>
                <a:lnTo>
                  <a:pt x="404025" y="178308"/>
                </a:lnTo>
                <a:lnTo>
                  <a:pt x="350545" y="181775"/>
                </a:lnTo>
                <a:lnTo>
                  <a:pt x="298665" y="192011"/>
                </a:lnTo>
                <a:lnTo>
                  <a:pt x="248894" y="208800"/>
                </a:lnTo>
                <a:lnTo>
                  <a:pt x="201739" y="231876"/>
                </a:lnTo>
                <a:lnTo>
                  <a:pt x="157734" y="261035"/>
                </a:lnTo>
                <a:lnTo>
                  <a:pt x="117386" y="296037"/>
                </a:lnTo>
                <a:lnTo>
                  <a:pt x="112179" y="301244"/>
                </a:lnTo>
                <a:lnTo>
                  <a:pt x="112179" y="310769"/>
                </a:lnTo>
                <a:lnTo>
                  <a:pt x="175869" y="284403"/>
                </a:lnTo>
                <a:lnTo>
                  <a:pt x="216789" y="257149"/>
                </a:lnTo>
                <a:lnTo>
                  <a:pt x="260553" y="235496"/>
                </a:lnTo>
                <a:lnTo>
                  <a:pt x="306692" y="219710"/>
                </a:lnTo>
                <a:lnTo>
                  <a:pt x="354672" y="210045"/>
                </a:lnTo>
                <a:lnTo>
                  <a:pt x="404025" y="206756"/>
                </a:lnTo>
                <a:lnTo>
                  <a:pt x="453339" y="210045"/>
                </a:lnTo>
                <a:lnTo>
                  <a:pt x="501281" y="219710"/>
                </a:lnTo>
                <a:lnTo>
                  <a:pt x="547293" y="235496"/>
                </a:lnTo>
                <a:lnTo>
                  <a:pt x="590854" y="257149"/>
                </a:lnTo>
                <a:lnTo>
                  <a:pt x="631456" y="284403"/>
                </a:lnTo>
                <a:lnTo>
                  <a:pt x="668566" y="316992"/>
                </a:lnTo>
                <a:lnTo>
                  <a:pt x="701509" y="354596"/>
                </a:lnTo>
                <a:lnTo>
                  <a:pt x="728865" y="395541"/>
                </a:lnTo>
                <a:lnTo>
                  <a:pt x="750443" y="439343"/>
                </a:lnTo>
                <a:lnTo>
                  <a:pt x="766076" y="485508"/>
                </a:lnTo>
                <a:lnTo>
                  <a:pt x="775589" y="533539"/>
                </a:lnTo>
                <a:lnTo>
                  <a:pt x="778802" y="582930"/>
                </a:lnTo>
                <a:lnTo>
                  <a:pt x="775589" y="632320"/>
                </a:lnTo>
                <a:lnTo>
                  <a:pt x="766076" y="680313"/>
                </a:lnTo>
                <a:lnTo>
                  <a:pt x="750443" y="726376"/>
                </a:lnTo>
                <a:lnTo>
                  <a:pt x="728865" y="769988"/>
                </a:lnTo>
                <a:lnTo>
                  <a:pt x="701509" y="810615"/>
                </a:lnTo>
                <a:lnTo>
                  <a:pt x="668566" y="847725"/>
                </a:lnTo>
                <a:lnTo>
                  <a:pt x="630288" y="881202"/>
                </a:lnTo>
                <a:lnTo>
                  <a:pt x="588784" y="908596"/>
                </a:lnTo>
                <a:lnTo>
                  <a:pt x="544703" y="929919"/>
                </a:lnTo>
                <a:lnTo>
                  <a:pt x="498703" y="945146"/>
                </a:lnTo>
                <a:lnTo>
                  <a:pt x="451421" y="954290"/>
                </a:lnTo>
                <a:lnTo>
                  <a:pt x="403517" y="957326"/>
                </a:lnTo>
                <a:lnTo>
                  <a:pt x="355561" y="954290"/>
                </a:lnTo>
                <a:lnTo>
                  <a:pt x="308267" y="945146"/>
                </a:lnTo>
                <a:lnTo>
                  <a:pt x="262255" y="929919"/>
                </a:lnTo>
                <a:lnTo>
                  <a:pt x="218173" y="908596"/>
                </a:lnTo>
                <a:lnTo>
                  <a:pt x="176657" y="881202"/>
                </a:lnTo>
                <a:lnTo>
                  <a:pt x="138341" y="847725"/>
                </a:lnTo>
                <a:lnTo>
                  <a:pt x="104152" y="808367"/>
                </a:lnTo>
                <a:lnTo>
                  <a:pt x="76047" y="765048"/>
                </a:lnTo>
                <a:lnTo>
                  <a:pt x="54330" y="718400"/>
                </a:lnTo>
                <a:lnTo>
                  <a:pt x="39293" y="669048"/>
                </a:lnTo>
                <a:lnTo>
                  <a:pt x="31280" y="617601"/>
                </a:lnTo>
                <a:lnTo>
                  <a:pt x="29857" y="566559"/>
                </a:lnTo>
                <a:lnTo>
                  <a:pt x="35509" y="516013"/>
                </a:lnTo>
                <a:lnTo>
                  <a:pt x="47955" y="466725"/>
                </a:lnTo>
                <a:lnTo>
                  <a:pt x="66941" y="419442"/>
                </a:lnTo>
                <a:lnTo>
                  <a:pt x="92240" y="374904"/>
                </a:lnTo>
                <a:lnTo>
                  <a:pt x="96431" y="368554"/>
                </a:lnTo>
                <a:lnTo>
                  <a:pt x="95288" y="359029"/>
                </a:lnTo>
                <a:lnTo>
                  <a:pt x="89065" y="353822"/>
                </a:lnTo>
                <a:lnTo>
                  <a:pt x="86398" y="352298"/>
                </a:lnTo>
                <a:lnTo>
                  <a:pt x="83731" y="351663"/>
                </a:lnTo>
                <a:lnTo>
                  <a:pt x="76238" y="351663"/>
                </a:lnTo>
                <a:lnTo>
                  <a:pt x="44640" y="397268"/>
                </a:lnTo>
                <a:lnTo>
                  <a:pt x="25946" y="438988"/>
                </a:lnTo>
                <a:lnTo>
                  <a:pt x="12166" y="482688"/>
                </a:lnTo>
                <a:lnTo>
                  <a:pt x="3454" y="527875"/>
                </a:lnTo>
                <a:lnTo>
                  <a:pt x="0" y="574078"/>
                </a:lnTo>
                <a:lnTo>
                  <a:pt x="1943" y="620776"/>
                </a:lnTo>
                <a:lnTo>
                  <a:pt x="9232" y="667080"/>
                </a:lnTo>
                <a:lnTo>
                  <a:pt x="21602" y="712152"/>
                </a:lnTo>
                <a:lnTo>
                  <a:pt x="38874" y="755421"/>
                </a:lnTo>
                <a:lnTo>
                  <a:pt x="60883" y="796328"/>
                </a:lnTo>
                <a:lnTo>
                  <a:pt x="87452" y="834313"/>
                </a:lnTo>
                <a:lnTo>
                  <a:pt x="118402" y="868807"/>
                </a:lnTo>
                <a:lnTo>
                  <a:pt x="159753" y="904938"/>
                </a:lnTo>
                <a:lnTo>
                  <a:pt x="204622" y="934567"/>
                </a:lnTo>
                <a:lnTo>
                  <a:pt x="252285" y="957656"/>
                </a:lnTo>
                <a:lnTo>
                  <a:pt x="302044" y="974178"/>
                </a:lnTo>
                <a:lnTo>
                  <a:pt x="353199" y="984110"/>
                </a:lnTo>
                <a:lnTo>
                  <a:pt x="405041" y="987425"/>
                </a:lnTo>
                <a:lnTo>
                  <a:pt x="456780" y="984110"/>
                </a:lnTo>
                <a:lnTo>
                  <a:pt x="507720" y="974178"/>
                </a:lnTo>
                <a:lnTo>
                  <a:pt x="557212" y="957656"/>
                </a:lnTo>
                <a:lnTo>
                  <a:pt x="604608" y="934567"/>
                </a:lnTo>
                <a:lnTo>
                  <a:pt x="649262" y="904938"/>
                </a:lnTo>
                <a:lnTo>
                  <a:pt x="690537" y="868807"/>
                </a:lnTo>
                <a:lnTo>
                  <a:pt x="725957" y="828802"/>
                </a:lnTo>
                <a:lnTo>
                  <a:pt x="755408" y="784872"/>
                </a:lnTo>
                <a:lnTo>
                  <a:pt x="778662" y="737692"/>
                </a:lnTo>
                <a:lnTo>
                  <a:pt x="795540" y="687870"/>
                </a:lnTo>
                <a:lnTo>
                  <a:pt x="805802" y="636079"/>
                </a:lnTo>
                <a:lnTo>
                  <a:pt x="809282" y="582930"/>
                </a:lnTo>
                <a:close/>
              </a:path>
              <a:path w="986790" h="987425">
                <a:moveTo>
                  <a:pt x="877735" y="261112"/>
                </a:moveTo>
                <a:lnTo>
                  <a:pt x="846912" y="210731"/>
                </a:lnTo>
                <a:lnTo>
                  <a:pt x="814743" y="173101"/>
                </a:lnTo>
                <a:lnTo>
                  <a:pt x="781050" y="143916"/>
                </a:lnTo>
                <a:lnTo>
                  <a:pt x="743572" y="119380"/>
                </a:lnTo>
                <a:lnTo>
                  <a:pt x="703084" y="99910"/>
                </a:lnTo>
                <a:lnTo>
                  <a:pt x="660349" y="85890"/>
                </a:lnTo>
                <a:lnTo>
                  <a:pt x="616115" y="77724"/>
                </a:lnTo>
                <a:lnTo>
                  <a:pt x="583603" y="76200"/>
                </a:lnTo>
                <a:lnTo>
                  <a:pt x="536740" y="79540"/>
                </a:lnTo>
                <a:lnTo>
                  <a:pt x="490982" y="89408"/>
                </a:lnTo>
                <a:lnTo>
                  <a:pt x="447078" y="105676"/>
                </a:lnTo>
                <a:lnTo>
                  <a:pt x="405803" y="128143"/>
                </a:lnTo>
                <a:lnTo>
                  <a:pt x="399122" y="142887"/>
                </a:lnTo>
                <a:lnTo>
                  <a:pt x="401612" y="149098"/>
                </a:lnTo>
                <a:lnTo>
                  <a:pt x="422567" y="153289"/>
                </a:lnTo>
                <a:lnTo>
                  <a:pt x="459994" y="133273"/>
                </a:lnTo>
                <a:lnTo>
                  <a:pt x="499808" y="118579"/>
                </a:lnTo>
                <a:lnTo>
                  <a:pt x="541286" y="109524"/>
                </a:lnTo>
                <a:lnTo>
                  <a:pt x="583730" y="106426"/>
                </a:lnTo>
                <a:lnTo>
                  <a:pt x="599351" y="106895"/>
                </a:lnTo>
                <a:lnTo>
                  <a:pt x="665226" y="117462"/>
                </a:lnTo>
                <a:lnTo>
                  <a:pt x="712736" y="135293"/>
                </a:lnTo>
                <a:lnTo>
                  <a:pt x="756323" y="160782"/>
                </a:lnTo>
                <a:lnTo>
                  <a:pt x="794804" y="193040"/>
                </a:lnTo>
                <a:lnTo>
                  <a:pt x="825119" y="228815"/>
                </a:lnTo>
                <a:lnTo>
                  <a:pt x="848398" y="268478"/>
                </a:lnTo>
                <a:lnTo>
                  <a:pt x="851573" y="273685"/>
                </a:lnTo>
                <a:lnTo>
                  <a:pt x="856780" y="275844"/>
                </a:lnTo>
                <a:lnTo>
                  <a:pt x="866305" y="275844"/>
                </a:lnTo>
                <a:lnTo>
                  <a:pt x="868337" y="274828"/>
                </a:lnTo>
                <a:lnTo>
                  <a:pt x="874687" y="269494"/>
                </a:lnTo>
                <a:lnTo>
                  <a:pt x="877735" y="261112"/>
                </a:lnTo>
                <a:close/>
              </a:path>
              <a:path w="986790" h="987425">
                <a:moveTo>
                  <a:pt x="909967" y="406641"/>
                </a:moveTo>
                <a:lnTo>
                  <a:pt x="906983" y="360248"/>
                </a:lnTo>
                <a:lnTo>
                  <a:pt x="897293" y="313944"/>
                </a:lnTo>
                <a:lnTo>
                  <a:pt x="894499" y="307467"/>
                </a:lnTo>
                <a:lnTo>
                  <a:pt x="888276" y="303403"/>
                </a:lnTo>
                <a:lnTo>
                  <a:pt x="880910" y="303403"/>
                </a:lnTo>
                <a:lnTo>
                  <a:pt x="878370" y="303403"/>
                </a:lnTo>
                <a:lnTo>
                  <a:pt x="871131" y="306578"/>
                </a:lnTo>
                <a:lnTo>
                  <a:pt x="866813" y="313944"/>
                </a:lnTo>
                <a:lnTo>
                  <a:pt x="867956" y="322326"/>
                </a:lnTo>
                <a:lnTo>
                  <a:pt x="877925" y="372287"/>
                </a:lnTo>
                <a:lnTo>
                  <a:pt x="879094" y="422351"/>
                </a:lnTo>
                <a:lnTo>
                  <a:pt x="871715" y="471614"/>
                </a:lnTo>
                <a:lnTo>
                  <a:pt x="856056" y="519176"/>
                </a:lnTo>
                <a:lnTo>
                  <a:pt x="829221" y="570357"/>
                </a:lnTo>
                <a:lnTo>
                  <a:pt x="830237" y="579882"/>
                </a:lnTo>
                <a:lnTo>
                  <a:pt x="836460" y="585089"/>
                </a:lnTo>
                <a:lnTo>
                  <a:pt x="839635" y="586105"/>
                </a:lnTo>
                <a:lnTo>
                  <a:pt x="841794" y="588264"/>
                </a:lnTo>
                <a:lnTo>
                  <a:pt x="850176" y="588264"/>
                </a:lnTo>
                <a:lnTo>
                  <a:pt x="853351" y="585089"/>
                </a:lnTo>
                <a:lnTo>
                  <a:pt x="856399" y="581025"/>
                </a:lnTo>
                <a:lnTo>
                  <a:pt x="879449" y="540346"/>
                </a:lnTo>
                <a:lnTo>
                  <a:pt x="896124" y="497306"/>
                </a:lnTo>
                <a:lnTo>
                  <a:pt x="906322" y="452539"/>
                </a:lnTo>
                <a:lnTo>
                  <a:pt x="909967" y="406641"/>
                </a:lnTo>
                <a:close/>
              </a:path>
              <a:path w="986790" h="987425">
                <a:moveTo>
                  <a:pt x="986218" y="404622"/>
                </a:moveTo>
                <a:lnTo>
                  <a:pt x="983805" y="360273"/>
                </a:lnTo>
                <a:lnTo>
                  <a:pt x="976579" y="316344"/>
                </a:lnTo>
                <a:lnTo>
                  <a:pt x="964539" y="273291"/>
                </a:lnTo>
                <a:lnTo>
                  <a:pt x="947686" y="231533"/>
                </a:lnTo>
                <a:lnTo>
                  <a:pt x="926007" y="191503"/>
                </a:lnTo>
                <a:lnTo>
                  <a:pt x="899515" y="153644"/>
                </a:lnTo>
                <a:lnTo>
                  <a:pt x="868210" y="118364"/>
                </a:lnTo>
                <a:lnTo>
                  <a:pt x="826871" y="82219"/>
                </a:lnTo>
                <a:lnTo>
                  <a:pt x="782091" y="52628"/>
                </a:lnTo>
                <a:lnTo>
                  <a:pt x="734542" y="29616"/>
                </a:lnTo>
                <a:lnTo>
                  <a:pt x="684911" y="13169"/>
                </a:lnTo>
                <a:lnTo>
                  <a:pt x="633895" y="3302"/>
                </a:lnTo>
                <a:lnTo>
                  <a:pt x="582206" y="0"/>
                </a:lnTo>
                <a:lnTo>
                  <a:pt x="530504" y="3302"/>
                </a:lnTo>
                <a:lnTo>
                  <a:pt x="479488" y="13169"/>
                </a:lnTo>
                <a:lnTo>
                  <a:pt x="429869" y="29616"/>
                </a:lnTo>
                <a:lnTo>
                  <a:pt x="382308" y="52628"/>
                </a:lnTo>
                <a:lnTo>
                  <a:pt x="337527" y="82219"/>
                </a:lnTo>
                <a:lnTo>
                  <a:pt x="296202" y="118364"/>
                </a:lnTo>
                <a:lnTo>
                  <a:pt x="263690" y="155194"/>
                </a:lnTo>
                <a:lnTo>
                  <a:pt x="264706" y="164719"/>
                </a:lnTo>
                <a:lnTo>
                  <a:pt x="292011" y="166751"/>
                </a:lnTo>
                <a:lnTo>
                  <a:pt x="298145" y="160299"/>
                </a:lnTo>
                <a:lnTo>
                  <a:pt x="355549" y="105930"/>
                </a:lnTo>
                <a:lnTo>
                  <a:pt x="397027" y="78524"/>
                </a:lnTo>
                <a:lnTo>
                  <a:pt x="441071" y="57226"/>
                </a:lnTo>
                <a:lnTo>
                  <a:pt x="487045" y="42011"/>
                </a:lnTo>
                <a:lnTo>
                  <a:pt x="534301" y="32893"/>
                </a:lnTo>
                <a:lnTo>
                  <a:pt x="582206" y="29845"/>
                </a:lnTo>
                <a:lnTo>
                  <a:pt x="630110" y="32893"/>
                </a:lnTo>
                <a:lnTo>
                  <a:pt x="677392" y="42011"/>
                </a:lnTo>
                <a:lnTo>
                  <a:pt x="723392" y="57213"/>
                </a:lnTo>
                <a:lnTo>
                  <a:pt x="767473" y="78524"/>
                </a:lnTo>
                <a:lnTo>
                  <a:pt x="808977" y="105930"/>
                </a:lnTo>
                <a:lnTo>
                  <a:pt x="847255" y="139446"/>
                </a:lnTo>
                <a:lnTo>
                  <a:pt x="878306" y="174777"/>
                </a:lnTo>
                <a:lnTo>
                  <a:pt x="904189" y="212877"/>
                </a:lnTo>
                <a:lnTo>
                  <a:pt x="924890" y="253250"/>
                </a:lnTo>
                <a:lnTo>
                  <a:pt x="940422" y="295402"/>
                </a:lnTo>
                <a:lnTo>
                  <a:pt x="950772" y="338810"/>
                </a:lnTo>
                <a:lnTo>
                  <a:pt x="955954" y="382981"/>
                </a:lnTo>
                <a:lnTo>
                  <a:pt x="955954" y="427393"/>
                </a:lnTo>
                <a:lnTo>
                  <a:pt x="950772" y="471551"/>
                </a:lnTo>
                <a:lnTo>
                  <a:pt x="940422" y="514959"/>
                </a:lnTo>
                <a:lnTo>
                  <a:pt x="924890" y="557085"/>
                </a:lnTo>
                <a:lnTo>
                  <a:pt x="904189" y="597446"/>
                </a:lnTo>
                <a:lnTo>
                  <a:pt x="878306" y="635520"/>
                </a:lnTo>
                <a:lnTo>
                  <a:pt x="847255" y="670814"/>
                </a:lnTo>
                <a:lnTo>
                  <a:pt x="813600" y="701294"/>
                </a:lnTo>
                <a:lnTo>
                  <a:pt x="811441" y="710819"/>
                </a:lnTo>
                <a:lnTo>
                  <a:pt x="816775" y="717042"/>
                </a:lnTo>
                <a:lnTo>
                  <a:pt x="819950" y="721360"/>
                </a:lnTo>
                <a:lnTo>
                  <a:pt x="824141" y="722376"/>
                </a:lnTo>
                <a:lnTo>
                  <a:pt x="832523" y="722376"/>
                </a:lnTo>
                <a:lnTo>
                  <a:pt x="835698" y="721360"/>
                </a:lnTo>
                <a:lnTo>
                  <a:pt x="837730" y="718185"/>
                </a:lnTo>
                <a:lnTo>
                  <a:pt x="845591" y="712279"/>
                </a:lnTo>
                <a:lnTo>
                  <a:pt x="899515" y="655612"/>
                </a:lnTo>
                <a:lnTo>
                  <a:pt x="926007" y="617753"/>
                </a:lnTo>
                <a:lnTo>
                  <a:pt x="947686" y="577723"/>
                </a:lnTo>
                <a:lnTo>
                  <a:pt x="964539" y="535965"/>
                </a:lnTo>
                <a:lnTo>
                  <a:pt x="976579" y="492912"/>
                </a:lnTo>
                <a:lnTo>
                  <a:pt x="983805" y="448983"/>
                </a:lnTo>
                <a:lnTo>
                  <a:pt x="986218" y="404622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678666" y="6412400"/>
            <a:ext cx="178435" cy="2686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6433" y="1321688"/>
            <a:ext cx="11776075" cy="5536565"/>
            <a:chOff x="416433" y="1321688"/>
            <a:chExt cx="11776075" cy="5536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3257" y="3076677"/>
              <a:ext cx="3198742" cy="37813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5958" y="1331213"/>
              <a:ext cx="3304540" cy="4439920"/>
            </a:xfrm>
            <a:custGeom>
              <a:avLst/>
              <a:gdLst/>
              <a:ahLst/>
              <a:cxnLst/>
              <a:rect l="l" t="t" r="r" b="b"/>
              <a:pathLst>
                <a:path w="3304540" h="4439920">
                  <a:moveTo>
                    <a:pt x="0" y="369570"/>
                  </a:moveTo>
                  <a:lnTo>
                    <a:pt x="2879" y="323215"/>
                  </a:lnTo>
                  <a:lnTo>
                    <a:pt x="11287" y="278578"/>
                  </a:lnTo>
                  <a:lnTo>
                    <a:pt x="24877" y="236004"/>
                  </a:lnTo>
                  <a:lnTo>
                    <a:pt x="43302" y="195841"/>
                  </a:lnTo>
                  <a:lnTo>
                    <a:pt x="66217" y="158434"/>
                  </a:lnTo>
                  <a:lnTo>
                    <a:pt x="93274" y="124131"/>
                  </a:lnTo>
                  <a:lnTo>
                    <a:pt x="124128" y="93277"/>
                  </a:lnTo>
                  <a:lnTo>
                    <a:pt x="158432" y="66219"/>
                  </a:lnTo>
                  <a:lnTo>
                    <a:pt x="195840" y="43304"/>
                  </a:lnTo>
                  <a:lnTo>
                    <a:pt x="236005" y="24878"/>
                  </a:lnTo>
                  <a:lnTo>
                    <a:pt x="278581" y="11288"/>
                  </a:lnTo>
                  <a:lnTo>
                    <a:pt x="323223" y="2879"/>
                  </a:lnTo>
                  <a:lnTo>
                    <a:pt x="369582" y="0"/>
                  </a:lnTo>
                  <a:lnTo>
                    <a:pt x="2934462" y="0"/>
                  </a:lnTo>
                  <a:lnTo>
                    <a:pt x="2980816" y="2879"/>
                  </a:lnTo>
                  <a:lnTo>
                    <a:pt x="3025453" y="11288"/>
                  </a:lnTo>
                  <a:lnTo>
                    <a:pt x="3068027" y="24878"/>
                  </a:lnTo>
                  <a:lnTo>
                    <a:pt x="3108190" y="43304"/>
                  </a:lnTo>
                  <a:lnTo>
                    <a:pt x="3145597" y="66219"/>
                  </a:lnTo>
                  <a:lnTo>
                    <a:pt x="3179900" y="93277"/>
                  </a:lnTo>
                  <a:lnTo>
                    <a:pt x="3210754" y="124131"/>
                  </a:lnTo>
                  <a:lnTo>
                    <a:pt x="3237812" y="158434"/>
                  </a:lnTo>
                  <a:lnTo>
                    <a:pt x="3260727" y="195841"/>
                  </a:lnTo>
                  <a:lnTo>
                    <a:pt x="3279153" y="236004"/>
                  </a:lnTo>
                  <a:lnTo>
                    <a:pt x="3292743" y="278578"/>
                  </a:lnTo>
                  <a:lnTo>
                    <a:pt x="3301152" y="323215"/>
                  </a:lnTo>
                  <a:lnTo>
                    <a:pt x="3304031" y="369570"/>
                  </a:lnTo>
                  <a:lnTo>
                    <a:pt x="3304031" y="4069842"/>
                  </a:lnTo>
                  <a:lnTo>
                    <a:pt x="3301152" y="4116198"/>
                  </a:lnTo>
                  <a:lnTo>
                    <a:pt x="3292743" y="4160837"/>
                  </a:lnTo>
                  <a:lnTo>
                    <a:pt x="3279153" y="4203412"/>
                  </a:lnTo>
                  <a:lnTo>
                    <a:pt x="3260727" y="4243575"/>
                  </a:lnTo>
                  <a:lnTo>
                    <a:pt x="3237812" y="4280982"/>
                  </a:lnTo>
                  <a:lnTo>
                    <a:pt x="3210754" y="4315285"/>
                  </a:lnTo>
                  <a:lnTo>
                    <a:pt x="3179900" y="4346138"/>
                  </a:lnTo>
                  <a:lnTo>
                    <a:pt x="3145597" y="4373195"/>
                  </a:lnTo>
                  <a:lnTo>
                    <a:pt x="3108190" y="4396109"/>
                  </a:lnTo>
                  <a:lnTo>
                    <a:pt x="3068027" y="4414534"/>
                  </a:lnTo>
                  <a:lnTo>
                    <a:pt x="3025453" y="4428124"/>
                  </a:lnTo>
                  <a:lnTo>
                    <a:pt x="2980816" y="4436532"/>
                  </a:lnTo>
                  <a:lnTo>
                    <a:pt x="2934462" y="4439412"/>
                  </a:lnTo>
                  <a:lnTo>
                    <a:pt x="369582" y="4439412"/>
                  </a:lnTo>
                  <a:lnTo>
                    <a:pt x="323223" y="4436532"/>
                  </a:lnTo>
                  <a:lnTo>
                    <a:pt x="278581" y="4428124"/>
                  </a:lnTo>
                  <a:lnTo>
                    <a:pt x="236005" y="4414534"/>
                  </a:lnTo>
                  <a:lnTo>
                    <a:pt x="195840" y="4396109"/>
                  </a:lnTo>
                  <a:lnTo>
                    <a:pt x="158432" y="4373195"/>
                  </a:lnTo>
                  <a:lnTo>
                    <a:pt x="124128" y="4346138"/>
                  </a:lnTo>
                  <a:lnTo>
                    <a:pt x="93274" y="4315285"/>
                  </a:lnTo>
                  <a:lnTo>
                    <a:pt x="66217" y="4280982"/>
                  </a:lnTo>
                  <a:lnTo>
                    <a:pt x="43302" y="4243575"/>
                  </a:lnTo>
                  <a:lnTo>
                    <a:pt x="24877" y="4203412"/>
                  </a:lnTo>
                  <a:lnTo>
                    <a:pt x="11287" y="4160837"/>
                  </a:lnTo>
                  <a:lnTo>
                    <a:pt x="2879" y="4116198"/>
                  </a:lnTo>
                  <a:lnTo>
                    <a:pt x="0" y="4069842"/>
                  </a:lnTo>
                  <a:lnTo>
                    <a:pt x="0" y="369570"/>
                  </a:lnTo>
                  <a:close/>
                </a:path>
              </a:pathLst>
            </a:custGeom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4284" y="5166360"/>
              <a:ext cx="499871" cy="47315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3280" y="281431"/>
            <a:ext cx="11125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Как</a:t>
            </a:r>
            <a:r>
              <a:rPr sz="2800" spc="-110" dirty="0"/>
              <a:t> </a:t>
            </a:r>
            <a:r>
              <a:rPr sz="2800" spc="-35" dirty="0"/>
              <a:t>перевести</a:t>
            </a:r>
            <a:r>
              <a:rPr sz="2800" spc="-95" dirty="0"/>
              <a:t> </a:t>
            </a:r>
            <a:r>
              <a:rPr sz="2800" spc="-5" dirty="0"/>
              <a:t>средства</a:t>
            </a:r>
            <a:r>
              <a:rPr sz="2800" spc="-95" dirty="0"/>
              <a:t> накопительной</a:t>
            </a:r>
            <a:r>
              <a:rPr sz="2800" spc="-105" dirty="0"/>
              <a:t> </a:t>
            </a:r>
            <a:r>
              <a:rPr sz="2800" spc="-65" dirty="0"/>
              <a:t>пенсии</a:t>
            </a:r>
            <a:r>
              <a:rPr sz="2800" spc="-100" dirty="0"/>
              <a:t> </a:t>
            </a:r>
            <a:r>
              <a:rPr sz="2800" spc="-95" dirty="0"/>
              <a:t>по</a:t>
            </a:r>
            <a:r>
              <a:rPr sz="2800" spc="-125" dirty="0"/>
              <a:t> </a:t>
            </a:r>
            <a:r>
              <a:rPr sz="2800" spc="20" dirty="0"/>
              <a:t>ОПС</a:t>
            </a:r>
            <a:r>
              <a:rPr sz="2800" spc="-125" dirty="0"/>
              <a:t> </a:t>
            </a:r>
            <a:r>
              <a:rPr sz="2800" spc="-85" dirty="0"/>
              <a:t>в</a:t>
            </a:r>
            <a:r>
              <a:rPr sz="2800" spc="-125" dirty="0"/>
              <a:t> </a:t>
            </a:r>
            <a:r>
              <a:rPr sz="2800" dirty="0"/>
              <a:t>ПДС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603910" y="2996895"/>
            <a:ext cx="2967355" cy="259905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marR="460375" indent="-228600">
              <a:lnSpc>
                <a:spcPct val="87800"/>
              </a:lnSpc>
              <a:spcBef>
                <a:spcPts val="365"/>
              </a:spcBef>
              <a:buClr>
                <a:srgbClr val="0DB6B6"/>
              </a:buClr>
              <a:buFont typeface="Wingdings"/>
              <a:buChar char=""/>
              <a:tabLst>
                <a:tab pos="241300" algn="l"/>
              </a:tabLst>
            </a:pPr>
            <a:r>
              <a:rPr sz="18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Узнать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каком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НПФ </a:t>
            </a:r>
            <a:r>
              <a:rPr sz="1800" spc="-46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сейчас </a:t>
            </a:r>
            <a:r>
              <a:rPr sz="18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находятся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пенсионные</a:t>
            </a:r>
            <a:endParaRPr sz="1800">
              <a:latin typeface="Microsoft Sans Serif"/>
              <a:cs typeface="Microsoft Sans Serif"/>
            </a:endParaRPr>
          </a:p>
          <a:p>
            <a:pPr marL="241300">
              <a:lnSpc>
                <a:spcPts val="1910"/>
              </a:lnSpc>
            </a:pPr>
            <a:r>
              <a:rPr sz="18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накопления</a:t>
            </a: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95" dirty="0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18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ОПС</a:t>
            </a:r>
            <a:endParaRPr sz="1800">
              <a:latin typeface="Microsoft Sans Serif"/>
              <a:cs typeface="Microsoft Sans Serif"/>
            </a:endParaRPr>
          </a:p>
          <a:p>
            <a:pPr marL="241300" indent="-228600">
              <a:lnSpc>
                <a:spcPts val="2035"/>
              </a:lnSpc>
              <a:spcBef>
                <a:spcPts val="730"/>
              </a:spcBef>
              <a:buClr>
                <a:srgbClr val="0DB6B6"/>
              </a:buClr>
              <a:buFont typeface="Wingdings"/>
              <a:buChar char=""/>
              <a:tabLst>
                <a:tab pos="241300" algn="l"/>
              </a:tabLst>
            </a:pPr>
            <a:r>
              <a:rPr sz="18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Принять</a:t>
            </a:r>
            <a:r>
              <a:rPr sz="1800" spc="-6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решение</a:t>
            </a:r>
            <a:endParaRPr sz="1800">
              <a:latin typeface="Microsoft Sans Serif"/>
              <a:cs typeface="Microsoft Sans Serif"/>
            </a:endParaRPr>
          </a:p>
          <a:p>
            <a:pPr marL="241300" marR="5080">
              <a:lnSpc>
                <a:spcPts val="1900"/>
              </a:lnSpc>
              <a:spcBef>
                <a:spcPts val="155"/>
              </a:spcBef>
            </a:pPr>
            <a:r>
              <a:rPr sz="1800" spc="85" dirty="0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z="18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переводе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пенсионных </a:t>
            </a:r>
            <a:r>
              <a:rPr sz="1800" spc="-459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накоплений</a:t>
            </a: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95" dirty="0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ОПС</a:t>
            </a:r>
            <a:endParaRPr sz="1800">
              <a:latin typeface="Microsoft Sans Serif"/>
              <a:cs typeface="Microsoft Sans Serif"/>
            </a:endParaRPr>
          </a:p>
          <a:p>
            <a:pPr marL="241300">
              <a:lnSpc>
                <a:spcPts val="1745"/>
              </a:lnSpc>
            </a:pP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Программу</a:t>
            </a:r>
            <a:endParaRPr sz="1800">
              <a:latin typeface="Microsoft Sans Serif"/>
              <a:cs typeface="Microsoft Sans Serif"/>
            </a:endParaRPr>
          </a:p>
          <a:p>
            <a:pPr marL="241300">
              <a:lnSpc>
                <a:spcPts val="1900"/>
              </a:lnSpc>
            </a:pPr>
            <a:r>
              <a:rPr sz="18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долгосрочных</a:t>
            </a:r>
            <a:endParaRPr sz="1800">
              <a:latin typeface="Microsoft Sans Serif"/>
              <a:cs typeface="Microsoft Sans Serif"/>
            </a:endParaRPr>
          </a:p>
          <a:p>
            <a:pPr marL="241300">
              <a:lnSpc>
                <a:spcPts val="2030"/>
              </a:lnSpc>
            </a:pPr>
            <a:r>
              <a:rPr sz="18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сбережений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60702" y="1321688"/>
            <a:ext cx="6047105" cy="4458970"/>
            <a:chOff x="1560702" y="1321688"/>
            <a:chExt cx="6047105" cy="4458970"/>
          </a:xfrm>
        </p:grpSpPr>
        <p:sp>
          <p:nvSpPr>
            <p:cNvPr id="9" name="object 9"/>
            <p:cNvSpPr/>
            <p:nvPr/>
          </p:nvSpPr>
          <p:spPr>
            <a:xfrm>
              <a:off x="4292345" y="1331213"/>
              <a:ext cx="3305810" cy="4439920"/>
            </a:xfrm>
            <a:custGeom>
              <a:avLst/>
              <a:gdLst/>
              <a:ahLst/>
              <a:cxnLst/>
              <a:rect l="l" t="t" r="r" b="b"/>
              <a:pathLst>
                <a:path w="3305809" h="4439920">
                  <a:moveTo>
                    <a:pt x="0" y="369824"/>
                  </a:moveTo>
                  <a:lnTo>
                    <a:pt x="2881" y="323440"/>
                  </a:lnTo>
                  <a:lnTo>
                    <a:pt x="11296" y="278774"/>
                  </a:lnTo>
                  <a:lnTo>
                    <a:pt x="24897" y="236172"/>
                  </a:lnTo>
                  <a:lnTo>
                    <a:pt x="43337" y="195982"/>
                  </a:lnTo>
                  <a:lnTo>
                    <a:pt x="66268" y="158549"/>
                  </a:lnTo>
                  <a:lnTo>
                    <a:pt x="93346" y="124222"/>
                  </a:lnTo>
                  <a:lnTo>
                    <a:pt x="124222" y="93346"/>
                  </a:lnTo>
                  <a:lnTo>
                    <a:pt x="158549" y="66268"/>
                  </a:lnTo>
                  <a:lnTo>
                    <a:pt x="195982" y="43337"/>
                  </a:lnTo>
                  <a:lnTo>
                    <a:pt x="236172" y="24897"/>
                  </a:lnTo>
                  <a:lnTo>
                    <a:pt x="278774" y="11296"/>
                  </a:lnTo>
                  <a:lnTo>
                    <a:pt x="323440" y="2881"/>
                  </a:lnTo>
                  <a:lnTo>
                    <a:pt x="369824" y="0"/>
                  </a:lnTo>
                  <a:lnTo>
                    <a:pt x="2935731" y="0"/>
                  </a:lnTo>
                  <a:lnTo>
                    <a:pt x="2982115" y="2881"/>
                  </a:lnTo>
                  <a:lnTo>
                    <a:pt x="3026781" y="11296"/>
                  </a:lnTo>
                  <a:lnTo>
                    <a:pt x="3069383" y="24897"/>
                  </a:lnTo>
                  <a:lnTo>
                    <a:pt x="3109573" y="43337"/>
                  </a:lnTo>
                  <a:lnTo>
                    <a:pt x="3147006" y="66268"/>
                  </a:lnTo>
                  <a:lnTo>
                    <a:pt x="3181333" y="93346"/>
                  </a:lnTo>
                  <a:lnTo>
                    <a:pt x="3212209" y="124222"/>
                  </a:lnTo>
                  <a:lnTo>
                    <a:pt x="3239287" y="158549"/>
                  </a:lnTo>
                  <a:lnTo>
                    <a:pt x="3262218" y="195982"/>
                  </a:lnTo>
                  <a:lnTo>
                    <a:pt x="3280658" y="236172"/>
                  </a:lnTo>
                  <a:lnTo>
                    <a:pt x="3294259" y="278774"/>
                  </a:lnTo>
                  <a:lnTo>
                    <a:pt x="3302674" y="323440"/>
                  </a:lnTo>
                  <a:lnTo>
                    <a:pt x="3305555" y="369824"/>
                  </a:lnTo>
                  <a:lnTo>
                    <a:pt x="3305555" y="4069588"/>
                  </a:lnTo>
                  <a:lnTo>
                    <a:pt x="3302674" y="4115984"/>
                  </a:lnTo>
                  <a:lnTo>
                    <a:pt x="3294259" y="4160658"/>
                  </a:lnTo>
                  <a:lnTo>
                    <a:pt x="3280658" y="4203265"/>
                  </a:lnTo>
                  <a:lnTo>
                    <a:pt x="3262218" y="4243457"/>
                  </a:lnTo>
                  <a:lnTo>
                    <a:pt x="3239287" y="4280890"/>
                  </a:lnTo>
                  <a:lnTo>
                    <a:pt x="3212209" y="4315215"/>
                  </a:lnTo>
                  <a:lnTo>
                    <a:pt x="3181333" y="4346087"/>
                  </a:lnTo>
                  <a:lnTo>
                    <a:pt x="3147006" y="4373160"/>
                  </a:lnTo>
                  <a:lnTo>
                    <a:pt x="3109573" y="4396087"/>
                  </a:lnTo>
                  <a:lnTo>
                    <a:pt x="3069383" y="4414522"/>
                  </a:lnTo>
                  <a:lnTo>
                    <a:pt x="3026781" y="4428119"/>
                  </a:lnTo>
                  <a:lnTo>
                    <a:pt x="2982115" y="4436531"/>
                  </a:lnTo>
                  <a:lnTo>
                    <a:pt x="2935731" y="4439412"/>
                  </a:lnTo>
                  <a:lnTo>
                    <a:pt x="369824" y="4439412"/>
                  </a:lnTo>
                  <a:lnTo>
                    <a:pt x="323440" y="4436531"/>
                  </a:lnTo>
                  <a:lnTo>
                    <a:pt x="278774" y="4428119"/>
                  </a:lnTo>
                  <a:lnTo>
                    <a:pt x="236172" y="4414522"/>
                  </a:lnTo>
                  <a:lnTo>
                    <a:pt x="195982" y="4396087"/>
                  </a:lnTo>
                  <a:lnTo>
                    <a:pt x="158549" y="4373160"/>
                  </a:lnTo>
                  <a:lnTo>
                    <a:pt x="124222" y="4346087"/>
                  </a:lnTo>
                  <a:lnTo>
                    <a:pt x="93346" y="4315215"/>
                  </a:lnTo>
                  <a:lnTo>
                    <a:pt x="66268" y="4280890"/>
                  </a:lnTo>
                  <a:lnTo>
                    <a:pt x="43337" y="4243457"/>
                  </a:lnTo>
                  <a:lnTo>
                    <a:pt x="24897" y="4203265"/>
                  </a:lnTo>
                  <a:lnTo>
                    <a:pt x="11296" y="4160658"/>
                  </a:lnTo>
                  <a:lnTo>
                    <a:pt x="2881" y="4115984"/>
                  </a:lnTo>
                  <a:lnTo>
                    <a:pt x="0" y="4069588"/>
                  </a:lnTo>
                  <a:lnTo>
                    <a:pt x="0" y="369824"/>
                  </a:lnTo>
                  <a:close/>
                </a:path>
              </a:pathLst>
            </a:custGeom>
            <a:ln w="19050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60702" y="1661159"/>
              <a:ext cx="1033144" cy="986155"/>
            </a:xfrm>
            <a:custGeom>
              <a:avLst/>
              <a:gdLst/>
              <a:ahLst/>
              <a:cxnLst/>
              <a:rect l="l" t="t" r="r" b="b"/>
              <a:pathLst>
                <a:path w="1033144" h="986155">
                  <a:moveTo>
                    <a:pt x="24765" y="576834"/>
                  </a:moveTo>
                  <a:lnTo>
                    <a:pt x="6477" y="576834"/>
                  </a:lnTo>
                  <a:lnTo>
                    <a:pt x="0" y="585469"/>
                  </a:lnTo>
                  <a:lnTo>
                    <a:pt x="0" y="932814"/>
                  </a:lnTo>
                  <a:lnTo>
                    <a:pt x="4026" y="953023"/>
                  </a:lnTo>
                  <a:lnTo>
                    <a:pt x="15160" y="969994"/>
                  </a:lnTo>
                  <a:lnTo>
                    <a:pt x="31986" y="981678"/>
                  </a:lnTo>
                  <a:lnTo>
                    <a:pt x="53085" y="986027"/>
                  </a:lnTo>
                  <a:lnTo>
                    <a:pt x="266572" y="986027"/>
                  </a:lnTo>
                  <a:lnTo>
                    <a:pt x="287264" y="981838"/>
                  </a:lnTo>
                  <a:lnTo>
                    <a:pt x="304180" y="970422"/>
                  </a:lnTo>
                  <a:lnTo>
                    <a:pt x="315596" y="953506"/>
                  </a:lnTo>
                  <a:lnTo>
                    <a:pt x="316032" y="951356"/>
                  </a:lnTo>
                  <a:lnTo>
                    <a:pt x="51943" y="951356"/>
                  </a:lnTo>
                  <a:lnTo>
                    <a:pt x="44352" y="949977"/>
                  </a:lnTo>
                  <a:lnTo>
                    <a:pt x="38179" y="946134"/>
                  </a:lnTo>
                  <a:lnTo>
                    <a:pt x="34030" y="940266"/>
                  </a:lnTo>
                  <a:lnTo>
                    <a:pt x="32512" y="932814"/>
                  </a:lnTo>
                  <a:lnTo>
                    <a:pt x="32512" y="584326"/>
                  </a:lnTo>
                  <a:lnTo>
                    <a:pt x="24765" y="576834"/>
                  </a:lnTo>
                  <a:close/>
                </a:path>
                <a:path w="1033144" h="986155">
                  <a:moveTo>
                    <a:pt x="315874" y="450850"/>
                  </a:moveTo>
                  <a:lnTo>
                    <a:pt x="265557" y="450850"/>
                  </a:lnTo>
                  <a:lnTo>
                    <a:pt x="273167" y="452387"/>
                  </a:lnTo>
                  <a:lnTo>
                    <a:pt x="279384" y="456580"/>
                  </a:lnTo>
                  <a:lnTo>
                    <a:pt x="283577" y="462797"/>
                  </a:lnTo>
                  <a:lnTo>
                    <a:pt x="285115" y="470407"/>
                  </a:lnTo>
                  <a:lnTo>
                    <a:pt x="285115" y="932814"/>
                  </a:lnTo>
                  <a:lnTo>
                    <a:pt x="283577" y="940266"/>
                  </a:lnTo>
                  <a:lnTo>
                    <a:pt x="279384" y="946134"/>
                  </a:lnTo>
                  <a:lnTo>
                    <a:pt x="273167" y="949977"/>
                  </a:lnTo>
                  <a:lnTo>
                    <a:pt x="265557" y="951356"/>
                  </a:lnTo>
                  <a:lnTo>
                    <a:pt x="316032" y="951356"/>
                  </a:lnTo>
                  <a:lnTo>
                    <a:pt x="319785" y="932814"/>
                  </a:lnTo>
                  <a:lnTo>
                    <a:pt x="319785" y="888238"/>
                  </a:lnTo>
                  <a:lnTo>
                    <a:pt x="397470" y="888238"/>
                  </a:lnTo>
                  <a:lnTo>
                    <a:pt x="320802" y="850264"/>
                  </a:lnTo>
                  <a:lnTo>
                    <a:pt x="320802" y="509524"/>
                  </a:lnTo>
                  <a:lnTo>
                    <a:pt x="362033" y="457326"/>
                  </a:lnTo>
                  <a:lnTo>
                    <a:pt x="318642" y="457326"/>
                  </a:lnTo>
                  <a:lnTo>
                    <a:pt x="315874" y="450850"/>
                  </a:lnTo>
                  <a:close/>
                </a:path>
                <a:path w="1033144" h="986155">
                  <a:moveTo>
                    <a:pt x="397470" y="888238"/>
                  </a:moveTo>
                  <a:lnTo>
                    <a:pt x="319785" y="888238"/>
                  </a:lnTo>
                  <a:lnTo>
                    <a:pt x="402209" y="928497"/>
                  </a:lnTo>
                  <a:lnTo>
                    <a:pt x="405384" y="929639"/>
                  </a:lnTo>
                  <a:lnTo>
                    <a:pt x="740283" y="929639"/>
                  </a:lnTo>
                  <a:lnTo>
                    <a:pt x="746886" y="921892"/>
                  </a:lnTo>
                  <a:lnTo>
                    <a:pt x="746886" y="904620"/>
                  </a:lnTo>
                  <a:lnTo>
                    <a:pt x="738251" y="897001"/>
                  </a:lnTo>
                  <a:lnTo>
                    <a:pt x="415163" y="897001"/>
                  </a:lnTo>
                  <a:lnTo>
                    <a:pt x="397470" y="888238"/>
                  </a:lnTo>
                  <a:close/>
                </a:path>
                <a:path w="1033144" h="986155">
                  <a:moveTo>
                    <a:pt x="644543" y="32638"/>
                  </a:moveTo>
                  <a:lnTo>
                    <a:pt x="553466" y="32638"/>
                  </a:lnTo>
                  <a:lnTo>
                    <a:pt x="569972" y="33555"/>
                  </a:lnTo>
                  <a:lnTo>
                    <a:pt x="587216" y="36734"/>
                  </a:lnTo>
                  <a:lnTo>
                    <a:pt x="639427" y="70594"/>
                  </a:lnTo>
                  <a:lnTo>
                    <a:pt x="659822" y="126692"/>
                  </a:lnTo>
                  <a:lnTo>
                    <a:pt x="662304" y="164337"/>
                  </a:lnTo>
                  <a:lnTo>
                    <a:pt x="662304" y="352043"/>
                  </a:lnTo>
                  <a:lnTo>
                    <a:pt x="670941" y="358648"/>
                  </a:lnTo>
                  <a:lnTo>
                    <a:pt x="946404" y="358648"/>
                  </a:lnTo>
                  <a:lnTo>
                    <a:pt x="967180" y="363013"/>
                  </a:lnTo>
                  <a:lnTo>
                    <a:pt x="984408" y="374808"/>
                  </a:lnTo>
                  <a:lnTo>
                    <a:pt x="996160" y="392080"/>
                  </a:lnTo>
                  <a:lnTo>
                    <a:pt x="1000505" y="412876"/>
                  </a:lnTo>
                  <a:lnTo>
                    <a:pt x="996160" y="434228"/>
                  </a:lnTo>
                  <a:lnTo>
                    <a:pt x="984408" y="451484"/>
                  </a:lnTo>
                  <a:lnTo>
                    <a:pt x="967180" y="463026"/>
                  </a:lnTo>
                  <a:lnTo>
                    <a:pt x="946404" y="467232"/>
                  </a:lnTo>
                  <a:lnTo>
                    <a:pt x="794639" y="467232"/>
                  </a:lnTo>
                  <a:lnTo>
                    <a:pt x="786891" y="475868"/>
                  </a:lnTo>
                  <a:lnTo>
                    <a:pt x="786891" y="493140"/>
                  </a:lnTo>
                  <a:lnTo>
                    <a:pt x="795654" y="499744"/>
                  </a:lnTo>
                  <a:lnTo>
                    <a:pt x="931164" y="499744"/>
                  </a:lnTo>
                  <a:lnTo>
                    <a:pt x="951035" y="504735"/>
                  </a:lnTo>
                  <a:lnTo>
                    <a:pt x="967263" y="516715"/>
                  </a:lnTo>
                  <a:lnTo>
                    <a:pt x="978205" y="533767"/>
                  </a:lnTo>
                  <a:lnTo>
                    <a:pt x="982217" y="553974"/>
                  </a:lnTo>
                  <a:lnTo>
                    <a:pt x="978011" y="574823"/>
                  </a:lnTo>
                  <a:lnTo>
                    <a:pt x="966469" y="592089"/>
                  </a:lnTo>
                  <a:lnTo>
                    <a:pt x="949213" y="603855"/>
                  </a:lnTo>
                  <a:lnTo>
                    <a:pt x="927861" y="608202"/>
                  </a:lnTo>
                  <a:lnTo>
                    <a:pt x="794639" y="608202"/>
                  </a:lnTo>
                  <a:lnTo>
                    <a:pt x="786891" y="616965"/>
                  </a:lnTo>
                  <a:lnTo>
                    <a:pt x="786891" y="634364"/>
                  </a:lnTo>
                  <a:lnTo>
                    <a:pt x="795654" y="640841"/>
                  </a:lnTo>
                  <a:lnTo>
                    <a:pt x="917066" y="640841"/>
                  </a:lnTo>
                  <a:lnTo>
                    <a:pt x="935993" y="646422"/>
                  </a:lnTo>
                  <a:lnTo>
                    <a:pt x="951134" y="658621"/>
                  </a:lnTo>
                  <a:lnTo>
                    <a:pt x="961179" y="675489"/>
                  </a:lnTo>
                  <a:lnTo>
                    <a:pt x="964819" y="695070"/>
                  </a:lnTo>
                  <a:lnTo>
                    <a:pt x="960614" y="715940"/>
                  </a:lnTo>
                  <a:lnTo>
                    <a:pt x="949086" y="733250"/>
                  </a:lnTo>
                  <a:lnTo>
                    <a:pt x="931868" y="745059"/>
                  </a:lnTo>
                  <a:lnTo>
                    <a:pt x="910590" y="749426"/>
                  </a:lnTo>
                  <a:lnTo>
                    <a:pt x="794639" y="749426"/>
                  </a:lnTo>
                  <a:lnTo>
                    <a:pt x="786891" y="758063"/>
                  </a:lnTo>
                  <a:lnTo>
                    <a:pt x="786891" y="775462"/>
                  </a:lnTo>
                  <a:lnTo>
                    <a:pt x="795654" y="781938"/>
                  </a:lnTo>
                  <a:lnTo>
                    <a:pt x="900810" y="781938"/>
                  </a:lnTo>
                  <a:lnTo>
                    <a:pt x="902970" y="782954"/>
                  </a:lnTo>
                  <a:lnTo>
                    <a:pt x="920416" y="789930"/>
                  </a:lnTo>
                  <a:lnTo>
                    <a:pt x="934529" y="801989"/>
                  </a:lnTo>
                  <a:lnTo>
                    <a:pt x="943975" y="818120"/>
                  </a:lnTo>
                  <a:lnTo>
                    <a:pt x="947420" y="837311"/>
                  </a:lnTo>
                  <a:lnTo>
                    <a:pt x="943072" y="858589"/>
                  </a:lnTo>
                  <a:lnTo>
                    <a:pt x="931306" y="875807"/>
                  </a:lnTo>
                  <a:lnTo>
                    <a:pt x="914040" y="887335"/>
                  </a:lnTo>
                  <a:lnTo>
                    <a:pt x="893191" y="891539"/>
                  </a:lnTo>
                  <a:lnTo>
                    <a:pt x="794639" y="891539"/>
                  </a:lnTo>
                  <a:lnTo>
                    <a:pt x="786891" y="900302"/>
                  </a:lnTo>
                  <a:lnTo>
                    <a:pt x="786891" y="917701"/>
                  </a:lnTo>
                  <a:lnTo>
                    <a:pt x="795654" y="924178"/>
                  </a:lnTo>
                  <a:lnTo>
                    <a:pt x="893191" y="924178"/>
                  </a:lnTo>
                  <a:lnTo>
                    <a:pt x="927496" y="917305"/>
                  </a:lnTo>
                  <a:lnTo>
                    <a:pt x="955420" y="898525"/>
                  </a:lnTo>
                  <a:lnTo>
                    <a:pt x="974201" y="870600"/>
                  </a:lnTo>
                  <a:lnTo>
                    <a:pt x="981074" y="836294"/>
                  </a:lnTo>
                  <a:lnTo>
                    <a:pt x="979116" y="817362"/>
                  </a:lnTo>
                  <a:lnTo>
                    <a:pt x="973502" y="799988"/>
                  </a:lnTo>
                  <a:lnTo>
                    <a:pt x="964626" y="784449"/>
                  </a:lnTo>
                  <a:lnTo>
                    <a:pt x="952880" y="771016"/>
                  </a:lnTo>
                  <a:lnTo>
                    <a:pt x="971397" y="757348"/>
                  </a:lnTo>
                  <a:lnTo>
                    <a:pt x="985758" y="739489"/>
                  </a:lnTo>
                  <a:lnTo>
                    <a:pt x="995046" y="718153"/>
                  </a:lnTo>
                  <a:lnTo>
                    <a:pt x="998347" y="694054"/>
                  </a:lnTo>
                  <a:lnTo>
                    <a:pt x="996390" y="675177"/>
                  </a:lnTo>
                  <a:lnTo>
                    <a:pt x="990790" y="657812"/>
                  </a:lnTo>
                  <a:lnTo>
                    <a:pt x="981952" y="642280"/>
                  </a:lnTo>
                  <a:lnTo>
                    <a:pt x="970279" y="628903"/>
                  </a:lnTo>
                  <a:lnTo>
                    <a:pt x="988617" y="618747"/>
                  </a:lnTo>
                  <a:lnTo>
                    <a:pt x="1002585" y="602424"/>
                  </a:lnTo>
                  <a:lnTo>
                    <a:pt x="1011481" y="581433"/>
                  </a:lnTo>
                  <a:lnTo>
                    <a:pt x="1014603" y="557276"/>
                  </a:lnTo>
                  <a:lnTo>
                    <a:pt x="1012644" y="538398"/>
                  </a:lnTo>
                  <a:lnTo>
                    <a:pt x="1007030" y="521033"/>
                  </a:lnTo>
                  <a:lnTo>
                    <a:pt x="998154" y="505501"/>
                  </a:lnTo>
                  <a:lnTo>
                    <a:pt x="986409" y="492125"/>
                  </a:lnTo>
                  <a:lnTo>
                    <a:pt x="1005157" y="478420"/>
                  </a:lnTo>
                  <a:lnTo>
                    <a:pt x="1019905" y="460406"/>
                  </a:lnTo>
                  <a:lnTo>
                    <a:pt x="1029557" y="438725"/>
                  </a:lnTo>
                  <a:lnTo>
                    <a:pt x="1033017" y="414019"/>
                  </a:lnTo>
                  <a:lnTo>
                    <a:pt x="1026005" y="379660"/>
                  </a:lnTo>
                  <a:lnTo>
                    <a:pt x="1006919" y="351742"/>
                  </a:lnTo>
                  <a:lnTo>
                    <a:pt x="978689" y="332992"/>
                  </a:lnTo>
                  <a:lnTo>
                    <a:pt x="944245" y="326136"/>
                  </a:lnTo>
                  <a:lnTo>
                    <a:pt x="693801" y="326136"/>
                  </a:lnTo>
                  <a:lnTo>
                    <a:pt x="693801" y="166497"/>
                  </a:lnTo>
                  <a:lnTo>
                    <a:pt x="690328" y="120947"/>
                  </a:lnTo>
                  <a:lnTo>
                    <a:pt x="679926" y="82232"/>
                  </a:lnTo>
                  <a:lnTo>
                    <a:pt x="662618" y="50661"/>
                  </a:lnTo>
                  <a:lnTo>
                    <a:pt x="644543" y="32638"/>
                  </a:lnTo>
                  <a:close/>
                </a:path>
                <a:path w="1033144" h="986155">
                  <a:moveTo>
                    <a:pt x="266572" y="417194"/>
                  </a:moveTo>
                  <a:lnTo>
                    <a:pt x="53085" y="417194"/>
                  </a:lnTo>
                  <a:lnTo>
                    <a:pt x="32843" y="421241"/>
                  </a:lnTo>
                  <a:lnTo>
                    <a:pt x="15922" y="432419"/>
                  </a:lnTo>
                  <a:lnTo>
                    <a:pt x="4312" y="449288"/>
                  </a:lnTo>
                  <a:lnTo>
                    <a:pt x="0" y="470407"/>
                  </a:lnTo>
                  <a:lnTo>
                    <a:pt x="0" y="532256"/>
                  </a:lnTo>
                  <a:lnTo>
                    <a:pt x="8635" y="538734"/>
                  </a:lnTo>
                  <a:lnTo>
                    <a:pt x="24765" y="538734"/>
                  </a:lnTo>
                  <a:lnTo>
                    <a:pt x="32512" y="531240"/>
                  </a:lnTo>
                  <a:lnTo>
                    <a:pt x="32512" y="470407"/>
                  </a:lnTo>
                  <a:lnTo>
                    <a:pt x="34030" y="462797"/>
                  </a:lnTo>
                  <a:lnTo>
                    <a:pt x="38179" y="456580"/>
                  </a:lnTo>
                  <a:lnTo>
                    <a:pt x="44352" y="452387"/>
                  </a:lnTo>
                  <a:lnTo>
                    <a:pt x="51943" y="450850"/>
                  </a:lnTo>
                  <a:lnTo>
                    <a:pt x="315874" y="450850"/>
                  </a:lnTo>
                  <a:lnTo>
                    <a:pt x="311864" y="441465"/>
                  </a:lnTo>
                  <a:lnTo>
                    <a:pt x="300323" y="428736"/>
                  </a:lnTo>
                  <a:lnTo>
                    <a:pt x="284924" y="420268"/>
                  </a:lnTo>
                  <a:lnTo>
                    <a:pt x="266572" y="417194"/>
                  </a:lnTo>
                  <a:close/>
                </a:path>
                <a:path w="1033144" h="986155">
                  <a:moveTo>
                    <a:pt x="548640" y="0"/>
                  </a:moveTo>
                  <a:lnTo>
                    <a:pt x="499294" y="5625"/>
                  </a:lnTo>
                  <a:lnTo>
                    <a:pt x="482346" y="15620"/>
                  </a:lnTo>
                  <a:lnTo>
                    <a:pt x="482346" y="248919"/>
                  </a:lnTo>
                  <a:lnTo>
                    <a:pt x="318642" y="457326"/>
                  </a:lnTo>
                  <a:lnTo>
                    <a:pt x="362033" y="457326"/>
                  </a:lnTo>
                  <a:lnTo>
                    <a:pt x="513715" y="265302"/>
                  </a:lnTo>
                  <a:lnTo>
                    <a:pt x="516001" y="262000"/>
                  </a:lnTo>
                  <a:lnTo>
                    <a:pt x="518159" y="258825"/>
                  </a:lnTo>
                  <a:lnTo>
                    <a:pt x="518159" y="36322"/>
                  </a:lnTo>
                  <a:lnTo>
                    <a:pt x="525319" y="34996"/>
                  </a:lnTo>
                  <a:lnTo>
                    <a:pt x="533717" y="33813"/>
                  </a:lnTo>
                  <a:lnTo>
                    <a:pt x="543163" y="32964"/>
                  </a:lnTo>
                  <a:lnTo>
                    <a:pt x="553466" y="32638"/>
                  </a:lnTo>
                  <a:lnTo>
                    <a:pt x="644543" y="32638"/>
                  </a:lnTo>
                  <a:lnTo>
                    <a:pt x="638429" y="26542"/>
                  </a:lnTo>
                  <a:lnTo>
                    <a:pt x="616416" y="13555"/>
                  </a:lnTo>
                  <a:lnTo>
                    <a:pt x="593391" y="5413"/>
                  </a:lnTo>
                  <a:lnTo>
                    <a:pt x="570438" y="120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5482" y="2468880"/>
              <a:ext cx="105029" cy="10515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458715" y="2996895"/>
            <a:ext cx="2742565" cy="102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sz="18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Заключить</a:t>
            </a: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договор</a:t>
            </a:r>
            <a:r>
              <a:rPr sz="18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0D0D0D"/>
                </a:solidFill>
                <a:latin typeface="Microsoft Sans Serif"/>
                <a:cs typeface="Microsoft Sans Serif"/>
              </a:rPr>
              <a:t>ПДС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895"/>
              </a:lnSpc>
            </a:pP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НПФ,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котором</a:t>
            </a:r>
            <a:endParaRPr sz="1800">
              <a:latin typeface="Microsoft Sans Serif"/>
              <a:cs typeface="Microsoft Sans Serif"/>
            </a:endParaRPr>
          </a:p>
          <a:p>
            <a:pPr marL="12700" marR="140335">
              <a:lnSpc>
                <a:spcPts val="1910"/>
              </a:lnSpc>
              <a:spcBef>
                <a:spcPts val="140"/>
              </a:spcBef>
            </a:pPr>
            <a:r>
              <a:rPr sz="18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находятся</a:t>
            </a:r>
            <a:r>
              <a:rPr sz="1800" spc="-1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пенсионные </a:t>
            </a:r>
            <a:r>
              <a:rPr sz="1800" spc="-459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накопления</a:t>
            </a:r>
            <a:r>
              <a:rPr sz="18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95" dirty="0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ОПС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472810" y="1321688"/>
            <a:ext cx="6001385" cy="4458970"/>
            <a:chOff x="5472810" y="1321688"/>
            <a:chExt cx="6001385" cy="4458970"/>
          </a:xfrm>
        </p:grpSpPr>
        <p:sp>
          <p:nvSpPr>
            <p:cNvPr id="14" name="object 14"/>
            <p:cNvSpPr/>
            <p:nvPr/>
          </p:nvSpPr>
          <p:spPr>
            <a:xfrm>
              <a:off x="8160257" y="1331213"/>
              <a:ext cx="3304540" cy="4439920"/>
            </a:xfrm>
            <a:custGeom>
              <a:avLst/>
              <a:gdLst/>
              <a:ahLst/>
              <a:cxnLst/>
              <a:rect l="l" t="t" r="r" b="b"/>
              <a:pathLst>
                <a:path w="3304540" h="4439920">
                  <a:moveTo>
                    <a:pt x="2934462" y="0"/>
                  </a:moveTo>
                  <a:lnTo>
                    <a:pt x="369570" y="0"/>
                  </a:lnTo>
                  <a:lnTo>
                    <a:pt x="323215" y="2879"/>
                  </a:lnTo>
                  <a:lnTo>
                    <a:pt x="278578" y="11288"/>
                  </a:lnTo>
                  <a:lnTo>
                    <a:pt x="236004" y="24878"/>
                  </a:lnTo>
                  <a:lnTo>
                    <a:pt x="195841" y="43304"/>
                  </a:lnTo>
                  <a:lnTo>
                    <a:pt x="158434" y="66219"/>
                  </a:lnTo>
                  <a:lnTo>
                    <a:pt x="124131" y="93277"/>
                  </a:lnTo>
                  <a:lnTo>
                    <a:pt x="93277" y="124131"/>
                  </a:lnTo>
                  <a:lnTo>
                    <a:pt x="66219" y="158434"/>
                  </a:lnTo>
                  <a:lnTo>
                    <a:pt x="43304" y="195841"/>
                  </a:lnTo>
                  <a:lnTo>
                    <a:pt x="24878" y="236004"/>
                  </a:lnTo>
                  <a:lnTo>
                    <a:pt x="11288" y="278578"/>
                  </a:lnTo>
                  <a:lnTo>
                    <a:pt x="2879" y="323215"/>
                  </a:lnTo>
                  <a:lnTo>
                    <a:pt x="0" y="369570"/>
                  </a:lnTo>
                  <a:lnTo>
                    <a:pt x="0" y="4069842"/>
                  </a:lnTo>
                  <a:lnTo>
                    <a:pt x="2879" y="4116198"/>
                  </a:lnTo>
                  <a:lnTo>
                    <a:pt x="11288" y="4160837"/>
                  </a:lnTo>
                  <a:lnTo>
                    <a:pt x="24878" y="4203412"/>
                  </a:lnTo>
                  <a:lnTo>
                    <a:pt x="43304" y="4243575"/>
                  </a:lnTo>
                  <a:lnTo>
                    <a:pt x="66219" y="4280982"/>
                  </a:lnTo>
                  <a:lnTo>
                    <a:pt x="93277" y="4315285"/>
                  </a:lnTo>
                  <a:lnTo>
                    <a:pt x="124131" y="4346138"/>
                  </a:lnTo>
                  <a:lnTo>
                    <a:pt x="158434" y="4373195"/>
                  </a:lnTo>
                  <a:lnTo>
                    <a:pt x="195841" y="4396109"/>
                  </a:lnTo>
                  <a:lnTo>
                    <a:pt x="236004" y="4414534"/>
                  </a:lnTo>
                  <a:lnTo>
                    <a:pt x="278578" y="4428124"/>
                  </a:lnTo>
                  <a:lnTo>
                    <a:pt x="323215" y="4436532"/>
                  </a:lnTo>
                  <a:lnTo>
                    <a:pt x="369570" y="4439412"/>
                  </a:lnTo>
                  <a:lnTo>
                    <a:pt x="2934462" y="4439412"/>
                  </a:lnTo>
                  <a:lnTo>
                    <a:pt x="2980816" y="4436532"/>
                  </a:lnTo>
                  <a:lnTo>
                    <a:pt x="3025453" y="4428124"/>
                  </a:lnTo>
                  <a:lnTo>
                    <a:pt x="3068027" y="4414534"/>
                  </a:lnTo>
                  <a:lnTo>
                    <a:pt x="3108190" y="4396109"/>
                  </a:lnTo>
                  <a:lnTo>
                    <a:pt x="3145597" y="4373195"/>
                  </a:lnTo>
                  <a:lnTo>
                    <a:pt x="3179900" y="4346138"/>
                  </a:lnTo>
                  <a:lnTo>
                    <a:pt x="3210754" y="4315285"/>
                  </a:lnTo>
                  <a:lnTo>
                    <a:pt x="3237812" y="4280982"/>
                  </a:lnTo>
                  <a:lnTo>
                    <a:pt x="3260727" y="4243575"/>
                  </a:lnTo>
                  <a:lnTo>
                    <a:pt x="3279153" y="4203412"/>
                  </a:lnTo>
                  <a:lnTo>
                    <a:pt x="3292743" y="4160837"/>
                  </a:lnTo>
                  <a:lnTo>
                    <a:pt x="3301152" y="4116198"/>
                  </a:lnTo>
                  <a:lnTo>
                    <a:pt x="3304032" y="4069842"/>
                  </a:lnTo>
                  <a:lnTo>
                    <a:pt x="3304032" y="369570"/>
                  </a:lnTo>
                  <a:lnTo>
                    <a:pt x="3301152" y="323215"/>
                  </a:lnTo>
                  <a:lnTo>
                    <a:pt x="3292743" y="278578"/>
                  </a:lnTo>
                  <a:lnTo>
                    <a:pt x="3279153" y="236004"/>
                  </a:lnTo>
                  <a:lnTo>
                    <a:pt x="3260727" y="195841"/>
                  </a:lnTo>
                  <a:lnTo>
                    <a:pt x="3237812" y="158434"/>
                  </a:lnTo>
                  <a:lnTo>
                    <a:pt x="3210754" y="124131"/>
                  </a:lnTo>
                  <a:lnTo>
                    <a:pt x="3179900" y="93277"/>
                  </a:lnTo>
                  <a:lnTo>
                    <a:pt x="3145597" y="66219"/>
                  </a:lnTo>
                  <a:lnTo>
                    <a:pt x="3108190" y="43304"/>
                  </a:lnTo>
                  <a:lnTo>
                    <a:pt x="3068027" y="24878"/>
                  </a:lnTo>
                  <a:lnTo>
                    <a:pt x="3025453" y="11288"/>
                  </a:lnTo>
                  <a:lnTo>
                    <a:pt x="2980816" y="2879"/>
                  </a:lnTo>
                  <a:lnTo>
                    <a:pt x="2934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60257" y="1331213"/>
              <a:ext cx="3304540" cy="4439920"/>
            </a:xfrm>
            <a:custGeom>
              <a:avLst/>
              <a:gdLst/>
              <a:ahLst/>
              <a:cxnLst/>
              <a:rect l="l" t="t" r="r" b="b"/>
              <a:pathLst>
                <a:path w="3304540" h="4439920">
                  <a:moveTo>
                    <a:pt x="0" y="369570"/>
                  </a:moveTo>
                  <a:lnTo>
                    <a:pt x="2879" y="323215"/>
                  </a:lnTo>
                  <a:lnTo>
                    <a:pt x="11288" y="278578"/>
                  </a:lnTo>
                  <a:lnTo>
                    <a:pt x="24878" y="236004"/>
                  </a:lnTo>
                  <a:lnTo>
                    <a:pt x="43304" y="195841"/>
                  </a:lnTo>
                  <a:lnTo>
                    <a:pt x="66219" y="158434"/>
                  </a:lnTo>
                  <a:lnTo>
                    <a:pt x="93277" y="124131"/>
                  </a:lnTo>
                  <a:lnTo>
                    <a:pt x="124131" y="93277"/>
                  </a:lnTo>
                  <a:lnTo>
                    <a:pt x="158434" y="66219"/>
                  </a:lnTo>
                  <a:lnTo>
                    <a:pt x="195841" y="43304"/>
                  </a:lnTo>
                  <a:lnTo>
                    <a:pt x="236004" y="24878"/>
                  </a:lnTo>
                  <a:lnTo>
                    <a:pt x="278578" y="11288"/>
                  </a:lnTo>
                  <a:lnTo>
                    <a:pt x="323215" y="2879"/>
                  </a:lnTo>
                  <a:lnTo>
                    <a:pt x="369570" y="0"/>
                  </a:lnTo>
                  <a:lnTo>
                    <a:pt x="2934462" y="0"/>
                  </a:lnTo>
                  <a:lnTo>
                    <a:pt x="2980816" y="2879"/>
                  </a:lnTo>
                  <a:lnTo>
                    <a:pt x="3025453" y="11288"/>
                  </a:lnTo>
                  <a:lnTo>
                    <a:pt x="3068027" y="24878"/>
                  </a:lnTo>
                  <a:lnTo>
                    <a:pt x="3108190" y="43304"/>
                  </a:lnTo>
                  <a:lnTo>
                    <a:pt x="3145597" y="66219"/>
                  </a:lnTo>
                  <a:lnTo>
                    <a:pt x="3179900" y="93277"/>
                  </a:lnTo>
                  <a:lnTo>
                    <a:pt x="3210754" y="124131"/>
                  </a:lnTo>
                  <a:lnTo>
                    <a:pt x="3237812" y="158434"/>
                  </a:lnTo>
                  <a:lnTo>
                    <a:pt x="3260727" y="195841"/>
                  </a:lnTo>
                  <a:lnTo>
                    <a:pt x="3279153" y="236004"/>
                  </a:lnTo>
                  <a:lnTo>
                    <a:pt x="3292743" y="278578"/>
                  </a:lnTo>
                  <a:lnTo>
                    <a:pt x="3301152" y="323215"/>
                  </a:lnTo>
                  <a:lnTo>
                    <a:pt x="3304032" y="369570"/>
                  </a:lnTo>
                  <a:lnTo>
                    <a:pt x="3304032" y="4069842"/>
                  </a:lnTo>
                  <a:lnTo>
                    <a:pt x="3301152" y="4116198"/>
                  </a:lnTo>
                  <a:lnTo>
                    <a:pt x="3292743" y="4160837"/>
                  </a:lnTo>
                  <a:lnTo>
                    <a:pt x="3279153" y="4203412"/>
                  </a:lnTo>
                  <a:lnTo>
                    <a:pt x="3260727" y="4243575"/>
                  </a:lnTo>
                  <a:lnTo>
                    <a:pt x="3237812" y="4280982"/>
                  </a:lnTo>
                  <a:lnTo>
                    <a:pt x="3210754" y="4315285"/>
                  </a:lnTo>
                  <a:lnTo>
                    <a:pt x="3179900" y="4346138"/>
                  </a:lnTo>
                  <a:lnTo>
                    <a:pt x="3145597" y="4373195"/>
                  </a:lnTo>
                  <a:lnTo>
                    <a:pt x="3108190" y="4396109"/>
                  </a:lnTo>
                  <a:lnTo>
                    <a:pt x="3068027" y="4414534"/>
                  </a:lnTo>
                  <a:lnTo>
                    <a:pt x="3025453" y="4428124"/>
                  </a:lnTo>
                  <a:lnTo>
                    <a:pt x="2980816" y="4436532"/>
                  </a:lnTo>
                  <a:lnTo>
                    <a:pt x="2934462" y="4439412"/>
                  </a:lnTo>
                  <a:lnTo>
                    <a:pt x="369570" y="4439412"/>
                  </a:lnTo>
                  <a:lnTo>
                    <a:pt x="323215" y="4436532"/>
                  </a:lnTo>
                  <a:lnTo>
                    <a:pt x="278578" y="4428124"/>
                  </a:lnTo>
                  <a:lnTo>
                    <a:pt x="236004" y="4414534"/>
                  </a:lnTo>
                  <a:lnTo>
                    <a:pt x="195841" y="4396109"/>
                  </a:lnTo>
                  <a:lnTo>
                    <a:pt x="158434" y="4373195"/>
                  </a:lnTo>
                  <a:lnTo>
                    <a:pt x="124131" y="4346138"/>
                  </a:lnTo>
                  <a:lnTo>
                    <a:pt x="93277" y="4315285"/>
                  </a:lnTo>
                  <a:lnTo>
                    <a:pt x="66219" y="4280982"/>
                  </a:lnTo>
                  <a:lnTo>
                    <a:pt x="43304" y="4243575"/>
                  </a:lnTo>
                  <a:lnTo>
                    <a:pt x="24878" y="4203412"/>
                  </a:lnTo>
                  <a:lnTo>
                    <a:pt x="11288" y="4160837"/>
                  </a:lnTo>
                  <a:lnTo>
                    <a:pt x="2879" y="4116198"/>
                  </a:lnTo>
                  <a:lnTo>
                    <a:pt x="0" y="4069842"/>
                  </a:lnTo>
                  <a:lnTo>
                    <a:pt x="0" y="369570"/>
                  </a:lnTo>
                  <a:close/>
                </a:path>
              </a:pathLst>
            </a:custGeom>
            <a:ln w="19049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72811" y="1679447"/>
              <a:ext cx="943610" cy="1018540"/>
            </a:xfrm>
            <a:custGeom>
              <a:avLst/>
              <a:gdLst/>
              <a:ahLst/>
              <a:cxnLst/>
              <a:rect l="l" t="t" r="r" b="b"/>
              <a:pathLst>
                <a:path w="943610" h="1018539">
                  <a:moveTo>
                    <a:pt x="482981" y="5588"/>
                  </a:moveTo>
                  <a:lnTo>
                    <a:pt x="475234" y="0"/>
                  </a:lnTo>
                  <a:lnTo>
                    <a:pt x="235585" y="0"/>
                  </a:lnTo>
                  <a:lnTo>
                    <a:pt x="227431" y="2527"/>
                  </a:lnTo>
                  <a:lnTo>
                    <a:pt x="219671" y="8572"/>
                  </a:lnTo>
                  <a:lnTo>
                    <a:pt x="219075" y="9207"/>
                  </a:lnTo>
                  <a:lnTo>
                    <a:pt x="219075" y="50800"/>
                  </a:lnTo>
                  <a:lnTo>
                    <a:pt x="219075" y="217297"/>
                  </a:lnTo>
                  <a:lnTo>
                    <a:pt x="53086" y="217297"/>
                  </a:lnTo>
                  <a:lnTo>
                    <a:pt x="219075" y="50800"/>
                  </a:lnTo>
                  <a:lnTo>
                    <a:pt x="219075" y="9207"/>
                  </a:lnTo>
                  <a:lnTo>
                    <a:pt x="212725" y="15862"/>
                  </a:lnTo>
                  <a:lnTo>
                    <a:pt x="207010" y="22098"/>
                  </a:lnTo>
                  <a:lnTo>
                    <a:pt x="11430" y="217297"/>
                  </a:lnTo>
                  <a:lnTo>
                    <a:pt x="6985" y="221615"/>
                  </a:lnTo>
                  <a:lnTo>
                    <a:pt x="1524" y="226060"/>
                  </a:lnTo>
                  <a:lnTo>
                    <a:pt x="1524" y="818261"/>
                  </a:lnTo>
                  <a:lnTo>
                    <a:pt x="8001" y="825881"/>
                  </a:lnTo>
                  <a:lnTo>
                    <a:pt x="25654" y="825881"/>
                  </a:lnTo>
                  <a:lnTo>
                    <a:pt x="32258" y="818261"/>
                  </a:lnTo>
                  <a:lnTo>
                    <a:pt x="32258" y="247015"/>
                  </a:lnTo>
                  <a:lnTo>
                    <a:pt x="242189" y="247015"/>
                  </a:lnTo>
                  <a:lnTo>
                    <a:pt x="248793" y="239268"/>
                  </a:lnTo>
                  <a:lnTo>
                    <a:pt x="248793" y="217297"/>
                  </a:lnTo>
                  <a:lnTo>
                    <a:pt x="248793" y="50800"/>
                  </a:lnTo>
                  <a:lnTo>
                    <a:pt x="248793" y="28702"/>
                  </a:lnTo>
                  <a:lnTo>
                    <a:pt x="476377" y="28702"/>
                  </a:lnTo>
                  <a:lnTo>
                    <a:pt x="482981" y="22098"/>
                  </a:lnTo>
                  <a:lnTo>
                    <a:pt x="482981" y="5588"/>
                  </a:lnTo>
                  <a:close/>
                </a:path>
                <a:path w="943610" h="1018539">
                  <a:moveTo>
                    <a:pt x="604774" y="874776"/>
                  </a:moveTo>
                  <a:lnTo>
                    <a:pt x="598170" y="867283"/>
                  </a:lnTo>
                  <a:lnTo>
                    <a:pt x="382651" y="867283"/>
                  </a:lnTo>
                  <a:lnTo>
                    <a:pt x="373888" y="867283"/>
                  </a:lnTo>
                  <a:lnTo>
                    <a:pt x="367157" y="874776"/>
                  </a:lnTo>
                  <a:lnTo>
                    <a:pt x="367157" y="891032"/>
                  </a:lnTo>
                  <a:lnTo>
                    <a:pt x="373888" y="897636"/>
                  </a:lnTo>
                  <a:lnTo>
                    <a:pt x="598170" y="897636"/>
                  </a:lnTo>
                  <a:lnTo>
                    <a:pt x="604774" y="891032"/>
                  </a:lnTo>
                  <a:lnTo>
                    <a:pt x="604774" y="874776"/>
                  </a:lnTo>
                  <a:close/>
                </a:path>
                <a:path w="943610" h="1018539">
                  <a:moveTo>
                    <a:pt x="604774" y="701040"/>
                  </a:moveTo>
                  <a:lnTo>
                    <a:pt x="603758" y="693420"/>
                  </a:lnTo>
                  <a:lnTo>
                    <a:pt x="598297" y="685927"/>
                  </a:lnTo>
                  <a:lnTo>
                    <a:pt x="175387" y="685927"/>
                  </a:lnTo>
                  <a:lnTo>
                    <a:pt x="166497" y="685927"/>
                  </a:lnTo>
                  <a:lnTo>
                    <a:pt x="159893" y="693420"/>
                  </a:lnTo>
                  <a:lnTo>
                    <a:pt x="159893" y="709676"/>
                  </a:lnTo>
                  <a:lnTo>
                    <a:pt x="166497" y="716153"/>
                  </a:lnTo>
                  <a:lnTo>
                    <a:pt x="598297" y="716153"/>
                  </a:lnTo>
                  <a:lnTo>
                    <a:pt x="604774" y="709676"/>
                  </a:lnTo>
                  <a:lnTo>
                    <a:pt x="604774" y="701040"/>
                  </a:lnTo>
                  <a:close/>
                </a:path>
                <a:path w="943610" h="1018539">
                  <a:moveTo>
                    <a:pt x="604774" y="626872"/>
                  </a:moveTo>
                  <a:lnTo>
                    <a:pt x="603758" y="616839"/>
                  </a:lnTo>
                  <a:lnTo>
                    <a:pt x="598297" y="611124"/>
                  </a:lnTo>
                  <a:lnTo>
                    <a:pt x="175387" y="611124"/>
                  </a:lnTo>
                  <a:lnTo>
                    <a:pt x="166497" y="611124"/>
                  </a:lnTo>
                  <a:lnTo>
                    <a:pt x="159893" y="617982"/>
                  </a:lnTo>
                  <a:lnTo>
                    <a:pt x="159893" y="634746"/>
                  </a:lnTo>
                  <a:lnTo>
                    <a:pt x="166497" y="641604"/>
                  </a:lnTo>
                  <a:lnTo>
                    <a:pt x="598297" y="641604"/>
                  </a:lnTo>
                  <a:lnTo>
                    <a:pt x="604774" y="634746"/>
                  </a:lnTo>
                  <a:lnTo>
                    <a:pt x="604774" y="626872"/>
                  </a:lnTo>
                  <a:close/>
                </a:path>
                <a:path w="943610" h="1018539">
                  <a:moveTo>
                    <a:pt x="604774" y="551688"/>
                  </a:moveTo>
                  <a:lnTo>
                    <a:pt x="603758" y="543052"/>
                  </a:lnTo>
                  <a:lnTo>
                    <a:pt x="598297" y="536575"/>
                  </a:lnTo>
                  <a:lnTo>
                    <a:pt x="175387" y="536575"/>
                  </a:lnTo>
                  <a:lnTo>
                    <a:pt x="166497" y="536575"/>
                  </a:lnTo>
                  <a:lnTo>
                    <a:pt x="159893" y="543052"/>
                  </a:lnTo>
                  <a:lnTo>
                    <a:pt x="159893" y="559308"/>
                  </a:lnTo>
                  <a:lnTo>
                    <a:pt x="166497" y="566801"/>
                  </a:lnTo>
                  <a:lnTo>
                    <a:pt x="598297" y="566801"/>
                  </a:lnTo>
                  <a:lnTo>
                    <a:pt x="604774" y="559308"/>
                  </a:lnTo>
                  <a:lnTo>
                    <a:pt x="604774" y="551688"/>
                  </a:lnTo>
                  <a:close/>
                </a:path>
                <a:path w="943610" h="1018539">
                  <a:moveTo>
                    <a:pt x="604774" y="467868"/>
                  </a:moveTo>
                  <a:lnTo>
                    <a:pt x="598297" y="460248"/>
                  </a:lnTo>
                  <a:lnTo>
                    <a:pt x="175387" y="460248"/>
                  </a:lnTo>
                  <a:lnTo>
                    <a:pt x="166497" y="460248"/>
                  </a:lnTo>
                  <a:lnTo>
                    <a:pt x="159893" y="467868"/>
                  </a:lnTo>
                  <a:lnTo>
                    <a:pt x="159893" y="484124"/>
                  </a:lnTo>
                  <a:lnTo>
                    <a:pt x="166497" y="490728"/>
                  </a:lnTo>
                  <a:lnTo>
                    <a:pt x="598297" y="490728"/>
                  </a:lnTo>
                  <a:lnTo>
                    <a:pt x="604774" y="484124"/>
                  </a:lnTo>
                  <a:lnTo>
                    <a:pt x="604774" y="467868"/>
                  </a:lnTo>
                  <a:close/>
                </a:path>
                <a:path w="943610" h="1018539">
                  <a:moveTo>
                    <a:pt x="685673" y="103632"/>
                  </a:moveTo>
                  <a:lnTo>
                    <a:pt x="683768" y="95046"/>
                  </a:lnTo>
                  <a:lnTo>
                    <a:pt x="678688" y="87795"/>
                  </a:lnTo>
                  <a:lnTo>
                    <a:pt x="671309" y="82778"/>
                  </a:lnTo>
                  <a:lnTo>
                    <a:pt x="662559" y="80899"/>
                  </a:lnTo>
                  <a:lnTo>
                    <a:pt x="653694" y="82778"/>
                  </a:lnTo>
                  <a:lnTo>
                    <a:pt x="645960" y="87795"/>
                  </a:lnTo>
                  <a:lnTo>
                    <a:pt x="640499" y="95046"/>
                  </a:lnTo>
                  <a:lnTo>
                    <a:pt x="638429" y="103632"/>
                  </a:lnTo>
                  <a:lnTo>
                    <a:pt x="640334" y="112242"/>
                  </a:lnTo>
                  <a:lnTo>
                    <a:pt x="645541" y="119545"/>
                  </a:lnTo>
                  <a:lnTo>
                    <a:pt x="653211" y="124599"/>
                  </a:lnTo>
                  <a:lnTo>
                    <a:pt x="662559" y="126492"/>
                  </a:lnTo>
                  <a:lnTo>
                    <a:pt x="671309" y="124599"/>
                  </a:lnTo>
                  <a:lnTo>
                    <a:pt x="678688" y="119545"/>
                  </a:lnTo>
                  <a:lnTo>
                    <a:pt x="683768" y="112242"/>
                  </a:lnTo>
                  <a:lnTo>
                    <a:pt x="685673" y="103632"/>
                  </a:lnTo>
                  <a:close/>
                </a:path>
                <a:path w="943610" h="1018539">
                  <a:moveTo>
                    <a:pt x="761873" y="5588"/>
                  </a:moveTo>
                  <a:lnTo>
                    <a:pt x="755269" y="0"/>
                  </a:lnTo>
                  <a:lnTo>
                    <a:pt x="527050" y="0"/>
                  </a:lnTo>
                  <a:lnTo>
                    <a:pt x="518160" y="0"/>
                  </a:lnTo>
                  <a:lnTo>
                    <a:pt x="511556" y="6604"/>
                  </a:lnTo>
                  <a:lnTo>
                    <a:pt x="511556" y="23114"/>
                  </a:lnTo>
                  <a:lnTo>
                    <a:pt x="518160" y="29845"/>
                  </a:lnTo>
                  <a:lnTo>
                    <a:pt x="732155" y="29845"/>
                  </a:lnTo>
                  <a:lnTo>
                    <a:pt x="732155" y="987171"/>
                  </a:lnTo>
                  <a:lnTo>
                    <a:pt x="30861" y="987171"/>
                  </a:lnTo>
                  <a:lnTo>
                    <a:pt x="30861" y="861568"/>
                  </a:lnTo>
                  <a:lnTo>
                    <a:pt x="23114" y="854964"/>
                  </a:lnTo>
                  <a:lnTo>
                    <a:pt x="6604" y="854964"/>
                  </a:lnTo>
                  <a:lnTo>
                    <a:pt x="0" y="861568"/>
                  </a:lnTo>
                  <a:lnTo>
                    <a:pt x="0" y="1010285"/>
                  </a:lnTo>
                  <a:lnTo>
                    <a:pt x="6604" y="1018032"/>
                  </a:lnTo>
                  <a:lnTo>
                    <a:pt x="754126" y="1018032"/>
                  </a:lnTo>
                  <a:lnTo>
                    <a:pt x="760730" y="1010285"/>
                  </a:lnTo>
                  <a:lnTo>
                    <a:pt x="760730" y="16510"/>
                  </a:lnTo>
                  <a:lnTo>
                    <a:pt x="761873" y="5588"/>
                  </a:lnTo>
                  <a:close/>
                </a:path>
                <a:path w="943610" h="1018539">
                  <a:moveTo>
                    <a:pt x="943229" y="61722"/>
                  </a:moveTo>
                  <a:lnTo>
                    <a:pt x="938377" y="37668"/>
                  </a:lnTo>
                  <a:lnTo>
                    <a:pt x="932345" y="28702"/>
                  </a:lnTo>
                  <a:lnTo>
                    <a:pt x="925169" y="18059"/>
                  </a:lnTo>
                  <a:lnTo>
                    <a:pt x="914527" y="10896"/>
                  </a:lnTo>
                  <a:lnTo>
                    <a:pt x="914527" y="166497"/>
                  </a:lnTo>
                  <a:lnTo>
                    <a:pt x="914527" y="227076"/>
                  </a:lnTo>
                  <a:lnTo>
                    <a:pt x="849503" y="227076"/>
                  </a:lnTo>
                  <a:lnTo>
                    <a:pt x="849503" y="166497"/>
                  </a:lnTo>
                  <a:lnTo>
                    <a:pt x="914527" y="166497"/>
                  </a:lnTo>
                  <a:lnTo>
                    <a:pt x="914527" y="10896"/>
                  </a:lnTo>
                  <a:lnTo>
                    <a:pt x="913384" y="10121"/>
                  </a:lnTo>
                  <a:lnTo>
                    <a:pt x="913384" y="60706"/>
                  </a:lnTo>
                  <a:lnTo>
                    <a:pt x="913384" y="136779"/>
                  </a:lnTo>
                  <a:lnTo>
                    <a:pt x="849503" y="136779"/>
                  </a:lnTo>
                  <a:lnTo>
                    <a:pt x="849503" y="60706"/>
                  </a:lnTo>
                  <a:lnTo>
                    <a:pt x="852170" y="48260"/>
                  </a:lnTo>
                  <a:lnTo>
                    <a:pt x="859307" y="38087"/>
                  </a:lnTo>
                  <a:lnTo>
                    <a:pt x="869530" y="31229"/>
                  </a:lnTo>
                  <a:lnTo>
                    <a:pt x="881507" y="28702"/>
                  </a:lnTo>
                  <a:lnTo>
                    <a:pt x="893876" y="31381"/>
                  </a:lnTo>
                  <a:lnTo>
                    <a:pt x="904011" y="38519"/>
                  </a:lnTo>
                  <a:lnTo>
                    <a:pt x="910856" y="48742"/>
                  </a:lnTo>
                  <a:lnTo>
                    <a:pt x="913384" y="60706"/>
                  </a:lnTo>
                  <a:lnTo>
                    <a:pt x="913384" y="10121"/>
                  </a:lnTo>
                  <a:lnTo>
                    <a:pt x="905560" y="4851"/>
                  </a:lnTo>
                  <a:lnTo>
                    <a:pt x="881507" y="0"/>
                  </a:lnTo>
                  <a:lnTo>
                    <a:pt x="857440" y="4851"/>
                  </a:lnTo>
                  <a:lnTo>
                    <a:pt x="837831" y="18059"/>
                  </a:lnTo>
                  <a:lnTo>
                    <a:pt x="824623" y="37668"/>
                  </a:lnTo>
                  <a:lnTo>
                    <a:pt x="819785" y="61722"/>
                  </a:lnTo>
                  <a:lnTo>
                    <a:pt x="819785" y="453136"/>
                  </a:lnTo>
                  <a:lnTo>
                    <a:pt x="826389" y="459740"/>
                  </a:lnTo>
                  <a:lnTo>
                    <a:pt x="842899" y="459740"/>
                  </a:lnTo>
                  <a:lnTo>
                    <a:pt x="849503" y="453136"/>
                  </a:lnTo>
                  <a:lnTo>
                    <a:pt x="849503" y="255778"/>
                  </a:lnTo>
                  <a:lnTo>
                    <a:pt x="914527" y="255778"/>
                  </a:lnTo>
                  <a:lnTo>
                    <a:pt x="914527" y="858774"/>
                  </a:lnTo>
                  <a:lnTo>
                    <a:pt x="908939" y="858774"/>
                  </a:lnTo>
                  <a:lnTo>
                    <a:pt x="908939" y="888619"/>
                  </a:lnTo>
                  <a:lnTo>
                    <a:pt x="896874" y="974598"/>
                  </a:lnTo>
                  <a:lnTo>
                    <a:pt x="894715" y="981202"/>
                  </a:lnTo>
                  <a:lnTo>
                    <a:pt x="889127" y="986663"/>
                  </a:lnTo>
                  <a:lnTo>
                    <a:pt x="875919" y="986663"/>
                  </a:lnTo>
                  <a:lnTo>
                    <a:pt x="869442" y="981202"/>
                  </a:lnTo>
                  <a:lnTo>
                    <a:pt x="869442" y="974598"/>
                  </a:lnTo>
                  <a:lnTo>
                    <a:pt x="858393" y="888619"/>
                  </a:lnTo>
                  <a:lnTo>
                    <a:pt x="908939" y="888619"/>
                  </a:lnTo>
                  <a:lnTo>
                    <a:pt x="908939" y="858774"/>
                  </a:lnTo>
                  <a:lnTo>
                    <a:pt x="849503" y="858774"/>
                  </a:lnTo>
                  <a:lnTo>
                    <a:pt x="849503" y="495046"/>
                  </a:lnTo>
                  <a:lnTo>
                    <a:pt x="842899" y="487299"/>
                  </a:lnTo>
                  <a:lnTo>
                    <a:pt x="826389" y="487299"/>
                  </a:lnTo>
                  <a:lnTo>
                    <a:pt x="819785" y="495046"/>
                  </a:lnTo>
                  <a:lnTo>
                    <a:pt x="819785" y="878713"/>
                  </a:lnTo>
                  <a:lnTo>
                    <a:pt x="821944" y="883031"/>
                  </a:lnTo>
                  <a:lnTo>
                    <a:pt x="825373" y="885317"/>
                  </a:lnTo>
                  <a:lnTo>
                    <a:pt x="837438" y="977900"/>
                  </a:lnTo>
                  <a:lnTo>
                    <a:pt x="842619" y="993203"/>
                  </a:lnTo>
                  <a:lnTo>
                    <a:pt x="852462" y="1005446"/>
                  </a:lnTo>
                  <a:lnTo>
                    <a:pt x="865809" y="1013574"/>
                  </a:lnTo>
                  <a:lnTo>
                    <a:pt x="881507" y="1016508"/>
                  </a:lnTo>
                  <a:lnTo>
                    <a:pt x="897331" y="1013574"/>
                  </a:lnTo>
                  <a:lnTo>
                    <a:pt x="910920" y="1005446"/>
                  </a:lnTo>
                  <a:lnTo>
                    <a:pt x="920813" y="993203"/>
                  </a:lnTo>
                  <a:lnTo>
                    <a:pt x="922845" y="986663"/>
                  </a:lnTo>
                  <a:lnTo>
                    <a:pt x="925576" y="977900"/>
                  </a:lnTo>
                  <a:lnTo>
                    <a:pt x="937209" y="888619"/>
                  </a:lnTo>
                  <a:lnTo>
                    <a:pt x="937641" y="885317"/>
                  </a:lnTo>
                  <a:lnTo>
                    <a:pt x="942086" y="883031"/>
                  </a:lnTo>
                  <a:lnTo>
                    <a:pt x="943229" y="878713"/>
                  </a:lnTo>
                  <a:lnTo>
                    <a:pt x="943229" y="136779"/>
                  </a:lnTo>
                  <a:lnTo>
                    <a:pt x="943229" y="61722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328406" y="2996895"/>
            <a:ext cx="2854960" cy="174878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ct val="87900"/>
              </a:lnSpc>
              <a:spcBef>
                <a:spcPts val="360"/>
              </a:spcBef>
            </a:pPr>
            <a:r>
              <a:rPr sz="18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В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этом 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же 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НПФ </a:t>
            </a:r>
            <a:r>
              <a:rPr sz="18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подать </a:t>
            </a:r>
            <a:r>
              <a:rPr sz="18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заявление </a:t>
            </a:r>
            <a:r>
              <a:rPr sz="1800" spc="85" dirty="0">
                <a:solidFill>
                  <a:srgbClr val="0D0D0D"/>
                </a:solidFill>
                <a:latin typeface="Microsoft Sans Serif"/>
                <a:cs typeface="Microsoft Sans Serif"/>
              </a:rPr>
              <a:t>о </a:t>
            </a:r>
            <a:r>
              <a:rPr sz="18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переводе </a:t>
            </a:r>
            <a:r>
              <a:rPr sz="18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пенсионных </a:t>
            </a:r>
            <a:r>
              <a:rPr sz="1800" spc="7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накоплений </a:t>
            </a:r>
            <a:r>
              <a:rPr sz="1800" spc="-46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95" dirty="0">
                <a:solidFill>
                  <a:srgbClr val="0D0D0D"/>
                </a:solidFill>
                <a:latin typeface="Microsoft Sans Serif"/>
                <a:cs typeface="Microsoft Sans Serif"/>
              </a:rPr>
              <a:t>п</a:t>
            </a:r>
            <a:r>
              <a:rPr sz="1800" spc="100" dirty="0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ОПС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D0D0D"/>
                </a:solidFill>
                <a:latin typeface="Microsoft Sans Serif"/>
                <a:cs typeface="Microsoft Sans Serif"/>
              </a:rPr>
              <a:t>П</a:t>
            </a:r>
            <a:r>
              <a:rPr sz="1800" spc="-180" dirty="0">
                <a:solidFill>
                  <a:srgbClr val="0D0D0D"/>
                </a:solidFill>
                <a:latin typeface="Microsoft Sans Serif"/>
                <a:cs typeface="Microsoft Sans Serif"/>
              </a:rPr>
              <a:t>Д</a:t>
            </a:r>
            <a:r>
              <a:rPr sz="1800" spc="-165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70" dirty="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r>
              <a:rPr sz="18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личном  </a:t>
            </a:r>
            <a:r>
              <a:rPr sz="18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кабинете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D0D0D"/>
                </a:solidFill>
                <a:latin typeface="Microsoft Sans Serif"/>
                <a:cs typeface="Microsoft Sans Serif"/>
              </a:rPr>
              <a:t>сайте,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770"/>
              </a:lnSpc>
            </a:pPr>
            <a:r>
              <a:rPr sz="18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мобильном</a:t>
            </a:r>
            <a:r>
              <a:rPr sz="1800" spc="-6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приложении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035"/>
              </a:lnSpc>
            </a:pP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НПФ</a:t>
            </a:r>
            <a:r>
              <a:rPr sz="18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5" dirty="0">
                <a:solidFill>
                  <a:srgbClr val="0D0D0D"/>
                </a:solidFill>
                <a:latin typeface="Microsoft Sans Serif"/>
                <a:cs typeface="Microsoft Sans Serif"/>
              </a:rPr>
              <a:t>или</a:t>
            </a: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05" dirty="0">
                <a:solidFill>
                  <a:srgbClr val="0D0D0D"/>
                </a:solidFill>
                <a:latin typeface="Microsoft Sans Serif"/>
                <a:cs typeface="Microsoft Sans Serif"/>
              </a:rPr>
              <a:t>очно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48646" y="1408366"/>
            <a:ext cx="6597650" cy="1268095"/>
            <a:chOff x="3648646" y="1408366"/>
            <a:chExt cx="6597650" cy="1268095"/>
          </a:xfrm>
        </p:grpSpPr>
        <p:sp>
          <p:nvSpPr>
            <p:cNvPr id="19" name="object 19"/>
            <p:cNvSpPr/>
            <p:nvPr/>
          </p:nvSpPr>
          <p:spPr>
            <a:xfrm>
              <a:off x="7535418" y="1422653"/>
              <a:ext cx="2710815" cy="1253490"/>
            </a:xfrm>
            <a:custGeom>
              <a:avLst/>
              <a:gdLst/>
              <a:ahLst/>
              <a:cxnLst/>
              <a:rect l="l" t="t" r="r" b="b"/>
              <a:pathLst>
                <a:path w="2710815" h="1253489">
                  <a:moveTo>
                    <a:pt x="687324" y="196596"/>
                  </a:moveTo>
                  <a:lnTo>
                    <a:pt x="343662" y="0"/>
                  </a:lnTo>
                  <a:lnTo>
                    <a:pt x="0" y="196596"/>
                  </a:lnTo>
                  <a:lnTo>
                    <a:pt x="0" y="600456"/>
                  </a:lnTo>
                  <a:lnTo>
                    <a:pt x="343662" y="797052"/>
                  </a:lnTo>
                  <a:lnTo>
                    <a:pt x="687324" y="600456"/>
                  </a:lnTo>
                  <a:lnTo>
                    <a:pt x="687324" y="196596"/>
                  </a:lnTo>
                  <a:close/>
                </a:path>
                <a:path w="2710815" h="1253489">
                  <a:moveTo>
                    <a:pt x="2533650" y="799973"/>
                  </a:moveTo>
                  <a:lnTo>
                    <a:pt x="2526792" y="793242"/>
                  </a:lnTo>
                  <a:lnTo>
                    <a:pt x="2033270" y="793242"/>
                  </a:lnTo>
                  <a:lnTo>
                    <a:pt x="2025396" y="793242"/>
                  </a:lnTo>
                  <a:lnTo>
                    <a:pt x="2018665" y="799973"/>
                  </a:lnTo>
                  <a:lnTo>
                    <a:pt x="2018665" y="816864"/>
                  </a:lnTo>
                  <a:lnTo>
                    <a:pt x="2025396" y="823595"/>
                  </a:lnTo>
                  <a:lnTo>
                    <a:pt x="2526792" y="823595"/>
                  </a:lnTo>
                  <a:lnTo>
                    <a:pt x="2533650" y="816864"/>
                  </a:lnTo>
                  <a:lnTo>
                    <a:pt x="2533650" y="799973"/>
                  </a:lnTo>
                  <a:close/>
                </a:path>
                <a:path w="2710815" h="1253489">
                  <a:moveTo>
                    <a:pt x="2533650" y="723519"/>
                  </a:moveTo>
                  <a:lnTo>
                    <a:pt x="2526792" y="715518"/>
                  </a:lnTo>
                  <a:lnTo>
                    <a:pt x="2033270" y="715518"/>
                  </a:lnTo>
                  <a:lnTo>
                    <a:pt x="2025396" y="715518"/>
                  </a:lnTo>
                  <a:lnTo>
                    <a:pt x="2018665" y="723519"/>
                  </a:lnTo>
                  <a:lnTo>
                    <a:pt x="2018665" y="740664"/>
                  </a:lnTo>
                  <a:lnTo>
                    <a:pt x="2025396" y="747522"/>
                  </a:lnTo>
                  <a:lnTo>
                    <a:pt x="2526792" y="747522"/>
                  </a:lnTo>
                  <a:lnTo>
                    <a:pt x="2533650" y="740664"/>
                  </a:lnTo>
                  <a:lnTo>
                    <a:pt x="2533650" y="723519"/>
                  </a:lnTo>
                  <a:close/>
                </a:path>
                <a:path w="2710815" h="1253489">
                  <a:moveTo>
                    <a:pt x="2533650" y="593979"/>
                  </a:moveTo>
                  <a:lnTo>
                    <a:pt x="2526792" y="585978"/>
                  </a:lnTo>
                  <a:lnTo>
                    <a:pt x="2409190" y="585978"/>
                  </a:lnTo>
                  <a:lnTo>
                    <a:pt x="2402459" y="593979"/>
                  </a:lnTo>
                  <a:lnTo>
                    <a:pt x="2402459" y="610743"/>
                  </a:lnTo>
                  <a:lnTo>
                    <a:pt x="2409190" y="617601"/>
                  </a:lnTo>
                  <a:lnTo>
                    <a:pt x="2502027" y="617601"/>
                  </a:lnTo>
                  <a:lnTo>
                    <a:pt x="2502027" y="641350"/>
                  </a:lnTo>
                  <a:lnTo>
                    <a:pt x="2047240" y="641350"/>
                  </a:lnTo>
                  <a:lnTo>
                    <a:pt x="2047240" y="617601"/>
                  </a:lnTo>
                  <a:lnTo>
                    <a:pt x="2365121" y="617601"/>
                  </a:lnTo>
                  <a:lnTo>
                    <a:pt x="2371852" y="610743"/>
                  </a:lnTo>
                  <a:lnTo>
                    <a:pt x="2371852" y="593979"/>
                  </a:lnTo>
                  <a:lnTo>
                    <a:pt x="2365121" y="585978"/>
                  </a:lnTo>
                  <a:lnTo>
                    <a:pt x="2031492" y="585978"/>
                  </a:lnTo>
                  <a:lnTo>
                    <a:pt x="2022348" y="585978"/>
                  </a:lnTo>
                  <a:lnTo>
                    <a:pt x="2015617" y="593979"/>
                  </a:lnTo>
                  <a:lnTo>
                    <a:pt x="2015617" y="664972"/>
                  </a:lnTo>
                  <a:lnTo>
                    <a:pt x="2022348" y="672846"/>
                  </a:lnTo>
                  <a:lnTo>
                    <a:pt x="2524633" y="672846"/>
                  </a:lnTo>
                  <a:lnTo>
                    <a:pt x="2531364" y="664972"/>
                  </a:lnTo>
                  <a:lnTo>
                    <a:pt x="2531364" y="601853"/>
                  </a:lnTo>
                  <a:lnTo>
                    <a:pt x="2533650" y="593979"/>
                  </a:lnTo>
                  <a:close/>
                </a:path>
                <a:path w="2710815" h="1253489">
                  <a:moveTo>
                    <a:pt x="2586863" y="1042289"/>
                  </a:moveTo>
                  <a:lnTo>
                    <a:pt x="2580132" y="1035685"/>
                  </a:lnTo>
                  <a:lnTo>
                    <a:pt x="2238629" y="1035685"/>
                  </a:lnTo>
                  <a:lnTo>
                    <a:pt x="2229612" y="1035685"/>
                  </a:lnTo>
                  <a:lnTo>
                    <a:pt x="2222881" y="1042289"/>
                  </a:lnTo>
                  <a:lnTo>
                    <a:pt x="2222881" y="1059180"/>
                  </a:lnTo>
                  <a:lnTo>
                    <a:pt x="2229612" y="1065911"/>
                  </a:lnTo>
                  <a:lnTo>
                    <a:pt x="2580132" y="1065911"/>
                  </a:lnTo>
                  <a:lnTo>
                    <a:pt x="2586863" y="1059180"/>
                  </a:lnTo>
                  <a:lnTo>
                    <a:pt x="2586863" y="1042289"/>
                  </a:lnTo>
                  <a:close/>
                </a:path>
                <a:path w="2710815" h="1253489">
                  <a:moveTo>
                    <a:pt x="2710307" y="401701"/>
                  </a:moveTo>
                  <a:lnTo>
                    <a:pt x="2709164" y="392684"/>
                  </a:lnTo>
                  <a:lnTo>
                    <a:pt x="2703576" y="385826"/>
                  </a:lnTo>
                  <a:lnTo>
                    <a:pt x="2558796" y="385826"/>
                  </a:lnTo>
                  <a:lnTo>
                    <a:pt x="2564955" y="350151"/>
                  </a:lnTo>
                  <a:lnTo>
                    <a:pt x="2548001" y="280035"/>
                  </a:lnTo>
                  <a:lnTo>
                    <a:pt x="2511006" y="238760"/>
                  </a:lnTo>
                  <a:lnTo>
                    <a:pt x="2455634" y="213512"/>
                  </a:lnTo>
                  <a:lnTo>
                    <a:pt x="2429891" y="211074"/>
                  </a:lnTo>
                  <a:lnTo>
                    <a:pt x="2404135" y="213512"/>
                  </a:lnTo>
                  <a:lnTo>
                    <a:pt x="2379192" y="220814"/>
                  </a:lnTo>
                  <a:lnTo>
                    <a:pt x="2355862" y="232994"/>
                  </a:lnTo>
                  <a:lnTo>
                    <a:pt x="2334895" y="250063"/>
                  </a:lnTo>
                  <a:lnTo>
                    <a:pt x="2331466" y="252349"/>
                  </a:lnTo>
                  <a:lnTo>
                    <a:pt x="2325878" y="258064"/>
                  </a:lnTo>
                  <a:lnTo>
                    <a:pt x="2325878" y="268224"/>
                  </a:lnTo>
                  <a:lnTo>
                    <a:pt x="2332609" y="273812"/>
                  </a:lnTo>
                  <a:lnTo>
                    <a:pt x="2335276" y="276479"/>
                  </a:lnTo>
                  <a:lnTo>
                    <a:pt x="2339086" y="278003"/>
                  </a:lnTo>
                  <a:lnTo>
                    <a:pt x="2346960" y="278003"/>
                  </a:lnTo>
                  <a:lnTo>
                    <a:pt x="2351151" y="276225"/>
                  </a:lnTo>
                  <a:lnTo>
                    <a:pt x="2354072" y="272796"/>
                  </a:lnTo>
                  <a:lnTo>
                    <a:pt x="2357501" y="269367"/>
                  </a:lnTo>
                  <a:lnTo>
                    <a:pt x="2373871" y="255968"/>
                  </a:lnTo>
                  <a:lnTo>
                    <a:pt x="2392083" y="246405"/>
                  </a:lnTo>
                  <a:lnTo>
                    <a:pt x="2411514" y="240677"/>
                  </a:lnTo>
                  <a:lnTo>
                    <a:pt x="2431542" y="238760"/>
                  </a:lnTo>
                  <a:lnTo>
                    <a:pt x="2451608" y="240677"/>
                  </a:lnTo>
                  <a:lnTo>
                    <a:pt x="2489225" y="255968"/>
                  </a:lnTo>
                  <a:lnTo>
                    <a:pt x="2528506" y="304012"/>
                  </a:lnTo>
                  <a:lnTo>
                    <a:pt x="2536152" y="343623"/>
                  </a:lnTo>
                  <a:lnTo>
                    <a:pt x="2528506" y="383438"/>
                  </a:lnTo>
                  <a:lnTo>
                    <a:pt x="2505583" y="418719"/>
                  </a:lnTo>
                  <a:lnTo>
                    <a:pt x="2471026" y="441579"/>
                  </a:lnTo>
                  <a:lnTo>
                    <a:pt x="2431542" y="449199"/>
                  </a:lnTo>
                  <a:lnTo>
                    <a:pt x="2411514" y="447294"/>
                  </a:lnTo>
                  <a:lnTo>
                    <a:pt x="2373871" y="432054"/>
                  </a:lnTo>
                  <a:lnTo>
                    <a:pt x="2341461" y="398348"/>
                  </a:lnTo>
                  <a:lnTo>
                    <a:pt x="2326779" y="350774"/>
                  </a:lnTo>
                  <a:lnTo>
                    <a:pt x="2329180" y="325882"/>
                  </a:lnTo>
                  <a:lnTo>
                    <a:pt x="2330323" y="318008"/>
                  </a:lnTo>
                  <a:lnTo>
                    <a:pt x="2324735" y="308991"/>
                  </a:lnTo>
                  <a:lnTo>
                    <a:pt x="2315718" y="307848"/>
                  </a:lnTo>
                  <a:lnTo>
                    <a:pt x="2314956" y="307721"/>
                  </a:lnTo>
                  <a:lnTo>
                    <a:pt x="2306193" y="307721"/>
                  </a:lnTo>
                  <a:lnTo>
                    <a:pt x="2298573" y="313055"/>
                  </a:lnTo>
                  <a:lnTo>
                    <a:pt x="2297557" y="320294"/>
                  </a:lnTo>
                  <a:lnTo>
                    <a:pt x="2295423" y="337058"/>
                  </a:lnTo>
                  <a:lnTo>
                    <a:pt x="2295601" y="353491"/>
                  </a:lnTo>
                  <a:lnTo>
                    <a:pt x="2297887" y="369722"/>
                  </a:lnTo>
                  <a:lnTo>
                    <a:pt x="2302129" y="385826"/>
                  </a:lnTo>
                  <a:lnTo>
                    <a:pt x="2131314" y="385826"/>
                  </a:lnTo>
                  <a:lnTo>
                    <a:pt x="2123440" y="392684"/>
                  </a:lnTo>
                  <a:lnTo>
                    <a:pt x="2123440" y="409575"/>
                  </a:lnTo>
                  <a:lnTo>
                    <a:pt x="2131314" y="416433"/>
                  </a:lnTo>
                  <a:lnTo>
                    <a:pt x="2315718" y="416433"/>
                  </a:lnTo>
                  <a:lnTo>
                    <a:pt x="2324735" y="430022"/>
                  </a:lnTo>
                  <a:lnTo>
                    <a:pt x="2251202" y="503555"/>
                  </a:lnTo>
                  <a:lnTo>
                    <a:pt x="2245614" y="508127"/>
                  </a:lnTo>
                  <a:lnTo>
                    <a:pt x="2245614" y="518287"/>
                  </a:lnTo>
                  <a:lnTo>
                    <a:pt x="2251202" y="523875"/>
                  </a:lnTo>
                  <a:lnTo>
                    <a:pt x="2253488" y="527304"/>
                  </a:lnTo>
                  <a:lnTo>
                    <a:pt x="2258060" y="528447"/>
                  </a:lnTo>
                  <a:lnTo>
                    <a:pt x="2267077" y="528447"/>
                  </a:lnTo>
                  <a:lnTo>
                    <a:pt x="2270379" y="527304"/>
                  </a:lnTo>
                  <a:lnTo>
                    <a:pt x="2347341" y="450342"/>
                  </a:lnTo>
                  <a:lnTo>
                    <a:pt x="2366124" y="463753"/>
                  </a:lnTo>
                  <a:lnTo>
                    <a:pt x="2386609" y="473316"/>
                  </a:lnTo>
                  <a:lnTo>
                    <a:pt x="2408377" y="479044"/>
                  </a:lnTo>
                  <a:lnTo>
                    <a:pt x="2431034" y="480949"/>
                  </a:lnTo>
                  <a:lnTo>
                    <a:pt x="2456535" y="478421"/>
                  </a:lnTo>
                  <a:lnTo>
                    <a:pt x="2481605" y="470903"/>
                  </a:lnTo>
                  <a:lnTo>
                    <a:pt x="2505392" y="458508"/>
                  </a:lnTo>
                  <a:lnTo>
                    <a:pt x="2515679" y="450342"/>
                  </a:lnTo>
                  <a:lnTo>
                    <a:pt x="2517114" y="449199"/>
                  </a:lnTo>
                  <a:lnTo>
                    <a:pt x="2527046" y="441325"/>
                  </a:lnTo>
                  <a:lnTo>
                    <a:pt x="2532151" y="435394"/>
                  </a:lnTo>
                  <a:lnTo>
                    <a:pt x="2537117" y="429310"/>
                  </a:lnTo>
                  <a:lnTo>
                    <a:pt x="2541879" y="423024"/>
                  </a:lnTo>
                  <a:lnTo>
                    <a:pt x="2546350" y="416433"/>
                  </a:lnTo>
                  <a:lnTo>
                    <a:pt x="2680970" y="416433"/>
                  </a:lnTo>
                  <a:lnTo>
                    <a:pt x="2680970" y="1224026"/>
                  </a:lnTo>
                  <a:lnTo>
                    <a:pt x="2054479" y="1224026"/>
                  </a:lnTo>
                  <a:lnTo>
                    <a:pt x="2054479" y="1200277"/>
                  </a:lnTo>
                  <a:lnTo>
                    <a:pt x="2054479" y="1065657"/>
                  </a:lnTo>
                  <a:lnTo>
                    <a:pt x="2054479" y="1044194"/>
                  </a:lnTo>
                  <a:lnTo>
                    <a:pt x="2047621" y="1037463"/>
                  </a:lnTo>
                  <a:lnTo>
                    <a:pt x="2023872" y="1037463"/>
                  </a:lnTo>
                  <a:lnTo>
                    <a:pt x="2023872" y="1065657"/>
                  </a:lnTo>
                  <a:lnTo>
                    <a:pt x="2023872" y="1200277"/>
                  </a:lnTo>
                  <a:lnTo>
                    <a:pt x="1970786" y="1146048"/>
                  </a:lnTo>
                  <a:lnTo>
                    <a:pt x="1893824" y="1065657"/>
                  </a:lnTo>
                  <a:lnTo>
                    <a:pt x="2023872" y="1065657"/>
                  </a:lnTo>
                  <a:lnTo>
                    <a:pt x="2023872" y="1037463"/>
                  </a:lnTo>
                  <a:lnTo>
                    <a:pt x="1873504" y="1037463"/>
                  </a:lnTo>
                  <a:lnTo>
                    <a:pt x="1873504" y="416433"/>
                  </a:lnTo>
                  <a:lnTo>
                    <a:pt x="2087245" y="416433"/>
                  </a:lnTo>
                  <a:lnTo>
                    <a:pt x="2093976" y="409575"/>
                  </a:lnTo>
                  <a:lnTo>
                    <a:pt x="2093976" y="392684"/>
                  </a:lnTo>
                  <a:lnTo>
                    <a:pt x="2087245" y="385826"/>
                  </a:lnTo>
                  <a:lnTo>
                    <a:pt x="1849755" y="385826"/>
                  </a:lnTo>
                  <a:lnTo>
                    <a:pt x="1841754" y="392684"/>
                  </a:lnTo>
                  <a:lnTo>
                    <a:pt x="1841754" y="1055497"/>
                  </a:lnTo>
                  <a:lnTo>
                    <a:pt x="1844040" y="1060069"/>
                  </a:lnTo>
                  <a:lnTo>
                    <a:pt x="1846326" y="1063498"/>
                  </a:lnTo>
                  <a:lnTo>
                    <a:pt x="1942465" y="1161796"/>
                  </a:lnTo>
                  <a:lnTo>
                    <a:pt x="2027301" y="1250061"/>
                  </a:lnTo>
                  <a:lnTo>
                    <a:pt x="2030730" y="1252347"/>
                  </a:lnTo>
                  <a:lnTo>
                    <a:pt x="2034032" y="1253490"/>
                  </a:lnTo>
                  <a:lnTo>
                    <a:pt x="2703576" y="1253490"/>
                  </a:lnTo>
                  <a:lnTo>
                    <a:pt x="2710307" y="1246632"/>
                  </a:lnTo>
                  <a:lnTo>
                    <a:pt x="2710307" y="1224026"/>
                  </a:lnTo>
                  <a:lnTo>
                    <a:pt x="2710307" y="416433"/>
                  </a:lnTo>
                  <a:lnTo>
                    <a:pt x="2710307" y="401701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35418" y="1422653"/>
              <a:ext cx="687705" cy="797560"/>
            </a:xfrm>
            <a:custGeom>
              <a:avLst/>
              <a:gdLst/>
              <a:ahLst/>
              <a:cxnLst/>
              <a:rect l="l" t="t" r="r" b="b"/>
              <a:pathLst>
                <a:path w="687704" h="797560">
                  <a:moveTo>
                    <a:pt x="343661" y="0"/>
                  </a:moveTo>
                  <a:lnTo>
                    <a:pt x="687324" y="196596"/>
                  </a:lnTo>
                  <a:lnTo>
                    <a:pt x="687324" y="600456"/>
                  </a:lnTo>
                  <a:lnTo>
                    <a:pt x="343661" y="797051"/>
                  </a:lnTo>
                  <a:lnTo>
                    <a:pt x="0" y="600456"/>
                  </a:lnTo>
                  <a:lnTo>
                    <a:pt x="0" y="196596"/>
                  </a:lnTo>
                  <a:lnTo>
                    <a:pt x="343661" y="0"/>
                  </a:lnTo>
                  <a:close/>
                </a:path>
              </a:pathLst>
            </a:custGeom>
            <a:ln w="28575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819578" y="1684181"/>
              <a:ext cx="133350" cy="259715"/>
            </a:xfrm>
            <a:custGeom>
              <a:avLst/>
              <a:gdLst/>
              <a:ahLst/>
              <a:cxnLst/>
              <a:rect l="l" t="t" r="r" b="b"/>
              <a:pathLst>
                <a:path w="133350" h="259714">
                  <a:moveTo>
                    <a:pt x="18521" y="0"/>
                  </a:moveTo>
                  <a:lnTo>
                    <a:pt x="11581" y="1345"/>
                  </a:lnTo>
                  <a:lnTo>
                    <a:pt x="5473" y="5383"/>
                  </a:lnTo>
                  <a:lnTo>
                    <a:pt x="1382" y="11490"/>
                  </a:lnTo>
                  <a:lnTo>
                    <a:pt x="0" y="18449"/>
                  </a:lnTo>
                  <a:lnTo>
                    <a:pt x="1326" y="25417"/>
                  </a:lnTo>
                  <a:lnTo>
                    <a:pt x="5473" y="31661"/>
                  </a:lnTo>
                  <a:lnTo>
                    <a:pt x="90601" y="116420"/>
                  </a:lnTo>
                  <a:lnTo>
                    <a:pt x="94691" y="122527"/>
                  </a:lnTo>
                  <a:lnTo>
                    <a:pt x="96074" y="129486"/>
                  </a:lnTo>
                  <a:lnTo>
                    <a:pt x="94748" y="136454"/>
                  </a:lnTo>
                  <a:lnTo>
                    <a:pt x="90601" y="142697"/>
                  </a:lnTo>
                  <a:lnTo>
                    <a:pt x="5473" y="227457"/>
                  </a:lnTo>
                  <a:lnTo>
                    <a:pt x="1383" y="233569"/>
                  </a:lnTo>
                  <a:lnTo>
                    <a:pt x="1" y="240532"/>
                  </a:lnTo>
                  <a:lnTo>
                    <a:pt x="1332" y="247504"/>
                  </a:lnTo>
                  <a:lnTo>
                    <a:pt x="5379" y="253640"/>
                  </a:lnTo>
                  <a:lnTo>
                    <a:pt x="11491" y="257730"/>
                  </a:lnTo>
                  <a:lnTo>
                    <a:pt x="18455" y="259112"/>
                  </a:lnTo>
                  <a:lnTo>
                    <a:pt x="25429" y="257781"/>
                  </a:lnTo>
                  <a:lnTo>
                    <a:pt x="31569" y="253734"/>
                  </a:lnTo>
                  <a:lnTo>
                    <a:pt x="116510" y="168794"/>
                  </a:lnTo>
                  <a:lnTo>
                    <a:pt x="128688" y="150436"/>
                  </a:lnTo>
                  <a:lnTo>
                    <a:pt x="132748" y="129559"/>
                  </a:lnTo>
                  <a:lnTo>
                    <a:pt x="128688" y="108682"/>
                  </a:lnTo>
                  <a:lnTo>
                    <a:pt x="116510" y="90324"/>
                  </a:lnTo>
                  <a:lnTo>
                    <a:pt x="31569" y="5383"/>
                  </a:lnTo>
                  <a:lnTo>
                    <a:pt x="25461" y="1345"/>
                  </a:lnTo>
                  <a:lnTo>
                    <a:pt x="18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2934" y="1422653"/>
              <a:ext cx="687705" cy="797560"/>
            </a:xfrm>
            <a:custGeom>
              <a:avLst/>
              <a:gdLst/>
              <a:ahLst/>
              <a:cxnLst/>
              <a:rect l="l" t="t" r="r" b="b"/>
              <a:pathLst>
                <a:path w="687704" h="797560">
                  <a:moveTo>
                    <a:pt x="343662" y="0"/>
                  </a:moveTo>
                  <a:lnTo>
                    <a:pt x="0" y="196596"/>
                  </a:lnTo>
                  <a:lnTo>
                    <a:pt x="0" y="600456"/>
                  </a:lnTo>
                  <a:lnTo>
                    <a:pt x="343662" y="797051"/>
                  </a:lnTo>
                  <a:lnTo>
                    <a:pt x="687324" y="600456"/>
                  </a:lnTo>
                  <a:lnTo>
                    <a:pt x="687324" y="196596"/>
                  </a:lnTo>
                  <a:lnTo>
                    <a:pt x="343662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62934" y="1422653"/>
              <a:ext cx="687705" cy="797560"/>
            </a:xfrm>
            <a:custGeom>
              <a:avLst/>
              <a:gdLst/>
              <a:ahLst/>
              <a:cxnLst/>
              <a:rect l="l" t="t" r="r" b="b"/>
              <a:pathLst>
                <a:path w="687704" h="797560">
                  <a:moveTo>
                    <a:pt x="343662" y="0"/>
                  </a:moveTo>
                  <a:lnTo>
                    <a:pt x="687324" y="196596"/>
                  </a:lnTo>
                  <a:lnTo>
                    <a:pt x="687324" y="600456"/>
                  </a:lnTo>
                  <a:lnTo>
                    <a:pt x="343662" y="797051"/>
                  </a:lnTo>
                  <a:lnTo>
                    <a:pt x="0" y="600456"/>
                  </a:lnTo>
                  <a:lnTo>
                    <a:pt x="0" y="196596"/>
                  </a:lnTo>
                  <a:lnTo>
                    <a:pt x="343662" y="0"/>
                  </a:lnTo>
                  <a:close/>
                </a:path>
              </a:pathLst>
            </a:custGeom>
            <a:ln w="28575">
              <a:solidFill>
                <a:srgbClr val="0E1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47671" y="1684181"/>
              <a:ext cx="133350" cy="259715"/>
            </a:xfrm>
            <a:custGeom>
              <a:avLst/>
              <a:gdLst/>
              <a:ahLst/>
              <a:cxnLst/>
              <a:rect l="l" t="t" r="r" b="b"/>
              <a:pathLst>
                <a:path w="133350" h="259714">
                  <a:moveTo>
                    <a:pt x="18584" y="0"/>
                  </a:moveTo>
                  <a:lnTo>
                    <a:pt x="11621" y="1345"/>
                  </a:lnTo>
                  <a:lnTo>
                    <a:pt x="5491" y="5383"/>
                  </a:lnTo>
                  <a:lnTo>
                    <a:pt x="1387" y="11490"/>
                  </a:lnTo>
                  <a:lnTo>
                    <a:pt x="0" y="18449"/>
                  </a:lnTo>
                  <a:lnTo>
                    <a:pt x="1331" y="25417"/>
                  </a:lnTo>
                  <a:lnTo>
                    <a:pt x="5491" y="31661"/>
                  </a:lnTo>
                  <a:lnTo>
                    <a:pt x="90910" y="116420"/>
                  </a:lnTo>
                  <a:lnTo>
                    <a:pt x="95014" y="122527"/>
                  </a:lnTo>
                  <a:lnTo>
                    <a:pt x="96402" y="129486"/>
                  </a:lnTo>
                  <a:lnTo>
                    <a:pt x="95071" y="136454"/>
                  </a:lnTo>
                  <a:lnTo>
                    <a:pt x="90946" y="142661"/>
                  </a:lnTo>
                  <a:lnTo>
                    <a:pt x="5492" y="227457"/>
                  </a:lnTo>
                  <a:lnTo>
                    <a:pt x="1387" y="233569"/>
                  </a:lnTo>
                  <a:lnTo>
                    <a:pt x="1" y="240532"/>
                  </a:lnTo>
                  <a:lnTo>
                    <a:pt x="1337" y="247504"/>
                  </a:lnTo>
                  <a:lnTo>
                    <a:pt x="5397" y="253640"/>
                  </a:lnTo>
                  <a:lnTo>
                    <a:pt x="11530" y="257730"/>
                  </a:lnTo>
                  <a:lnTo>
                    <a:pt x="18518" y="259112"/>
                  </a:lnTo>
                  <a:lnTo>
                    <a:pt x="25516" y="257781"/>
                  </a:lnTo>
                  <a:lnTo>
                    <a:pt x="31677" y="253734"/>
                  </a:lnTo>
                  <a:lnTo>
                    <a:pt x="116907" y="168794"/>
                  </a:lnTo>
                  <a:lnTo>
                    <a:pt x="129127" y="150436"/>
                  </a:lnTo>
                  <a:lnTo>
                    <a:pt x="133200" y="129559"/>
                  </a:lnTo>
                  <a:lnTo>
                    <a:pt x="129127" y="108682"/>
                  </a:lnTo>
                  <a:lnTo>
                    <a:pt x="116907" y="90324"/>
                  </a:lnTo>
                  <a:lnTo>
                    <a:pt x="31677" y="5383"/>
                  </a:lnTo>
                  <a:lnTo>
                    <a:pt x="25547" y="1345"/>
                  </a:lnTo>
                  <a:lnTo>
                    <a:pt x="18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797557" y="5877255"/>
            <a:ext cx="558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0" dirty="0">
                <a:solidFill>
                  <a:srgbClr val="017D73"/>
                </a:solidFill>
                <a:latin typeface="Tahoma"/>
                <a:cs typeface="Tahoma"/>
              </a:rPr>
              <a:t>01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43753" y="5877255"/>
            <a:ext cx="60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017D73"/>
                </a:solidFill>
                <a:latin typeface="Tahoma"/>
                <a:cs typeface="Tahoma"/>
              </a:rPr>
              <a:t>02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11410" y="5877255"/>
            <a:ext cx="60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017D73"/>
                </a:solidFill>
                <a:latin typeface="Tahoma"/>
                <a:cs typeface="Tahoma"/>
              </a:rPr>
              <a:t>03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5883" y="3087623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5" h="140335">
                <a:moveTo>
                  <a:pt x="132587" y="0"/>
                </a:moveTo>
                <a:lnTo>
                  <a:pt x="0" y="0"/>
                </a:lnTo>
                <a:lnTo>
                  <a:pt x="0" y="140208"/>
                </a:lnTo>
                <a:lnTo>
                  <a:pt x="132587" y="140208"/>
                </a:lnTo>
                <a:lnTo>
                  <a:pt x="132587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5883" y="4169664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5" h="140335">
                <a:moveTo>
                  <a:pt x="132587" y="0"/>
                </a:moveTo>
                <a:lnTo>
                  <a:pt x="0" y="0"/>
                </a:lnTo>
                <a:lnTo>
                  <a:pt x="0" y="140207"/>
                </a:lnTo>
                <a:lnTo>
                  <a:pt x="132587" y="140207"/>
                </a:lnTo>
                <a:lnTo>
                  <a:pt x="132587" y="0"/>
                </a:lnTo>
                <a:close/>
              </a:path>
            </a:pathLst>
          </a:custGeom>
          <a:solidFill>
            <a:srgbClr val="0D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678666" y="6412400"/>
            <a:ext cx="178435" cy="2686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8263" y="0"/>
            <a:ext cx="11603990" cy="2954020"/>
            <a:chOff x="588263" y="0"/>
            <a:chExt cx="11603990" cy="2954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947" y="2484120"/>
              <a:ext cx="9421368" cy="457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8263" y="2378964"/>
              <a:ext cx="233679" cy="254635"/>
            </a:xfrm>
            <a:custGeom>
              <a:avLst/>
              <a:gdLst/>
              <a:ahLst/>
              <a:cxnLst/>
              <a:rect l="l" t="t" r="r" b="b"/>
              <a:pathLst>
                <a:path w="233680" h="254635">
                  <a:moveTo>
                    <a:pt x="116586" y="0"/>
                  </a:moveTo>
                  <a:lnTo>
                    <a:pt x="0" y="66675"/>
                  </a:lnTo>
                  <a:lnTo>
                    <a:pt x="0" y="187833"/>
                  </a:lnTo>
                  <a:lnTo>
                    <a:pt x="116586" y="254508"/>
                  </a:lnTo>
                  <a:lnTo>
                    <a:pt x="233172" y="187833"/>
                  </a:lnTo>
                  <a:lnTo>
                    <a:pt x="233172" y="66675"/>
                  </a:lnTo>
                  <a:lnTo>
                    <a:pt x="116586" y="0"/>
                  </a:lnTo>
                  <a:close/>
                </a:path>
              </a:pathLst>
            </a:custGeom>
            <a:solidFill>
              <a:srgbClr val="85A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09616" y="2378964"/>
              <a:ext cx="233679" cy="254635"/>
            </a:xfrm>
            <a:custGeom>
              <a:avLst/>
              <a:gdLst/>
              <a:ahLst/>
              <a:cxnLst/>
              <a:rect l="l" t="t" r="r" b="b"/>
              <a:pathLst>
                <a:path w="233679" h="254635">
                  <a:moveTo>
                    <a:pt x="116586" y="0"/>
                  </a:moveTo>
                  <a:lnTo>
                    <a:pt x="0" y="66675"/>
                  </a:lnTo>
                  <a:lnTo>
                    <a:pt x="0" y="187833"/>
                  </a:lnTo>
                  <a:lnTo>
                    <a:pt x="116586" y="254508"/>
                  </a:lnTo>
                  <a:lnTo>
                    <a:pt x="233172" y="187833"/>
                  </a:lnTo>
                  <a:lnTo>
                    <a:pt x="233172" y="66675"/>
                  </a:lnTo>
                  <a:lnTo>
                    <a:pt x="116586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24871" y="2378964"/>
              <a:ext cx="233679" cy="254635"/>
            </a:xfrm>
            <a:custGeom>
              <a:avLst/>
              <a:gdLst/>
              <a:ahLst/>
              <a:cxnLst/>
              <a:rect l="l" t="t" r="r" b="b"/>
              <a:pathLst>
                <a:path w="233679" h="254635">
                  <a:moveTo>
                    <a:pt x="116585" y="0"/>
                  </a:moveTo>
                  <a:lnTo>
                    <a:pt x="0" y="66675"/>
                  </a:lnTo>
                  <a:lnTo>
                    <a:pt x="0" y="187833"/>
                  </a:lnTo>
                  <a:lnTo>
                    <a:pt x="116585" y="254508"/>
                  </a:lnTo>
                  <a:lnTo>
                    <a:pt x="233172" y="187833"/>
                  </a:lnTo>
                  <a:lnTo>
                    <a:pt x="233172" y="66675"/>
                  </a:lnTo>
                  <a:lnTo>
                    <a:pt x="116585" y="0"/>
                  </a:lnTo>
                  <a:close/>
                </a:path>
              </a:pathLst>
            </a:custGeom>
            <a:solidFill>
              <a:srgbClr val="017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704066" y="6424676"/>
            <a:ext cx="127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0E173E"/>
                </a:solidFill>
                <a:latin typeface="Microsoft Sans Serif"/>
                <a:cs typeface="Microsoft Sans Serif"/>
              </a:rPr>
              <a:t>8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875" y="1942541"/>
            <a:ext cx="6426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85A8A6"/>
                </a:solidFill>
                <a:latin typeface="Calibri"/>
                <a:cs typeface="Calibri"/>
              </a:rPr>
              <a:t>2002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4223" y="1984959"/>
            <a:ext cx="5375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46625" algn="l"/>
              </a:tabLst>
            </a:pPr>
            <a:r>
              <a:rPr sz="2400" b="1" spc="-10" dirty="0">
                <a:solidFill>
                  <a:srgbClr val="0DB6B6"/>
                </a:solidFill>
                <a:latin typeface="Calibri"/>
                <a:cs typeface="Calibri"/>
              </a:rPr>
              <a:t>201</a:t>
            </a:r>
            <a:r>
              <a:rPr sz="2400" b="1" dirty="0">
                <a:solidFill>
                  <a:srgbClr val="0DB6B6"/>
                </a:solidFill>
                <a:latin typeface="Calibri"/>
                <a:cs typeface="Calibri"/>
              </a:rPr>
              <a:t>4	</a:t>
            </a:r>
            <a:r>
              <a:rPr sz="3600" b="1" spc="-7" baseline="1157" dirty="0">
                <a:solidFill>
                  <a:srgbClr val="017D73"/>
                </a:solidFill>
                <a:latin typeface="Calibri"/>
                <a:cs typeface="Calibri"/>
              </a:rPr>
              <a:t>2024</a:t>
            </a:r>
            <a:endParaRPr sz="3600" baseline="1157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4774" y="1631950"/>
            <a:ext cx="10118725" cy="4999990"/>
            <a:chOff x="354774" y="1631950"/>
            <a:chExt cx="10118725" cy="4999990"/>
          </a:xfrm>
        </p:grpSpPr>
        <p:sp>
          <p:nvSpPr>
            <p:cNvPr id="11" name="object 11"/>
            <p:cNvSpPr/>
            <p:nvPr/>
          </p:nvSpPr>
          <p:spPr>
            <a:xfrm>
              <a:off x="5427726" y="2629661"/>
              <a:ext cx="0" cy="1553845"/>
            </a:xfrm>
            <a:custGeom>
              <a:avLst/>
              <a:gdLst/>
              <a:ahLst/>
              <a:cxnLst/>
              <a:rect l="l" t="t" r="r" b="b"/>
              <a:pathLst>
                <a:path h="1553845">
                  <a:moveTo>
                    <a:pt x="0" y="0"/>
                  </a:moveTo>
                  <a:lnTo>
                    <a:pt x="0" y="1553337"/>
                  </a:lnTo>
                </a:path>
              </a:pathLst>
            </a:custGeom>
            <a:ln w="19050">
              <a:solidFill>
                <a:srgbClr val="0DB6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4774" y="2807207"/>
              <a:ext cx="620395" cy="2737485"/>
            </a:xfrm>
            <a:custGeom>
              <a:avLst/>
              <a:gdLst/>
              <a:ahLst/>
              <a:cxnLst/>
              <a:rect l="l" t="t" r="r" b="b"/>
              <a:pathLst>
                <a:path w="620394" h="2737485">
                  <a:moveTo>
                    <a:pt x="571817" y="571500"/>
                  </a:moveTo>
                  <a:lnTo>
                    <a:pt x="445325" y="571500"/>
                  </a:lnTo>
                  <a:lnTo>
                    <a:pt x="445325" y="699516"/>
                  </a:lnTo>
                  <a:lnTo>
                    <a:pt x="571817" y="699516"/>
                  </a:lnTo>
                  <a:lnTo>
                    <a:pt x="571817" y="571500"/>
                  </a:lnTo>
                  <a:close/>
                </a:path>
                <a:path w="620394" h="2737485">
                  <a:moveTo>
                    <a:pt x="571817" y="0"/>
                  </a:moveTo>
                  <a:lnTo>
                    <a:pt x="445325" y="0"/>
                  </a:lnTo>
                  <a:lnTo>
                    <a:pt x="445325" y="128016"/>
                  </a:lnTo>
                  <a:lnTo>
                    <a:pt x="571817" y="128016"/>
                  </a:lnTo>
                  <a:lnTo>
                    <a:pt x="571817" y="0"/>
                  </a:lnTo>
                  <a:close/>
                </a:path>
                <a:path w="620394" h="2737485">
                  <a:moveTo>
                    <a:pt x="619899" y="2699258"/>
                  </a:moveTo>
                  <a:lnTo>
                    <a:pt x="604139" y="2691384"/>
                  </a:lnTo>
                  <a:lnTo>
                    <a:pt x="543699" y="2661158"/>
                  </a:lnTo>
                  <a:lnTo>
                    <a:pt x="543699" y="2691384"/>
                  </a:lnTo>
                  <a:lnTo>
                    <a:pt x="15875" y="2691384"/>
                  </a:lnTo>
                  <a:lnTo>
                    <a:pt x="15875" y="881126"/>
                  </a:lnTo>
                  <a:lnTo>
                    <a:pt x="236537" y="881126"/>
                  </a:lnTo>
                  <a:lnTo>
                    <a:pt x="236537" y="873252"/>
                  </a:lnTo>
                  <a:lnTo>
                    <a:pt x="236537" y="865251"/>
                  </a:lnTo>
                  <a:lnTo>
                    <a:pt x="0" y="865251"/>
                  </a:lnTo>
                  <a:lnTo>
                    <a:pt x="0" y="2707259"/>
                  </a:lnTo>
                  <a:lnTo>
                    <a:pt x="543699" y="2707259"/>
                  </a:lnTo>
                  <a:lnTo>
                    <a:pt x="543699" y="2737358"/>
                  </a:lnTo>
                  <a:lnTo>
                    <a:pt x="603897" y="2707259"/>
                  </a:lnTo>
                  <a:lnTo>
                    <a:pt x="619899" y="2699258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6310" y="4491989"/>
              <a:ext cx="0" cy="2053589"/>
            </a:xfrm>
            <a:custGeom>
              <a:avLst/>
              <a:gdLst/>
              <a:ahLst/>
              <a:cxnLst/>
              <a:rect l="l" t="t" r="r" b="b"/>
              <a:pathLst>
                <a:path h="2053590">
                  <a:moveTo>
                    <a:pt x="0" y="0"/>
                  </a:moveTo>
                  <a:lnTo>
                    <a:pt x="0" y="2053272"/>
                  </a:lnTo>
                </a:path>
              </a:pathLst>
            </a:custGeom>
            <a:ln w="19050">
              <a:solidFill>
                <a:srgbClr val="0DB6B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1311" y="3299460"/>
              <a:ext cx="83820" cy="762000"/>
            </a:xfrm>
            <a:custGeom>
              <a:avLst/>
              <a:gdLst/>
              <a:ahLst/>
              <a:cxnLst/>
              <a:rect l="l" t="t" r="r" b="b"/>
              <a:pathLst>
                <a:path w="83820" h="762000">
                  <a:moveTo>
                    <a:pt x="83819" y="762000"/>
                  </a:moveTo>
                  <a:lnTo>
                    <a:pt x="51193" y="761444"/>
                  </a:lnTo>
                  <a:lnTo>
                    <a:pt x="24550" y="759936"/>
                  </a:lnTo>
                  <a:lnTo>
                    <a:pt x="6587" y="757713"/>
                  </a:lnTo>
                  <a:lnTo>
                    <a:pt x="0" y="755014"/>
                  </a:lnTo>
                  <a:lnTo>
                    <a:pt x="0" y="6985"/>
                  </a:lnTo>
                  <a:lnTo>
                    <a:pt x="6587" y="4286"/>
                  </a:lnTo>
                  <a:lnTo>
                    <a:pt x="24550" y="2063"/>
                  </a:lnTo>
                  <a:lnTo>
                    <a:pt x="51193" y="555"/>
                  </a:lnTo>
                  <a:lnTo>
                    <a:pt x="83819" y="0"/>
                  </a:lnTo>
                </a:path>
              </a:pathLst>
            </a:custGeom>
            <a:ln w="15875">
              <a:solidFill>
                <a:srgbClr val="0DB6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3775" y="1638300"/>
              <a:ext cx="9973310" cy="294640"/>
            </a:xfrm>
            <a:custGeom>
              <a:avLst/>
              <a:gdLst/>
              <a:ahLst/>
              <a:cxnLst/>
              <a:rect l="l" t="t" r="r" b="b"/>
              <a:pathLst>
                <a:path w="9973310" h="294639">
                  <a:moveTo>
                    <a:pt x="9973056" y="0"/>
                  </a:moveTo>
                  <a:lnTo>
                    <a:pt x="0" y="0"/>
                  </a:lnTo>
                  <a:lnTo>
                    <a:pt x="4986528" y="294132"/>
                  </a:lnTo>
                  <a:lnTo>
                    <a:pt x="9973056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3775" y="1638300"/>
              <a:ext cx="9973310" cy="294640"/>
            </a:xfrm>
            <a:custGeom>
              <a:avLst/>
              <a:gdLst/>
              <a:ahLst/>
              <a:cxnLst/>
              <a:rect l="l" t="t" r="r" b="b"/>
              <a:pathLst>
                <a:path w="9973310" h="294639">
                  <a:moveTo>
                    <a:pt x="9973056" y="0"/>
                  </a:moveTo>
                  <a:lnTo>
                    <a:pt x="4986528" y="294132"/>
                  </a:lnTo>
                  <a:lnTo>
                    <a:pt x="0" y="0"/>
                  </a:lnTo>
                  <a:lnTo>
                    <a:pt x="9973056" y="0"/>
                  </a:lnTo>
                  <a:close/>
                </a:path>
              </a:pathLst>
            </a:custGeom>
            <a:ln w="12699">
              <a:solidFill>
                <a:srgbClr val="0DB6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4608" y="2807207"/>
              <a:ext cx="4872355" cy="3667125"/>
            </a:xfrm>
            <a:custGeom>
              <a:avLst/>
              <a:gdLst/>
              <a:ahLst/>
              <a:cxnLst/>
              <a:rect l="l" t="t" r="r" b="b"/>
              <a:pathLst>
                <a:path w="4872355" h="3667125">
                  <a:moveTo>
                    <a:pt x="102108" y="3603498"/>
                  </a:moveTo>
                  <a:lnTo>
                    <a:pt x="0" y="3540252"/>
                  </a:lnTo>
                  <a:lnTo>
                    <a:pt x="0" y="3666744"/>
                  </a:lnTo>
                  <a:lnTo>
                    <a:pt x="102108" y="3603498"/>
                  </a:lnTo>
                  <a:close/>
                </a:path>
                <a:path w="4872355" h="3667125">
                  <a:moveTo>
                    <a:pt x="102108" y="3190494"/>
                  </a:moveTo>
                  <a:lnTo>
                    <a:pt x="0" y="3127248"/>
                  </a:lnTo>
                  <a:lnTo>
                    <a:pt x="0" y="3253740"/>
                  </a:lnTo>
                  <a:lnTo>
                    <a:pt x="102108" y="3190494"/>
                  </a:lnTo>
                  <a:close/>
                </a:path>
                <a:path w="4872355" h="3667125">
                  <a:moveTo>
                    <a:pt x="102108" y="2488692"/>
                  </a:moveTo>
                  <a:lnTo>
                    <a:pt x="0" y="2424696"/>
                  </a:lnTo>
                  <a:lnTo>
                    <a:pt x="0" y="2552700"/>
                  </a:lnTo>
                  <a:lnTo>
                    <a:pt x="102108" y="2488692"/>
                  </a:lnTo>
                  <a:close/>
                </a:path>
                <a:path w="4872355" h="3667125">
                  <a:moveTo>
                    <a:pt x="106680" y="1783842"/>
                  </a:moveTo>
                  <a:lnTo>
                    <a:pt x="3048" y="1720596"/>
                  </a:lnTo>
                  <a:lnTo>
                    <a:pt x="3048" y="1847088"/>
                  </a:lnTo>
                  <a:lnTo>
                    <a:pt x="106680" y="1783842"/>
                  </a:lnTo>
                  <a:close/>
                </a:path>
                <a:path w="4872355" h="3667125">
                  <a:moveTo>
                    <a:pt x="4872215" y="571500"/>
                  </a:moveTo>
                  <a:lnTo>
                    <a:pt x="4747260" y="571500"/>
                  </a:lnTo>
                  <a:lnTo>
                    <a:pt x="4747260" y="699516"/>
                  </a:lnTo>
                  <a:lnTo>
                    <a:pt x="4872215" y="699516"/>
                  </a:lnTo>
                  <a:lnTo>
                    <a:pt x="4872215" y="571500"/>
                  </a:lnTo>
                  <a:close/>
                </a:path>
                <a:path w="4872355" h="3667125">
                  <a:moveTo>
                    <a:pt x="4872215" y="0"/>
                  </a:moveTo>
                  <a:lnTo>
                    <a:pt x="4747260" y="0"/>
                  </a:lnTo>
                  <a:lnTo>
                    <a:pt x="4747260" y="128016"/>
                  </a:lnTo>
                  <a:lnTo>
                    <a:pt x="4872215" y="128016"/>
                  </a:lnTo>
                  <a:lnTo>
                    <a:pt x="4872215" y="0"/>
                  </a:lnTo>
                  <a:close/>
                </a:path>
              </a:pathLst>
            </a:custGeom>
            <a:solidFill>
              <a:srgbClr val="0D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0471" y="6175247"/>
              <a:ext cx="498348" cy="4564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249781" y="4429759"/>
            <a:ext cx="10027285" cy="170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Формировалась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за</a:t>
            </a:r>
            <a:r>
              <a:rPr sz="18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счет</a:t>
            </a:r>
            <a:r>
              <a:rPr sz="18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страховых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взносов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017D73"/>
                </a:solidFill>
                <a:latin typeface="Arial Black"/>
                <a:cs typeface="Arial Black"/>
              </a:rPr>
              <a:t>у</a:t>
            </a:r>
            <a:r>
              <a:rPr sz="1800" spc="-135" dirty="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155" dirty="0">
                <a:solidFill>
                  <a:srgbClr val="017D73"/>
                </a:solidFill>
                <a:latin typeface="Arial Black"/>
                <a:cs typeface="Arial Black"/>
              </a:rPr>
              <a:t>граждан</a:t>
            </a:r>
            <a:r>
              <a:rPr sz="1800" spc="-170" dirty="0">
                <a:solidFill>
                  <a:srgbClr val="017D73"/>
                </a:solidFill>
                <a:latin typeface="Arial Black"/>
                <a:cs typeface="Arial Black"/>
              </a:rPr>
              <a:t> 1967</a:t>
            </a:r>
            <a:r>
              <a:rPr sz="1800" spc="-160" dirty="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17D73"/>
                </a:solidFill>
                <a:latin typeface="Arial Black"/>
                <a:cs typeface="Arial Black"/>
              </a:rPr>
              <a:t>–</a:t>
            </a:r>
            <a:r>
              <a:rPr sz="1800" spc="-135" dirty="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170" dirty="0">
                <a:solidFill>
                  <a:srgbClr val="017D73"/>
                </a:solidFill>
                <a:latin typeface="Arial Black"/>
                <a:cs typeface="Arial Black"/>
              </a:rPr>
              <a:t>1997</a:t>
            </a:r>
            <a:r>
              <a:rPr sz="1800" spc="-175" dirty="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100" dirty="0">
                <a:solidFill>
                  <a:srgbClr val="017D73"/>
                </a:solidFill>
                <a:latin typeface="Arial Black"/>
                <a:cs typeface="Arial Black"/>
              </a:rPr>
              <a:t>годов</a:t>
            </a:r>
            <a:r>
              <a:rPr sz="1800" spc="-175" dirty="0">
                <a:solidFill>
                  <a:srgbClr val="017D73"/>
                </a:solidFill>
                <a:latin typeface="Arial Black"/>
                <a:cs typeface="Arial Black"/>
              </a:rPr>
              <a:t> </a:t>
            </a:r>
            <a:r>
              <a:rPr sz="1800" spc="-135" dirty="0">
                <a:solidFill>
                  <a:srgbClr val="017D73"/>
                </a:solidFill>
                <a:latin typeface="Arial Black"/>
                <a:cs typeface="Arial Black"/>
              </a:rPr>
              <a:t>рождения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период</a:t>
            </a:r>
            <a:r>
              <a:rPr sz="18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2002</a:t>
            </a:r>
            <a:r>
              <a:rPr sz="18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95" dirty="0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2013</a:t>
            </a:r>
            <a:r>
              <a:rPr sz="18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5" dirty="0">
                <a:solidFill>
                  <a:srgbClr val="0D0D0D"/>
                </a:solidFill>
                <a:latin typeface="Microsoft Sans Serif"/>
                <a:cs typeface="Microsoft Sans Serif"/>
              </a:rPr>
              <a:t>гг.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spc="-165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2014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года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70" dirty="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мораторий</a:t>
            </a:r>
            <a:r>
              <a:rPr sz="18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18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новые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взносы,</a:t>
            </a:r>
            <a:r>
              <a:rPr sz="18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увеличение</a:t>
            </a:r>
            <a:r>
              <a:rPr sz="18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происходит</a:t>
            </a: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только</a:t>
            </a:r>
            <a:r>
              <a:rPr sz="18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за</a:t>
            </a:r>
            <a:r>
              <a:rPr sz="18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счет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инвестдохода,</a:t>
            </a:r>
            <a:r>
              <a:rPr sz="18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взносов</a:t>
            </a:r>
            <a:r>
              <a:rPr sz="18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00" dirty="0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18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8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программе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софинансирования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Накопления</a:t>
            </a:r>
            <a:r>
              <a:rPr sz="18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95" dirty="0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18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ОПС</a:t>
            </a:r>
            <a:r>
              <a:rPr sz="18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0D0D0D"/>
                </a:solidFill>
                <a:latin typeface="Microsoft Sans Serif"/>
                <a:cs typeface="Microsoft Sans Serif"/>
              </a:rPr>
              <a:t>гражданина</a:t>
            </a:r>
            <a:r>
              <a:rPr sz="18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могут</a:t>
            </a:r>
            <a:r>
              <a:rPr sz="18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находиться</a:t>
            </a:r>
            <a:r>
              <a:rPr sz="18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Социальном</a:t>
            </a:r>
            <a:r>
              <a:rPr sz="1800" spc="-4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D0D0D"/>
                </a:solidFill>
                <a:latin typeface="Microsoft Sans Serif"/>
                <a:cs typeface="Microsoft Sans Serif"/>
              </a:rPr>
              <a:t>фонде </a:t>
            </a:r>
            <a:r>
              <a:rPr sz="18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России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5" dirty="0">
                <a:solidFill>
                  <a:srgbClr val="0D0D0D"/>
                </a:solidFill>
                <a:latin typeface="Microsoft Sans Serif"/>
                <a:cs typeface="Microsoft Sans Serif"/>
              </a:rPr>
              <a:t>или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НПФ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49781" y="6258864"/>
            <a:ext cx="7717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Узнать</a:t>
            </a:r>
            <a:r>
              <a:rPr sz="18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размер</a:t>
            </a:r>
            <a:r>
              <a:rPr sz="180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накоплений</a:t>
            </a:r>
            <a:r>
              <a:rPr sz="18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30" dirty="0">
                <a:solidFill>
                  <a:srgbClr val="0D0D0D"/>
                </a:solidFill>
                <a:latin typeface="Microsoft Sans Serif"/>
                <a:cs typeface="Microsoft Sans Serif"/>
              </a:rPr>
              <a:t>и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где</a:t>
            </a:r>
            <a:r>
              <a:rPr sz="18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0D0D0D"/>
                </a:solidFill>
                <a:latin typeface="Microsoft Sans Serif"/>
                <a:cs typeface="Microsoft Sans Serif"/>
              </a:rPr>
              <a:t>они</a:t>
            </a:r>
            <a:r>
              <a:rPr sz="18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находятся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0" dirty="0">
                <a:solidFill>
                  <a:srgbClr val="0D0D0D"/>
                </a:solidFill>
                <a:latin typeface="Microsoft Sans Serif"/>
                <a:cs typeface="Microsoft Sans Serif"/>
              </a:rPr>
              <a:t>можно</a:t>
            </a:r>
            <a:r>
              <a:rPr sz="18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18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5" dirty="0">
                <a:solidFill>
                  <a:srgbClr val="0D0D0D"/>
                </a:solidFill>
                <a:latin typeface="Microsoft Sans Serif"/>
                <a:cs typeface="Microsoft Sans Serif"/>
              </a:rPr>
              <a:t>госуслугах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43280" y="258013"/>
            <a:ext cx="9782175" cy="82105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2910"/>
              </a:lnSpc>
              <a:spcBef>
                <a:spcPts val="570"/>
              </a:spcBef>
            </a:pPr>
            <a:r>
              <a:rPr sz="2800" spc="-75" dirty="0"/>
              <a:t>Пенсионные </a:t>
            </a:r>
            <a:r>
              <a:rPr sz="2800" spc="-100" dirty="0"/>
              <a:t>накопления </a:t>
            </a:r>
            <a:r>
              <a:rPr sz="2800" spc="-95" dirty="0"/>
              <a:t>по</a:t>
            </a:r>
            <a:r>
              <a:rPr sz="2800" spc="-114" dirty="0"/>
              <a:t> </a:t>
            </a:r>
            <a:r>
              <a:rPr sz="2800" spc="20" dirty="0"/>
              <a:t>ОПС</a:t>
            </a:r>
            <a:r>
              <a:rPr sz="2800" spc="-100" dirty="0"/>
              <a:t> </a:t>
            </a:r>
            <a:r>
              <a:rPr sz="2800" spc="-300" dirty="0"/>
              <a:t>–</a:t>
            </a:r>
            <a:r>
              <a:rPr sz="2800" spc="-110" dirty="0"/>
              <a:t> </a:t>
            </a:r>
            <a:r>
              <a:rPr sz="2800" spc="-75" dirty="0"/>
              <a:t>как</a:t>
            </a:r>
            <a:r>
              <a:rPr sz="2800" spc="-100" dirty="0"/>
              <a:t> </a:t>
            </a:r>
            <a:r>
              <a:rPr sz="2800" spc="-90" dirty="0"/>
              <a:t>формировались </a:t>
            </a:r>
            <a:r>
              <a:rPr sz="2800" spc="-805" dirty="0"/>
              <a:t> </a:t>
            </a:r>
            <a:r>
              <a:rPr sz="2800" spc="-120" dirty="0"/>
              <a:t>и</a:t>
            </a:r>
            <a:r>
              <a:rPr sz="2800" spc="-125" dirty="0"/>
              <a:t> </a:t>
            </a:r>
            <a:r>
              <a:rPr sz="2800" spc="65" dirty="0"/>
              <a:t>у</a:t>
            </a:r>
            <a:r>
              <a:rPr sz="2800" spc="-114" dirty="0"/>
              <a:t> </a:t>
            </a:r>
            <a:r>
              <a:rPr sz="2800" spc="-135" dirty="0"/>
              <a:t>к</a:t>
            </a:r>
            <a:r>
              <a:rPr sz="2800" spc="-90" dirty="0"/>
              <a:t>о</a:t>
            </a:r>
            <a:r>
              <a:rPr sz="2800" spc="-100" dirty="0"/>
              <a:t>г</a:t>
            </a:r>
            <a:r>
              <a:rPr sz="2800" spc="-55" dirty="0"/>
              <a:t>о</a:t>
            </a:r>
            <a:r>
              <a:rPr sz="2800" spc="-125" dirty="0"/>
              <a:t> </a:t>
            </a:r>
            <a:r>
              <a:rPr sz="2800" spc="10" dirty="0"/>
              <a:t>ест</a:t>
            </a:r>
            <a:r>
              <a:rPr sz="2800" dirty="0"/>
              <a:t>ь</a:t>
            </a:r>
            <a:r>
              <a:rPr sz="2800" spc="-80" dirty="0"/>
              <a:t>?</a:t>
            </a:r>
            <a:endParaRPr sz="2800"/>
          </a:p>
        </p:txBody>
      </p:sp>
      <p:sp>
        <p:nvSpPr>
          <p:cNvPr id="22" name="object 22"/>
          <p:cNvSpPr txBox="1"/>
          <p:nvPr/>
        </p:nvSpPr>
        <p:spPr>
          <a:xfrm>
            <a:off x="1021181" y="2656789"/>
            <a:ext cx="3604260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25" dirty="0">
                <a:solidFill>
                  <a:srgbClr val="0DB6B6"/>
                </a:solidFill>
                <a:latin typeface="Arial Black"/>
                <a:cs typeface="Arial Black"/>
              </a:rPr>
              <a:t>16</a:t>
            </a:r>
            <a:r>
              <a:rPr sz="1800" spc="-120" dirty="0">
                <a:solidFill>
                  <a:srgbClr val="0DB6B6"/>
                </a:solidFill>
                <a:latin typeface="Microsoft Sans Serif"/>
                <a:cs typeface="Microsoft Sans Serif"/>
              </a:rPr>
              <a:t>%</a:t>
            </a:r>
            <a:r>
              <a:rPr sz="1800" spc="-20" dirty="0">
                <a:solidFill>
                  <a:srgbClr val="0DB6B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-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35" dirty="0">
                <a:solidFill>
                  <a:srgbClr val="0D0D0D"/>
                </a:solidFill>
                <a:latin typeface="Microsoft Sans Serif"/>
                <a:cs typeface="Microsoft Sans Serif"/>
              </a:rPr>
              <a:t>тр</a:t>
            </a:r>
            <a:r>
              <a:rPr sz="18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а</a:t>
            </a:r>
            <a:r>
              <a:rPr sz="1800" spc="5" dirty="0">
                <a:solidFill>
                  <a:srgbClr val="0D0D0D"/>
                </a:solidFill>
                <a:latin typeface="Microsoft Sans Serif"/>
                <a:cs typeface="Microsoft Sans Serif"/>
              </a:rPr>
              <a:t>х</a:t>
            </a:r>
            <a:r>
              <a:rPr sz="18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ов</a:t>
            </a:r>
            <a:r>
              <a:rPr sz="18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а</a:t>
            </a:r>
            <a:r>
              <a:rPr sz="1800" spc="25" dirty="0">
                <a:solidFill>
                  <a:srgbClr val="0D0D0D"/>
                </a:solidFill>
                <a:latin typeface="Microsoft Sans Serif"/>
                <a:cs typeface="Microsoft Sans Serif"/>
              </a:rPr>
              <a:t>я</a:t>
            </a:r>
            <a:r>
              <a:rPr sz="18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05" dirty="0">
                <a:solidFill>
                  <a:srgbClr val="0D0D0D"/>
                </a:solidFill>
                <a:latin typeface="Microsoft Sans Serif"/>
                <a:cs typeface="Microsoft Sans Serif"/>
              </a:rPr>
              <a:t>п</a:t>
            </a:r>
            <a:r>
              <a:rPr sz="1800" spc="70" dirty="0">
                <a:solidFill>
                  <a:srgbClr val="0D0D0D"/>
                </a:solidFill>
                <a:latin typeface="Microsoft Sans Serif"/>
                <a:cs typeface="Microsoft Sans Serif"/>
              </a:rPr>
              <a:t>е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н</a:t>
            </a:r>
            <a:r>
              <a:rPr sz="18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ия</a:t>
            </a:r>
            <a:r>
              <a:rPr sz="18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80" dirty="0">
                <a:solidFill>
                  <a:srgbClr val="0D0D0D"/>
                </a:solidFill>
                <a:latin typeface="Microsoft Sans Serif"/>
                <a:cs typeface="Microsoft Sans Serif"/>
              </a:rPr>
              <a:t>(</a:t>
            </a:r>
            <a:r>
              <a:rPr sz="1800" spc="-200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-95" dirty="0">
                <a:solidFill>
                  <a:srgbClr val="0D0D0D"/>
                </a:solidFill>
                <a:latin typeface="Microsoft Sans Serif"/>
                <a:cs typeface="Microsoft Sans Serif"/>
              </a:rPr>
              <a:t>ФР)</a:t>
            </a:r>
            <a:endParaRPr sz="1800">
              <a:latin typeface="Microsoft Sans Serif"/>
              <a:cs typeface="Microsoft Sans Serif"/>
            </a:endParaRPr>
          </a:p>
          <a:p>
            <a:pPr marL="36195">
              <a:lnSpc>
                <a:spcPts val="2695"/>
              </a:lnSpc>
              <a:spcBef>
                <a:spcPts val="1710"/>
              </a:spcBef>
            </a:pPr>
            <a:r>
              <a:rPr sz="2400" spc="-225" dirty="0">
                <a:solidFill>
                  <a:srgbClr val="0DB6B6"/>
                </a:solidFill>
                <a:latin typeface="Arial Black"/>
                <a:cs typeface="Arial Black"/>
              </a:rPr>
              <a:t>6</a:t>
            </a:r>
            <a:r>
              <a:rPr sz="1800" spc="-120" dirty="0">
                <a:solidFill>
                  <a:srgbClr val="0DB6B6"/>
                </a:solidFill>
                <a:latin typeface="Microsoft Sans Serif"/>
                <a:cs typeface="Microsoft Sans Serif"/>
              </a:rPr>
              <a:t>%</a:t>
            </a:r>
            <a:r>
              <a:rPr sz="1800" spc="-15" dirty="0">
                <a:solidFill>
                  <a:srgbClr val="0DB6B6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z="1800" spc="15" dirty="0">
                <a:solidFill>
                  <a:srgbClr val="0D0D0D"/>
                </a:solidFill>
                <a:latin typeface="Microsoft Sans Serif"/>
                <a:cs typeface="Microsoft Sans Serif"/>
              </a:rPr>
              <a:t>т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0D0D0D"/>
                </a:solidFill>
                <a:latin typeface="Microsoft Sans Serif"/>
                <a:cs typeface="Microsoft Sans Serif"/>
              </a:rPr>
              <a:t>Ф</a:t>
            </a:r>
            <a:r>
              <a:rPr sz="1800" spc="-90" dirty="0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z="1800" spc="-105" dirty="0">
                <a:solidFill>
                  <a:srgbClr val="0D0D0D"/>
                </a:solidFill>
                <a:latin typeface="Microsoft Sans Serif"/>
                <a:cs typeface="Microsoft Sans Serif"/>
              </a:rPr>
              <a:t>Т</a:t>
            </a:r>
            <a:r>
              <a:rPr sz="18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70" dirty="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r>
              <a:rPr sz="18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о</a:t>
            </a:r>
            <a:r>
              <a:rPr sz="18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тчи</a:t>
            </a:r>
            <a:r>
              <a:rPr sz="18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с</a:t>
            </a:r>
            <a:r>
              <a:rPr sz="18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ления</a:t>
            </a:r>
            <a:endParaRPr sz="1800">
              <a:latin typeface="Microsoft Sans Serif"/>
              <a:cs typeface="Microsoft Sans Serif"/>
            </a:endParaRPr>
          </a:p>
          <a:p>
            <a:pPr marL="36195">
              <a:lnSpc>
                <a:spcPts val="1845"/>
              </a:lnSpc>
            </a:pP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накопительную</a:t>
            </a:r>
            <a:r>
              <a:rPr sz="1800" spc="4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часть</a:t>
            </a:r>
            <a:r>
              <a:rPr sz="18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пенсии</a:t>
            </a:r>
            <a:endParaRPr sz="1800">
              <a:latin typeface="Microsoft Sans Serif"/>
              <a:cs typeface="Microsoft Sans Serif"/>
            </a:endParaRPr>
          </a:p>
          <a:p>
            <a:pPr marL="36195">
              <a:lnSpc>
                <a:spcPts val="2030"/>
              </a:lnSpc>
            </a:pPr>
            <a:r>
              <a:rPr sz="1800" spc="-60" dirty="0">
                <a:solidFill>
                  <a:srgbClr val="0D0D0D"/>
                </a:solidFill>
                <a:latin typeface="Microsoft Sans Serif"/>
                <a:cs typeface="Microsoft Sans Serif"/>
              </a:rPr>
              <a:t>(ОПС)</a:t>
            </a:r>
            <a:r>
              <a:rPr sz="18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370" dirty="0">
                <a:solidFill>
                  <a:srgbClr val="0D0D0D"/>
                </a:solidFill>
                <a:latin typeface="Microsoft Sans Serif"/>
                <a:cs typeface="Microsoft Sans Serif"/>
              </a:rPr>
              <a:t>–</a:t>
            </a:r>
            <a:r>
              <a:rPr sz="18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находятся</a:t>
            </a: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в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НПФ/СФР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16507" y="1197990"/>
            <a:ext cx="78257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0" dirty="0">
                <a:latin typeface="Microsoft Sans Serif"/>
                <a:cs typeface="Microsoft Sans Serif"/>
              </a:rPr>
              <a:t>Обязательный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платеж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работодателя.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22%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направлялись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75" dirty="0">
                <a:latin typeface="Microsoft Sans Serif"/>
                <a:cs typeface="Microsoft Sans Serif"/>
              </a:rPr>
              <a:t>в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0" dirty="0">
                <a:latin typeface="Microsoft Sans Serif"/>
                <a:cs typeface="Microsoft Sans Serif"/>
              </a:rPr>
              <a:t>СФР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42405" y="2643885"/>
            <a:ext cx="5287645" cy="144653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985519">
              <a:lnSpc>
                <a:spcPct val="83700"/>
              </a:lnSpc>
              <a:spcBef>
                <a:spcPts val="570"/>
              </a:spcBef>
            </a:pPr>
            <a:r>
              <a:rPr sz="2400" spc="-225" dirty="0">
                <a:solidFill>
                  <a:srgbClr val="0DB6B6"/>
                </a:solidFill>
                <a:latin typeface="Arial Black"/>
                <a:cs typeface="Arial Black"/>
              </a:rPr>
              <a:t>22</a:t>
            </a:r>
            <a:r>
              <a:rPr sz="1800" spc="-120" dirty="0">
                <a:solidFill>
                  <a:srgbClr val="0DB6B6"/>
                </a:solidFill>
                <a:latin typeface="Microsoft Sans Serif"/>
                <a:cs typeface="Microsoft Sans Serif"/>
              </a:rPr>
              <a:t>%</a:t>
            </a:r>
            <a:r>
              <a:rPr sz="1800" spc="-20" dirty="0">
                <a:solidFill>
                  <a:srgbClr val="0DB6B6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н</a:t>
            </a:r>
            <a:r>
              <a:rPr sz="18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а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пр</a:t>
            </a:r>
            <a:r>
              <a:rPr sz="18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а</a:t>
            </a:r>
            <a:r>
              <a:rPr sz="1800" spc="40" dirty="0">
                <a:solidFill>
                  <a:srgbClr val="0D0D0D"/>
                </a:solidFill>
                <a:latin typeface="Microsoft Sans Serif"/>
                <a:cs typeface="Microsoft Sans Serif"/>
              </a:rPr>
              <a:t>влялись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Microsoft Sans Serif"/>
                <a:cs typeface="Microsoft Sans Serif"/>
              </a:rPr>
              <a:t>на</a:t>
            </a:r>
            <a:r>
              <a:rPr sz="1800" spc="-2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формиров</a:t>
            </a:r>
            <a:r>
              <a:rPr sz="1800" spc="30" dirty="0">
                <a:solidFill>
                  <a:srgbClr val="0D0D0D"/>
                </a:solidFill>
                <a:latin typeface="Microsoft Sans Serif"/>
                <a:cs typeface="Microsoft Sans Serif"/>
              </a:rPr>
              <a:t>а</a:t>
            </a:r>
            <a:r>
              <a:rPr sz="1800" spc="70" dirty="0">
                <a:solidFill>
                  <a:srgbClr val="0D0D0D"/>
                </a:solidFill>
                <a:latin typeface="Microsoft Sans Serif"/>
                <a:cs typeface="Microsoft Sans Serif"/>
              </a:rPr>
              <a:t>ние  </a:t>
            </a:r>
            <a:r>
              <a:rPr sz="1800" spc="45" dirty="0">
                <a:solidFill>
                  <a:srgbClr val="0D0D0D"/>
                </a:solidFill>
                <a:latin typeface="Microsoft Sans Serif"/>
                <a:cs typeface="Microsoft Sans Serif"/>
              </a:rPr>
              <a:t>страховой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0D0D0D"/>
                </a:solidFill>
                <a:latin typeface="Microsoft Sans Serif"/>
                <a:cs typeface="Microsoft Sans Serif"/>
              </a:rPr>
              <a:t>пенсии</a:t>
            </a:r>
            <a:r>
              <a:rPr sz="18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0D0D0D"/>
                </a:solidFill>
                <a:latin typeface="Microsoft Sans Serif"/>
                <a:cs typeface="Microsoft Sans Serif"/>
              </a:rPr>
              <a:t>(СФР)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ts val="1900"/>
              </a:lnSpc>
              <a:spcBef>
                <a:spcPts val="844"/>
              </a:spcBef>
            </a:pPr>
            <a:r>
              <a:rPr sz="1800" spc="70" dirty="0">
                <a:solidFill>
                  <a:srgbClr val="0D0D0D"/>
                </a:solidFill>
                <a:latin typeface="Microsoft Sans Serif"/>
                <a:cs typeface="Microsoft Sans Serif"/>
              </a:rPr>
              <a:t>Пенсионные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накопления</a:t>
            </a:r>
            <a:r>
              <a:rPr sz="1800" spc="-3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95" dirty="0">
                <a:solidFill>
                  <a:srgbClr val="0D0D0D"/>
                </a:solidFill>
                <a:latin typeface="Microsoft Sans Serif"/>
                <a:cs typeface="Microsoft Sans Serif"/>
              </a:rPr>
              <a:t>по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0D0D0D"/>
                </a:solidFill>
                <a:latin typeface="Microsoft Sans Serif"/>
                <a:cs typeface="Microsoft Sans Serif"/>
              </a:rPr>
              <a:t>ОПС</a:t>
            </a:r>
            <a:r>
              <a:rPr sz="1800" spc="-3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0D0D0D"/>
                </a:solidFill>
                <a:latin typeface="Microsoft Sans Serif"/>
                <a:cs typeface="Microsoft Sans Serif"/>
              </a:rPr>
              <a:t>пополняются </a:t>
            </a:r>
            <a:r>
              <a:rPr sz="1800" spc="-46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0D0D0D"/>
                </a:solidFill>
                <a:latin typeface="Microsoft Sans Serif"/>
                <a:cs typeface="Microsoft Sans Serif"/>
              </a:rPr>
              <a:t>только</a:t>
            </a: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Microsoft Sans Serif"/>
                <a:cs typeface="Microsoft Sans Serif"/>
              </a:rPr>
              <a:t>за</a:t>
            </a:r>
            <a:r>
              <a:rPr sz="18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20" dirty="0">
                <a:solidFill>
                  <a:srgbClr val="0D0D0D"/>
                </a:solidFill>
                <a:latin typeface="Microsoft Sans Serif"/>
                <a:cs typeface="Microsoft Sans Serif"/>
              </a:rPr>
              <a:t>счет</a:t>
            </a:r>
            <a:r>
              <a:rPr sz="1800" spc="-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0D0D0D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800" spc="-1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1800" spc="15" dirty="0">
                <a:solidFill>
                  <a:srgbClr val="0D0D0D"/>
                </a:solidFill>
                <a:latin typeface="Microsoft Sans Serif"/>
                <a:cs typeface="Microsoft Sans Serif"/>
              </a:rPr>
              <a:t>дохода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1870"/>
              </a:lnSpc>
            </a:pPr>
            <a:r>
              <a:rPr sz="1800" spc="-45" dirty="0">
                <a:solidFill>
                  <a:srgbClr val="0D0D0D"/>
                </a:solidFill>
                <a:latin typeface="Microsoft Sans Serif"/>
                <a:cs typeface="Microsoft Sans Serif"/>
              </a:rPr>
              <a:t>НПФ/СФР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1313</Words>
  <Application>Microsoft Office PowerPoint</Application>
  <PresentationFormat>Широкоэкранный</PresentationFormat>
  <Paragraphs>340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Arial MT</vt:lpstr>
      <vt:lpstr>Calibri</vt:lpstr>
      <vt:lpstr>Microsoft Sans Serif</vt:lpstr>
      <vt:lpstr>Tahoma</vt:lpstr>
      <vt:lpstr>Times New Roman</vt:lpstr>
      <vt:lpstr>Trebuchet MS</vt:lpstr>
      <vt:lpstr>Wingdings</vt:lpstr>
      <vt:lpstr>Office Theme</vt:lpstr>
      <vt:lpstr>ПРОГРАММА ДОЛГОСРОЧНЫХ  СБЕРЕЖЕНИЙ (ПДС)</vt:lpstr>
      <vt:lpstr>Программа долгосрочных сбережений (ПДС) – что это?</vt:lpstr>
      <vt:lpstr>Преимущества ПДС</vt:lpstr>
      <vt:lpstr>Негосударственный пенсионный фонд (НПФ) – оператор ПДС</vt:lpstr>
      <vt:lpstr>Защита накоплений граждан в ПДС</vt:lpstr>
      <vt:lpstr>Виды выплат по ПДС</vt:lpstr>
      <vt:lpstr>4 шага для вступления в ПДС</vt:lpstr>
      <vt:lpstr>Как перевести средства накопительной пенсии по ОПС в ПДС</vt:lpstr>
      <vt:lpstr>Пенсионные накопления по ОПС – как формировались  и у кого есть?</vt:lpstr>
      <vt:lpstr>Уникальность Программы</vt:lpstr>
      <vt:lpstr>Пример расчета сбережений по ПДС</vt:lpstr>
      <vt:lpstr>Презентация PowerPoint</vt:lpstr>
      <vt:lpstr>ЧТО НЕОБХОДИМО СДЕЛАТЬ</vt:lpstr>
      <vt:lpstr>Система информирования и отчетности</vt:lpstr>
      <vt:lpstr>Система информирования и отчетности</vt:lpstr>
      <vt:lpstr>Каналы информирования</vt:lpstr>
      <vt:lpstr>ПРИЛОЖЕНИЯ</vt:lpstr>
      <vt:lpstr>Приложение 1. Таблицы отчетности</vt:lpstr>
      <vt:lpstr>Приложение 1. Таблицы отчетности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Burmistrov Leonid</dc:creator>
  <cp:lastModifiedBy>Поповская Елена Георгиевна</cp:lastModifiedBy>
  <cp:revision>8</cp:revision>
  <cp:lastPrinted>2024-05-22T12:33:29Z</cp:lastPrinted>
  <dcterms:created xsi:type="dcterms:W3CDTF">2024-05-22T08:11:47Z</dcterms:created>
  <dcterms:modified xsi:type="dcterms:W3CDTF">2024-05-22T12:38:33Z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2024-04-19T00:00:00Z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2024-05-22T00:00:00Z</vt:filetime>
  </property>
</Properties>
</file>